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Rubik" charset="0"/>
      <p:regular r:id="rId13"/>
      <p:bold r:id="rId14"/>
    </p:embeddedFont>
    <p:embeddedFont>
      <p:font typeface="Work Sans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20878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20878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Weekly executive summary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14624" y="1261872"/>
            <a:ext cx="193573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214624" y="1261872"/>
            <a:ext cx="193573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 24 to Sep 30,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Lead flow held steady at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255 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this week.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Google sent the most leads (117, 46% of the week). The biggest move: ChatGPT, down from 12 to 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1886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8445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188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255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0642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2072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8074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149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255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50037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3540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last week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0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4"/>
                </a:lnTo>
                <a:lnTo>
                  <a:pt x="9416" y="2115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6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0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4"/>
                </a:lnTo>
                <a:lnTo>
                  <a:pt x="9416" y="2115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6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19770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150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73704" y="2574544"/>
            <a:ext cx="2013458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83432" y="2574544"/>
            <a:ext cx="186715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↓ Down 8% from last week</a:t>
            </a:r>
          </a:p>
        </p:txBody>
      </p:sp>
      <p:sp>
        <p:nvSpPr>
          <p:cNvPr id="17" name="Freeform 16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178"/>
                </a:moveTo>
                <a:lnTo>
                  <a:pt x="1883" y="2946"/>
                </a:lnTo>
                <a:lnTo>
                  <a:pt x="3767" y="4518"/>
                </a:lnTo>
                <a:lnTo>
                  <a:pt x="5650" y="5500"/>
                </a:lnTo>
                <a:lnTo>
                  <a:pt x="7533" y="1964"/>
                </a:lnTo>
                <a:lnTo>
                  <a:pt x="9416" y="2750"/>
                </a:lnTo>
                <a:lnTo>
                  <a:pt x="11300" y="0"/>
                </a:lnTo>
                <a:lnTo>
                  <a:pt x="13183" y="2357"/>
                </a:lnTo>
                <a:lnTo>
                  <a:pt x="15066" y="1964"/>
                </a:lnTo>
                <a:lnTo>
                  <a:pt x="16949" y="5107"/>
                </a:lnTo>
                <a:lnTo>
                  <a:pt x="18833" y="4321"/>
                </a:lnTo>
                <a:lnTo>
                  <a:pt x="20716" y="1768"/>
                </a:lnTo>
                <a:lnTo>
                  <a:pt x="22599" y="3143"/>
                </a:lnTo>
                <a:lnTo>
                  <a:pt x="24483" y="2750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178"/>
                </a:moveTo>
                <a:lnTo>
                  <a:pt x="1883" y="2946"/>
                </a:lnTo>
                <a:lnTo>
                  <a:pt x="3767" y="4518"/>
                </a:lnTo>
                <a:lnTo>
                  <a:pt x="5650" y="5500"/>
                </a:lnTo>
                <a:lnTo>
                  <a:pt x="7533" y="1964"/>
                </a:lnTo>
                <a:lnTo>
                  <a:pt x="9416" y="2750"/>
                </a:lnTo>
                <a:lnTo>
                  <a:pt x="11300" y="0"/>
                </a:lnTo>
                <a:lnTo>
                  <a:pt x="13183" y="2357"/>
                </a:lnTo>
                <a:lnTo>
                  <a:pt x="15066" y="1964"/>
                </a:lnTo>
                <a:lnTo>
                  <a:pt x="16949" y="5107"/>
                </a:lnTo>
                <a:lnTo>
                  <a:pt x="18833" y="4321"/>
                </a:lnTo>
                <a:lnTo>
                  <a:pt x="20716" y="1768"/>
                </a:lnTo>
                <a:lnTo>
                  <a:pt x="22599" y="3143"/>
                </a:lnTo>
                <a:lnTo>
                  <a:pt x="24483" y="27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771236" y="335889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Fully tagged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66%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79312" y="2574544"/>
            <a:ext cx="185978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489040" y="2574544"/>
            <a:ext cx="17134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 pt from last week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from Google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117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84919" y="2574544"/>
            <a:ext cx="2009648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294647" y="2574544"/>
            <a:ext cx="18633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↓ Down 3% from last week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Weekly executive summary, Northwind Dental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What changed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changed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since last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Biggest riser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0B7A3B"/>
                </a:solidFill>
                <a:latin typeface="Rubik"/>
              </a:rPr>
              <a:t>+4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more leads from Newsletter (10 vs 6)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Biggest drop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C0322B"/>
                </a:solidFill>
                <a:latin typeface="Rubik"/>
              </a:rPr>
              <a:t>−7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fewer leads from ChatGPT (5 vs 12)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Went quiet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from Perplexity.ai, down from 4 last week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475232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4955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Untagged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06959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+3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89255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more leads with no UTM source (33 vs 30)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Weekly executive summary,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this week's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came from.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952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02638" y="18409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802638" y="18409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795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6616" y="1795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524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02638" y="22981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802638" y="2298192"/>
            <a:ext cx="1301674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2524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8516" y="22524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7096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02638" y="27553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802638" y="2755392"/>
            <a:ext cx="122510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7096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3436" y="27096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1668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02638" y="32125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802638" y="3212592"/>
            <a:ext cx="38284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1668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45656" y="31668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6240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TikTok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802638" y="36697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802638" y="3669792"/>
            <a:ext cx="22970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6240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78346" y="3624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utm_source this week, top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leader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92440" y="2023872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Google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sent 117 of 255 leads.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778760"/>
            <a:ext cx="3276295" cy="3201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The top three sources sent 72% of the week's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33 leads (13%) arrived with no UTM source, so they can't be credited to a source.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Weekly executive summary,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Two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moves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for this week.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Check what changed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ChatGPT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5 leads, down from 12 last week. AI assistant answers shift often. Check whether it still recommends you for your main questions.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7708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7708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Find out why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Perplexity.ai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went quiet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4 leads last week and none this week. AI assistant answers shift often. Check whether it still recommends you for your main questions.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Weekly executive summary,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week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check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ChatGPT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this week. It fell from 12 leads to 5.</a:t>
            </a:r>
          </a:p>
        </p:txBody>
      </p:sp>
      <p:sp>
        <p:nvSpPr>
          <p:cNvPr id="5" name="Oval 4"/>
          <p:cNvSpPr/>
          <p:nvPr/>
        </p:nvSpPr>
        <p:spPr>
          <a:xfrm>
            <a:off x="850392" y="292811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284581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Busiest day: Wednesday, Sep 30, with 48 leads.</a:t>
            </a:r>
          </a:p>
        </p:txBody>
      </p:sp>
      <p:sp>
        <p:nvSpPr>
          <p:cNvPr id="7" name="Oval 6"/>
          <p:cNvSpPr/>
          <p:nvPr/>
        </p:nvSpPr>
        <p:spPr>
          <a:xfrm>
            <a:off x="850392" y="327558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319328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campaign: Emergency dentist exact with 27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Weekly executive summary,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