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BM Plex Sans" charset="0"/>
      <p:regular r:id="rId13"/>
      <p:bold r:id="rId14"/>
    </p:embeddedFont>
    <p:embeddedFont>
      <p:font typeface="IBM Plex Sans Condensed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Weekly 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0083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 24 to Sep 30,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Lead flow held steady at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255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this week.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Google sent the most leads (117, 46% of the week). The biggest move: ChatGPT, down from 12 to 5.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5328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255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038" y="5559552"/>
            <a:ext cx="812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7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03885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7645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0388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255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9722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81152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7154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419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255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last week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410"/>
                </a:moveTo>
                <a:lnTo>
                  <a:pt x="1944" y="2820"/>
                </a:lnTo>
                <a:lnTo>
                  <a:pt x="3889" y="3808"/>
                </a:lnTo>
                <a:lnTo>
                  <a:pt x="5834" y="5359"/>
                </a:lnTo>
                <a:lnTo>
                  <a:pt x="7779" y="1974"/>
                </a:lnTo>
                <a:lnTo>
                  <a:pt x="9724" y="2115"/>
                </a:lnTo>
                <a:lnTo>
                  <a:pt x="11668" y="0"/>
                </a:lnTo>
                <a:lnTo>
                  <a:pt x="13613" y="1269"/>
                </a:lnTo>
                <a:lnTo>
                  <a:pt x="15558" y="2256"/>
                </a:lnTo>
                <a:lnTo>
                  <a:pt x="17503" y="5500"/>
                </a:lnTo>
                <a:lnTo>
                  <a:pt x="19448" y="5077"/>
                </a:lnTo>
                <a:lnTo>
                  <a:pt x="21392" y="1551"/>
                </a:lnTo>
                <a:lnTo>
                  <a:pt x="23337" y="1692"/>
                </a:lnTo>
                <a:lnTo>
                  <a:pt x="25282" y="987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410"/>
                </a:moveTo>
                <a:lnTo>
                  <a:pt x="1944" y="2820"/>
                </a:lnTo>
                <a:lnTo>
                  <a:pt x="3889" y="3808"/>
                </a:lnTo>
                <a:lnTo>
                  <a:pt x="5834" y="5359"/>
                </a:lnTo>
                <a:lnTo>
                  <a:pt x="7779" y="1974"/>
                </a:lnTo>
                <a:lnTo>
                  <a:pt x="9724" y="2115"/>
                </a:lnTo>
                <a:lnTo>
                  <a:pt x="11668" y="0"/>
                </a:lnTo>
                <a:lnTo>
                  <a:pt x="13613" y="1269"/>
                </a:lnTo>
                <a:lnTo>
                  <a:pt x="15558" y="2256"/>
                </a:lnTo>
                <a:lnTo>
                  <a:pt x="17503" y="5500"/>
                </a:lnTo>
                <a:lnTo>
                  <a:pt x="19448" y="5077"/>
                </a:lnTo>
                <a:lnTo>
                  <a:pt x="21392" y="1551"/>
                </a:lnTo>
                <a:lnTo>
                  <a:pt x="23337" y="1692"/>
                </a:lnTo>
                <a:lnTo>
                  <a:pt x="25282" y="98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14284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▼ −8%  vs last week</a:t>
            </a:r>
          </a:p>
        </p:txBody>
      </p:sp>
      <p:sp>
        <p:nvSpPr>
          <p:cNvPr id="15" name="Freeform 14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1178"/>
                </a:moveTo>
                <a:lnTo>
                  <a:pt x="1945" y="2946"/>
                </a:lnTo>
                <a:lnTo>
                  <a:pt x="3890" y="4518"/>
                </a:lnTo>
                <a:lnTo>
                  <a:pt x="5834" y="5500"/>
                </a:lnTo>
                <a:lnTo>
                  <a:pt x="7779" y="1964"/>
                </a:lnTo>
                <a:lnTo>
                  <a:pt x="9724" y="2750"/>
                </a:lnTo>
                <a:lnTo>
                  <a:pt x="11669" y="0"/>
                </a:lnTo>
                <a:lnTo>
                  <a:pt x="13614" y="2357"/>
                </a:lnTo>
                <a:lnTo>
                  <a:pt x="15558" y="1964"/>
                </a:lnTo>
                <a:lnTo>
                  <a:pt x="17503" y="5107"/>
                </a:lnTo>
                <a:lnTo>
                  <a:pt x="19448" y="4321"/>
                </a:lnTo>
                <a:lnTo>
                  <a:pt x="21393" y="1768"/>
                </a:lnTo>
                <a:lnTo>
                  <a:pt x="23338" y="3143"/>
                </a:lnTo>
                <a:lnTo>
                  <a:pt x="25283" y="2750"/>
                </a:lnTo>
                <a:lnTo>
                  <a:pt x="252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1178"/>
                </a:moveTo>
                <a:lnTo>
                  <a:pt x="1945" y="2946"/>
                </a:lnTo>
                <a:lnTo>
                  <a:pt x="3890" y="4518"/>
                </a:lnTo>
                <a:lnTo>
                  <a:pt x="5834" y="5500"/>
                </a:lnTo>
                <a:lnTo>
                  <a:pt x="7779" y="1964"/>
                </a:lnTo>
                <a:lnTo>
                  <a:pt x="9724" y="2750"/>
                </a:lnTo>
                <a:lnTo>
                  <a:pt x="11669" y="0"/>
                </a:lnTo>
                <a:lnTo>
                  <a:pt x="13614" y="2357"/>
                </a:lnTo>
                <a:lnTo>
                  <a:pt x="15558" y="1964"/>
                </a:lnTo>
                <a:lnTo>
                  <a:pt x="17503" y="5107"/>
                </a:lnTo>
                <a:lnTo>
                  <a:pt x="19448" y="4321"/>
                </a:lnTo>
                <a:lnTo>
                  <a:pt x="21393" y="1768"/>
                </a:lnTo>
                <a:lnTo>
                  <a:pt x="23338" y="3143"/>
                </a:lnTo>
                <a:lnTo>
                  <a:pt x="25283" y="27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07812" y="330403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66%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 pt  vs last week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from 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▼ −3%  vs last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Weekly executive summary,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What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changed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since last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Biggest riser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0B7A3B"/>
                </a:solidFill>
                <a:latin typeface="IBM Plex Sans"/>
              </a:rPr>
              <a:t>+4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more leads from Newsletter (10 vs 6)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Biggest drop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BF3029"/>
                </a:solidFill>
                <a:latin typeface="IBM Plex Sans"/>
              </a:rPr>
              <a:t>−7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fewer leads from ChatGPT (5 vs 12)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Went quiet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from Perplexity.ai, down from 4 last week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383792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65811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Untagged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19781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+3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0111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more leads with no UTM source (33 vs 30)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Weekly executive summary,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this week's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came from.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28978" y="17495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728978" y="17495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7038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57416" y="17038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1610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28978" y="22067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28978" y="2206752"/>
            <a:ext cx="132307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1610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5976" y="21610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6182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28978" y="26639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728978" y="2663952"/>
            <a:ext cx="1245251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6182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5976" y="26182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0754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28978" y="31211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728978" y="3121152"/>
            <a:ext cx="389141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0754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5976" y="30754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5326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TikTok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28978" y="35783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728978" y="3578352"/>
            <a:ext cx="233485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5326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4536" y="35326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utm_source this week, top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leader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1932432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sent 117 of 255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687320"/>
            <a:ext cx="3276295" cy="32928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The top three sources sent 72% of the week's leads.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33 leads (13%) arrived with no UTM source, so they can't be credited to a source.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Weekly executive summary,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Two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moves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for this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Check what changed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ChatGPT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5 leads, down from 12 last week. AI assistant answers shift often. Check whether it still recommends you for your main questions.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453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453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Find out why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Perplexity.ai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went quiet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4 leads last week and none this week. AI assistant answers shift often. Check whether it still recommends you for your main questions.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Weekly executive summary,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week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check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ChatGPT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this week. It fell from 12 leads to 5.</a:t>
            </a:r>
          </a:p>
        </p:txBody>
      </p:sp>
      <p:sp>
        <p:nvSpPr>
          <p:cNvPr id="4" name="Oval 3"/>
          <p:cNvSpPr/>
          <p:nvPr/>
        </p:nvSpPr>
        <p:spPr>
          <a:xfrm>
            <a:off x="576072" y="292811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5528" y="284581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Busiest day: Wednesday, Sep 30, with 48 leads.</a:t>
            </a:r>
          </a:p>
        </p:txBody>
      </p:sp>
      <p:sp>
        <p:nvSpPr>
          <p:cNvPr id="6" name="Oval 5"/>
          <p:cNvSpPr/>
          <p:nvPr/>
        </p:nvSpPr>
        <p:spPr>
          <a:xfrm>
            <a:off x="576072" y="327558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319328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campaign: Emergency dentist exact with 27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Weekly executive summary,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