
<file path=[Content_Types].xml><?xml version="1.0" encoding="utf-8"?>
<Types xmlns="http://schemas.openxmlformats.org/package/2006/content-types">
  <Default Extension="fntdata" ContentType="application/x-fontdata"/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embeddedFontLst>
    <p:embeddedFont>
      <p:font typeface="Instrument Serif" charset="0"/>
      <p:regular r:id="rId13"/>
      <p:italic r:id="rId14"/>
    </p:embeddedFont>
    <p:embeddedFont>
      <p:font typeface="Geist" charset="0"/>
      <p:regular r:id="rId15"/>
    </p:embeddedFont>
    <p:embeddedFont>
      <p:font typeface="Geist Mono" charset="0"/>
      <p:regular r:id="rId1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font" Target="fonts/font1.fntdata"/><Relationship Id="rId14" Type="http://schemas.openxmlformats.org/officeDocument/2006/relationships/font" Target="fonts/font2.fntdata"/><Relationship Id="rId15" Type="http://schemas.openxmlformats.org/officeDocument/2006/relationships/font" Target="fonts/font3.fntdata"/><Relationship Id="rId16" Type="http://schemas.openxmlformats.org/officeDocument/2006/relationships/font" Target="fonts/font4.fntdata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200" b="0" i="0">
                <a:solidFill>
                  <a:srgbClr val="0B1F1A"/>
                </a:solidFill>
                <a:latin typeface="Instrument Serif"/>
              </a:rPr>
              <a:t>Northwind Dental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566928" y="987552"/>
            <a:ext cx="1105783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566928" y="1874520"/>
            <a:ext cx="100584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 spc="150">
                <a:solidFill>
                  <a:srgbClr val="0E7C66"/>
                </a:solidFill>
                <a:latin typeface="Geist Mono"/>
              </a:rPr>
              <a:t>WEEKLY EXECUTIVE SUMMARY · SEP 24 TO SEP 30,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2258568"/>
            <a:ext cx="10789920" cy="16337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5000" b="0" i="0">
                <a:solidFill>
                  <a:srgbClr val="0B1F1A"/>
                </a:solidFill>
                <a:latin typeface="Instrument Serif"/>
              </a:rPr>
              <a:t>Lead flow held steady at </a:t>
            </a:r>
            <a:r>
              <a:rPr sz="5000" b="0" i="1">
                <a:solidFill>
                  <a:srgbClr val="0E7C66"/>
                </a:solidFill>
                <a:latin typeface="Instrument Serif"/>
              </a:rPr>
              <a:t>255 leads</a:t>
            </a:r>
            <a:r>
              <a:rPr sz="5000" b="0" i="0">
                <a:solidFill>
                  <a:srgbClr val="0B1F1A"/>
                </a:solidFill>
                <a:latin typeface="Instrument Serif"/>
              </a:rPr>
              <a:t> this week.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3983736"/>
            <a:ext cx="95097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0" i="0">
                <a:solidFill>
                  <a:srgbClr val="5A6B64"/>
                </a:solidFill>
                <a:latin typeface="Geist"/>
              </a:rPr>
              <a:t>Google sent the most leads (117, 46% of the week). The biggest move: ChatGPT, down from 12 to 5.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4715256"/>
            <a:ext cx="10515600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0" i="0">
                <a:solidFill>
                  <a:srgbClr val="5A6B64"/>
                </a:solidFill>
                <a:latin typeface="Geist"/>
              </a:rPr>
              <a:t>northwinddental.com  ·  Gravity Forms  ·  255 submissions  ·  7 days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5806440"/>
            <a:ext cx="2062988" cy="292608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Oval 8"/>
          <p:cNvSpPr/>
          <p:nvPr/>
        </p:nvSpPr>
        <p:spPr>
          <a:xfrm>
            <a:off x="681228" y="5911596"/>
            <a:ext cx="82296" cy="82296"/>
          </a:xfrm>
          <a:prstGeom prst="ellipse">
            <a:avLst/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8" y="5806440"/>
            <a:ext cx="178866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0B1F1A"/>
                </a:solidFill>
                <a:latin typeface="Geist"/>
              </a:rPr>
              <a:t>UTM Grabber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64538" y="5806440"/>
            <a:ext cx="206298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5A6B64"/>
                </a:solidFill>
                <a:latin typeface="Geist"/>
              </a:rPr>
              <a:t>255 leads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721356" y="5806440"/>
            <a:ext cx="2493518" cy="292608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Oval 12"/>
          <p:cNvSpPr/>
          <p:nvPr/>
        </p:nvSpPr>
        <p:spPr>
          <a:xfrm>
            <a:off x="2835656" y="5911596"/>
            <a:ext cx="82296" cy="82296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995676" y="5806440"/>
            <a:ext cx="221919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0B1F1A"/>
                </a:solidFill>
                <a:latin typeface="Geist"/>
              </a:rPr>
              <a:t>Sample data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879596" y="5806440"/>
            <a:ext cx="249351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5A6B64"/>
                </a:solidFill>
                <a:latin typeface="Geist"/>
              </a:rPr>
              <a:t>fictional business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AT A GLANCE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The numbers that matter.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475232"/>
            <a:ext cx="2641016" cy="23774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Rectangle 4"/>
          <p:cNvSpPr/>
          <p:nvPr/>
        </p:nvSpPr>
        <p:spPr>
          <a:xfrm>
            <a:off x="572414" y="1480718"/>
            <a:ext cx="2630043" cy="1474013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6" name="Connector 5"/>
          <p:cNvCxnSpPr/>
          <p:nvPr/>
        </p:nvCxnSpPr>
        <p:spPr>
          <a:xfrm>
            <a:off x="566928" y="2949245"/>
            <a:ext cx="2641016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768096" y="1612392"/>
            <a:ext cx="2238680" cy="1291133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4600" b="0" i="1">
                <a:solidFill>
                  <a:srgbClr val="0B1F1A"/>
                </a:solidFill>
                <a:latin typeface="Instrument Serif"/>
              </a:rPr>
              <a:t>255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8096" y="3022397"/>
            <a:ext cx="1415720" cy="79369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LEADS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909496" y="3022397"/>
            <a:ext cx="1097280" cy="79369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850" b="0" i="0">
                <a:solidFill>
                  <a:srgbClr val="5A6B64"/>
                </a:solidFill>
                <a:latin typeface="Geist Mono"/>
              </a:rPr>
              <a:t>Flat vs last week</a:t>
            </a:r>
          </a:p>
        </p:txBody>
      </p:sp>
      <p:sp>
        <p:nvSpPr>
          <p:cNvPr id="10" name="Rectangle 9"/>
          <p:cNvSpPr/>
          <p:nvPr/>
        </p:nvSpPr>
        <p:spPr>
          <a:xfrm>
            <a:off x="3372536" y="1475232"/>
            <a:ext cx="2641016" cy="23774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Rectangle 10"/>
          <p:cNvSpPr/>
          <p:nvPr/>
        </p:nvSpPr>
        <p:spPr>
          <a:xfrm>
            <a:off x="3378022" y="1480718"/>
            <a:ext cx="2630043" cy="1474013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2" name="Connector 11"/>
          <p:cNvCxnSpPr/>
          <p:nvPr/>
        </p:nvCxnSpPr>
        <p:spPr>
          <a:xfrm>
            <a:off x="3372536" y="2949245"/>
            <a:ext cx="2641016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573704" y="1612392"/>
            <a:ext cx="2238680" cy="1291133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4600" b="0" i="1">
                <a:solidFill>
                  <a:srgbClr val="0B1F1A"/>
                </a:solidFill>
                <a:latin typeface="Instrument Serif"/>
              </a:rPr>
              <a:t>150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73704" y="3022397"/>
            <a:ext cx="1415720" cy="79369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PAID LEADS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715104" y="3022397"/>
            <a:ext cx="1097280" cy="79369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850" b="0" i="0">
                <a:solidFill>
                  <a:srgbClr val="C4353A"/>
                </a:solidFill>
                <a:latin typeface="Geist Mono"/>
              </a:rPr>
              <a:t>▼ −8%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178144" y="1475232"/>
            <a:ext cx="2641016" cy="23774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Rectangle 16"/>
          <p:cNvSpPr/>
          <p:nvPr/>
        </p:nvSpPr>
        <p:spPr>
          <a:xfrm>
            <a:off x="6183630" y="1480718"/>
            <a:ext cx="2630043" cy="1474013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8" name="Connector 17"/>
          <p:cNvCxnSpPr/>
          <p:nvPr/>
        </p:nvCxnSpPr>
        <p:spPr>
          <a:xfrm>
            <a:off x="6178144" y="2949245"/>
            <a:ext cx="2641015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6379312" y="1612392"/>
            <a:ext cx="2238680" cy="1291133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4600" b="0" i="1">
                <a:solidFill>
                  <a:srgbClr val="0B1F1A"/>
                </a:solidFill>
                <a:latin typeface="Instrument Serif"/>
              </a:rPr>
              <a:t>66%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79312" y="3022397"/>
            <a:ext cx="1415720" cy="79369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FULLY TAGGED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520711" y="3022397"/>
            <a:ext cx="1097280" cy="79369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850" b="0" i="0">
                <a:solidFill>
                  <a:srgbClr val="1D7A4A"/>
                </a:solidFill>
                <a:latin typeface="Geist Mono"/>
              </a:rPr>
              <a:t>▲ +1 pt</a:t>
            </a:r>
          </a:p>
        </p:txBody>
      </p:sp>
      <p:sp>
        <p:nvSpPr>
          <p:cNvPr id="22" name="Rectangle 21"/>
          <p:cNvSpPr/>
          <p:nvPr/>
        </p:nvSpPr>
        <p:spPr>
          <a:xfrm>
            <a:off x="8983751" y="1475232"/>
            <a:ext cx="2641016" cy="23774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Rectangle 22"/>
          <p:cNvSpPr/>
          <p:nvPr/>
        </p:nvSpPr>
        <p:spPr>
          <a:xfrm>
            <a:off x="8989238" y="1480718"/>
            <a:ext cx="2630043" cy="1474013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24" name="Connector 23"/>
          <p:cNvCxnSpPr/>
          <p:nvPr/>
        </p:nvCxnSpPr>
        <p:spPr>
          <a:xfrm>
            <a:off x="8983751" y="2949245"/>
            <a:ext cx="2641016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9184919" y="1612392"/>
            <a:ext cx="2238680" cy="1291133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4600" b="0" i="1">
                <a:solidFill>
                  <a:srgbClr val="0B1F1A"/>
                </a:solidFill>
                <a:latin typeface="Instrument Serif"/>
              </a:rPr>
              <a:t>117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184919" y="3022397"/>
            <a:ext cx="1415720" cy="79369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LEADS FROM GOOGLE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326319" y="3022397"/>
            <a:ext cx="1097280" cy="79369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850" b="0" i="0">
                <a:solidFill>
                  <a:srgbClr val="C4353A"/>
                </a:solidFill>
                <a:latin typeface="Geist Mono"/>
              </a:rPr>
              <a:t>▼ −3%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Weekly executive summary, Northwind Dental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2 / 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WHAT CHANGED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What </a:t>
            </a:r>
            <a:r>
              <a:rPr sz="3200" b="0" i="1">
                <a:solidFill>
                  <a:srgbClr val="0E7C66"/>
                </a:solidFill>
                <a:latin typeface="Instrument Serif"/>
              </a:rPr>
              <a:t>changed</a:t>
            </a:r>
            <a:r>
              <a:rPr sz="3200" b="0" i="0">
                <a:solidFill>
                  <a:srgbClr val="0B1F1A"/>
                </a:solidFill>
                <a:latin typeface="Instrument Serif"/>
              </a:rPr>
              <a:t> since last week.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475232"/>
            <a:ext cx="2627300" cy="2926080"/>
          </a:xfrm>
          <a:prstGeom prst="roundRect">
            <a:avLst>
              <a:gd name="adj" fmla="val 1392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841248" y="1749552"/>
            <a:ext cx="207866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5A6B64"/>
                </a:solidFill>
                <a:latin typeface="Geist Mono"/>
              </a:rPr>
              <a:t>Biggest riser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1248" y="2069592"/>
            <a:ext cx="20786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800" b="0" i="1">
                <a:solidFill>
                  <a:srgbClr val="1D7A4A"/>
                </a:solidFill>
                <a:latin typeface="Instrument Serif"/>
              </a:rPr>
              <a:t>+4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8" y="2892552"/>
            <a:ext cx="20786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0" i="0">
                <a:solidFill>
                  <a:srgbClr val="0B1F1A"/>
                </a:solidFill>
                <a:latin typeface="Instrument Serif"/>
              </a:rPr>
              <a:t>more leads from Newsletter (10 vs 6)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377108" y="1475232"/>
            <a:ext cx="2627300" cy="2926080"/>
          </a:xfrm>
          <a:prstGeom prst="roundRect">
            <a:avLst>
              <a:gd name="adj" fmla="val 1392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651428" y="1749552"/>
            <a:ext cx="207866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5A6B64"/>
                </a:solidFill>
                <a:latin typeface="Geist Mono"/>
              </a:rPr>
              <a:t>Biggest drop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1428" y="2069592"/>
            <a:ext cx="20786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800" b="0" i="1">
                <a:solidFill>
                  <a:srgbClr val="C4353A"/>
                </a:solidFill>
                <a:latin typeface="Instrument Serif"/>
              </a:rPr>
              <a:t>−7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51428" y="2892552"/>
            <a:ext cx="20786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0" i="0">
                <a:solidFill>
                  <a:srgbClr val="0B1F1A"/>
                </a:solidFill>
                <a:latin typeface="Instrument Serif"/>
              </a:rPr>
              <a:t>fewer leads from ChatGPT (5 vs 12)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87288" y="1475232"/>
            <a:ext cx="2627300" cy="2926080"/>
          </a:xfrm>
          <a:prstGeom prst="roundRect">
            <a:avLst>
              <a:gd name="adj" fmla="val 1392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6461608" y="1749552"/>
            <a:ext cx="207866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5A6B64"/>
                </a:solidFill>
                <a:latin typeface="Geist Mono"/>
              </a:rPr>
              <a:t>Went quiet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61608" y="2069592"/>
            <a:ext cx="20786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800" b="0" i="1">
                <a:solidFill>
                  <a:srgbClr val="B26A00"/>
                </a:solidFill>
                <a:latin typeface="Instrument Serif"/>
              </a:rPr>
              <a:t>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61608" y="2892552"/>
            <a:ext cx="20786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0" i="0">
                <a:solidFill>
                  <a:srgbClr val="0B1F1A"/>
                </a:solidFill>
                <a:latin typeface="Instrument Serif"/>
              </a:rPr>
              <a:t>leads from Perplexity.ai, down from 4 last week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997467" y="1475232"/>
            <a:ext cx="2627300" cy="2926080"/>
          </a:xfrm>
          <a:prstGeom prst="roundRect">
            <a:avLst>
              <a:gd name="adj" fmla="val 1392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9271787" y="1749552"/>
            <a:ext cx="207866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5A6B64"/>
                </a:solidFill>
                <a:latin typeface="Geist Mono"/>
              </a:rPr>
              <a:t>Untagged leads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271787" y="2069592"/>
            <a:ext cx="20786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800" b="0" i="1">
                <a:solidFill>
                  <a:srgbClr val="B26A00"/>
                </a:solidFill>
                <a:latin typeface="Instrument Serif"/>
              </a:rPr>
              <a:t>+3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271787" y="2892552"/>
            <a:ext cx="20786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0" i="0">
                <a:solidFill>
                  <a:srgbClr val="0B1F1A"/>
                </a:solidFill>
                <a:latin typeface="Instrument Serif"/>
              </a:rPr>
              <a:t>more leads with no UTM source (33 vs 30)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Weekly executive summary, Northwind Dental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3 / 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SOURCES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Where this week's </a:t>
            </a:r>
            <a:r>
              <a:rPr sz="3200" b="0" i="1">
                <a:solidFill>
                  <a:srgbClr val="0E7C66"/>
                </a:solidFill>
                <a:latin typeface="Instrument Serif"/>
              </a:rPr>
              <a:t>leads</a:t>
            </a:r>
            <a:r>
              <a:rPr sz="3200" b="0" i="0">
                <a:solidFill>
                  <a:srgbClr val="0B1F1A"/>
                </a:solidFill>
                <a:latin typeface="Instrument Serif"/>
              </a:rPr>
              <a:t> came from.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475232"/>
            <a:ext cx="7086600" cy="4760976"/>
          </a:xfrm>
          <a:prstGeom prst="roundRect">
            <a:avLst>
              <a:gd name="adj" fmla="val 768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95528" y="1795272"/>
            <a:ext cx="88265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0B1F1A"/>
                </a:solidFill>
                <a:latin typeface="Geist"/>
              </a:rPr>
              <a:t>Google</a:t>
            </a:r>
          </a:p>
        </p:txBody>
      </p:sp>
      <p:sp>
        <p:nvSpPr>
          <p:cNvPr id="6" name="Rectangle 5"/>
          <p:cNvSpPr/>
          <p:nvPr/>
        </p:nvSpPr>
        <p:spPr>
          <a:xfrm>
            <a:off x="1769618" y="1840992"/>
            <a:ext cx="4512310" cy="182880"/>
          </a:xfrm>
          <a:prstGeom prst="rect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6391656" y="1795272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0B1F1A"/>
                </a:solidFill>
                <a:latin typeface="Geist"/>
              </a:rPr>
              <a:t>117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87566" y="1795272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5A6B64"/>
                </a:solidFill>
                <a:latin typeface="Geist"/>
              </a:rPr>
              <a:t>46%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95528" y="2252472"/>
            <a:ext cx="88265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0B1F1A"/>
                </a:solidFill>
                <a:latin typeface="Geist"/>
              </a:rPr>
              <a:t>Facebook</a:t>
            </a:r>
          </a:p>
        </p:txBody>
      </p:sp>
      <p:sp>
        <p:nvSpPr>
          <p:cNvPr id="10" name="Rectangle 9"/>
          <p:cNvSpPr/>
          <p:nvPr/>
        </p:nvSpPr>
        <p:spPr>
          <a:xfrm>
            <a:off x="1769618" y="2298192"/>
            <a:ext cx="1311270" cy="182880"/>
          </a:xfrm>
          <a:prstGeom prst="rect">
            <a:avLst/>
          </a:prstGeom>
          <a:solidFill>
            <a:srgbClr val="C9C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91656" y="2252472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0B1F1A"/>
                </a:solidFill>
                <a:latin typeface="Geist"/>
              </a:rPr>
              <a:t>34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73596" y="2252472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5A6B64"/>
                </a:solidFill>
                <a:latin typeface="Geist"/>
              </a:rPr>
              <a:t>13%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528" y="2709672"/>
            <a:ext cx="88265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0B1F1A"/>
                </a:solidFill>
                <a:latin typeface="Geist"/>
              </a:rPr>
              <a:t>Instagram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769618" y="2755392"/>
            <a:ext cx="1234136" cy="182880"/>
          </a:xfrm>
          <a:prstGeom prst="rect">
            <a:avLst/>
          </a:prstGeom>
          <a:solidFill>
            <a:srgbClr val="C9C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6391656" y="2709672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0B1F1A"/>
                </a:solidFill>
                <a:latin typeface="Geist"/>
              </a:rPr>
              <a:t>32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673596" y="2709672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5A6B64"/>
                </a:solidFill>
                <a:latin typeface="Geist"/>
              </a:rPr>
              <a:t>13%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95528" y="3166872"/>
            <a:ext cx="88265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0B1F1A"/>
                </a:solidFill>
                <a:latin typeface="Geist"/>
              </a:rPr>
              <a:t>Newsletter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769618" y="3212592"/>
            <a:ext cx="385668" cy="182880"/>
          </a:xfrm>
          <a:prstGeom prst="rect">
            <a:avLst/>
          </a:prstGeom>
          <a:solidFill>
            <a:srgbClr val="C9C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391656" y="3166872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0B1F1A"/>
                </a:solidFill>
                <a:latin typeface="Geist"/>
              </a:rPr>
              <a:t>10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648196" y="3166872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5A6B64"/>
                </a:solidFill>
                <a:latin typeface="Geist"/>
              </a:rPr>
              <a:t>4%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95528" y="3624072"/>
            <a:ext cx="88265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0B1F1A"/>
                </a:solidFill>
                <a:latin typeface="Geist"/>
              </a:rPr>
              <a:t>TikTok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769618" y="3669792"/>
            <a:ext cx="231401" cy="182880"/>
          </a:xfrm>
          <a:prstGeom prst="rect">
            <a:avLst/>
          </a:prstGeom>
          <a:solidFill>
            <a:srgbClr val="C9C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6391656" y="3624072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0B1F1A"/>
                </a:solidFill>
                <a:latin typeface="Geist"/>
              </a:rPr>
              <a:t>6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575806" y="3624072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5A6B64"/>
                </a:solidFill>
                <a:latin typeface="Geist"/>
              </a:rPr>
              <a:t>2%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95528" y="5788152"/>
            <a:ext cx="6629400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5A6B64"/>
                </a:solidFill>
                <a:latin typeface="Geist"/>
              </a:rPr>
              <a:t>Leads per utm_source this week, top 5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836408" y="1475232"/>
            <a:ext cx="3788359" cy="4760976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Rectangle 26"/>
          <p:cNvSpPr/>
          <p:nvPr/>
        </p:nvSpPr>
        <p:spPr>
          <a:xfrm>
            <a:off x="7841894" y="1480718"/>
            <a:ext cx="3777386" cy="1325880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28" name="Connector 27"/>
          <p:cNvCxnSpPr/>
          <p:nvPr/>
        </p:nvCxnSpPr>
        <p:spPr>
          <a:xfrm>
            <a:off x="7836408" y="2801112"/>
            <a:ext cx="378835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8092440" y="1731264"/>
            <a:ext cx="3276295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850" b="0" i="0" spc="180">
                <a:solidFill>
                  <a:srgbClr val="0E7C66"/>
                </a:solidFill>
                <a:latin typeface="Geist Mono"/>
              </a:rPr>
              <a:t>THE LEADER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092440" y="2023872"/>
            <a:ext cx="3276295" cy="6451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sz="2000" b="0" i="1">
                <a:solidFill>
                  <a:srgbClr val="0E7C66"/>
                </a:solidFill>
                <a:latin typeface="Instrument Serif"/>
              </a:rPr>
              <a:t>Google</a:t>
            </a:r>
            <a:r>
              <a:rPr sz="2000" b="0" i="0">
                <a:solidFill>
                  <a:srgbClr val="0B1F1A"/>
                </a:solidFill>
                <a:latin typeface="Instrument Serif"/>
              </a:rPr>
              <a:t> sent 117 of 255 leads.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092440" y="2983992"/>
            <a:ext cx="3276295" cy="299618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8000"/>
              </a:lnSpc>
            </a:pPr>
            <a:r>
              <a:rPr sz="1300" b="0" i="0">
                <a:solidFill>
                  <a:srgbClr val="5A6B64"/>
                </a:solidFill>
                <a:latin typeface="Geist"/>
              </a:rPr>
              <a:t>The top three sources sent 72% of the week's leads.</a:t>
            </a:r>
          </a:p>
          <a:p>
            <a:pPr algn="l">
              <a:lnSpc>
                <a:spcPct val="118000"/>
              </a:lnSpc>
              <a:spcBef>
                <a:spcPts val="715"/>
              </a:spcBef>
            </a:pPr>
            <a:r>
              <a:rPr sz="1300" b="0" i="0">
                <a:solidFill>
                  <a:srgbClr val="5A6B64"/>
                </a:solidFill>
                <a:latin typeface="Geist"/>
              </a:rPr>
              <a:t>33 leads (13%) arrived with no UTM source, so they can't be credited to a source.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Weekly executive summary, Northwind Dental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4 / 6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THIS WEEK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Two </a:t>
            </a:r>
            <a:r>
              <a:rPr sz="3200" b="0" i="1">
                <a:solidFill>
                  <a:srgbClr val="0E7C66"/>
                </a:solidFill>
                <a:latin typeface="Instrument Serif"/>
              </a:rPr>
              <a:t>moves</a:t>
            </a:r>
            <a:r>
              <a:rPr sz="3200" b="0" i="0">
                <a:solidFill>
                  <a:srgbClr val="0B1F1A"/>
                </a:solidFill>
                <a:latin typeface="Instrument Serif"/>
              </a:rPr>
              <a:t> for this week.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475232"/>
            <a:ext cx="543748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Rectangle 4"/>
          <p:cNvSpPr/>
          <p:nvPr/>
        </p:nvSpPr>
        <p:spPr>
          <a:xfrm>
            <a:off x="572414" y="1480718"/>
            <a:ext cx="5426507" cy="914400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6" name="Connector 5"/>
          <p:cNvCxnSpPr/>
          <p:nvPr/>
        </p:nvCxnSpPr>
        <p:spPr>
          <a:xfrm>
            <a:off x="566928" y="2389632"/>
            <a:ext cx="5437480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804672" y="1658112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THIS WEEK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1886712"/>
            <a:ext cx="4961992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700" b="0" i="0">
                <a:solidFill>
                  <a:srgbClr val="0B1F1A"/>
                </a:solidFill>
                <a:latin typeface="Instrument Serif"/>
              </a:rPr>
              <a:t>Check what changed on </a:t>
            </a:r>
            <a:r>
              <a:rPr sz="1700" b="0" i="1">
                <a:solidFill>
                  <a:srgbClr val="0E7C66"/>
                </a:solidFill>
                <a:latin typeface="Instrument Serif"/>
              </a:rPr>
              <a:t>ChatGPT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2" y="2535936"/>
            <a:ext cx="4961992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0B1F1A"/>
                </a:solidFill>
                <a:latin typeface="Geist"/>
              </a:rPr>
              <a:t>It sent 5 leads, down from 12 last week. AI assistant answers shift often. Check whether it still recommends you for your main questions.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2" y="3340608"/>
            <a:ext cx="110058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B26A00"/>
                </a:solidFill>
                <a:latin typeface="Geist"/>
              </a:rPr>
              <a:t>Medium impact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996694" y="3340608"/>
            <a:ext cx="83388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5A6B64"/>
                </a:solidFill>
                <a:latin typeface="Geist"/>
              </a:rPr>
              <a:t>Low effort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187288" y="1475232"/>
            <a:ext cx="543748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ectangle 12"/>
          <p:cNvSpPr/>
          <p:nvPr/>
        </p:nvSpPr>
        <p:spPr>
          <a:xfrm>
            <a:off x="6192774" y="1480718"/>
            <a:ext cx="5426507" cy="914400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4" name="Connector 13"/>
          <p:cNvCxnSpPr/>
          <p:nvPr/>
        </p:nvCxnSpPr>
        <p:spPr>
          <a:xfrm>
            <a:off x="6187288" y="2389632"/>
            <a:ext cx="543747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425032" y="1658112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THIS WEEK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25032" y="1886712"/>
            <a:ext cx="4961992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700" b="0" i="0">
                <a:solidFill>
                  <a:srgbClr val="0B1F1A"/>
                </a:solidFill>
                <a:latin typeface="Instrument Serif"/>
              </a:rPr>
              <a:t>Find out why </a:t>
            </a:r>
            <a:r>
              <a:rPr sz="1700" b="0" i="1">
                <a:solidFill>
                  <a:srgbClr val="0E7C66"/>
                </a:solidFill>
                <a:latin typeface="Instrument Serif"/>
              </a:rPr>
              <a:t>Perplexity.ai</a:t>
            </a:r>
            <a:r>
              <a:rPr sz="1700" b="0" i="0">
                <a:solidFill>
                  <a:srgbClr val="0B1F1A"/>
                </a:solidFill>
                <a:latin typeface="Instrument Serif"/>
              </a:rPr>
              <a:t> went quiet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25032" y="2535936"/>
            <a:ext cx="4961992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0B1F1A"/>
                </a:solidFill>
                <a:latin typeface="Geist"/>
              </a:rPr>
              <a:t>It sent 4 leads last week and none this week. AI assistant answers shift often. Check whether it still recommends you for your main questions.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25032" y="3340608"/>
            <a:ext cx="110058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B26A00"/>
                </a:solidFill>
                <a:latin typeface="Geist"/>
              </a:rPr>
              <a:t>Medium impact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17054" y="3340608"/>
            <a:ext cx="83388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5A6B64"/>
                </a:solidFill>
                <a:latin typeface="Geist"/>
              </a:rPr>
              <a:t>Low effort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Weekly executive summary, Northwind Dental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5 / 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914400"/>
            <a:ext cx="91440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THE WEEK IN ONE 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207008"/>
            <a:ext cx="11057839" cy="12273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2000"/>
              </a:lnSpc>
            </a:pPr>
            <a:r>
              <a:rPr sz="4000" b="0" i="0">
                <a:solidFill>
                  <a:srgbClr val="0B1F1A"/>
                </a:solidFill>
                <a:latin typeface="Instrument Serif"/>
              </a:rPr>
              <a:t>Next: check </a:t>
            </a:r>
            <a:r>
              <a:rPr sz="4000" b="0" i="1">
                <a:solidFill>
                  <a:srgbClr val="0E7C66"/>
                </a:solidFill>
                <a:latin typeface="Instrument Serif"/>
              </a:rPr>
              <a:t>ChatGPT</a:t>
            </a:r>
            <a:r>
              <a:rPr sz="4000" b="0" i="0">
                <a:solidFill>
                  <a:srgbClr val="0B1F1A"/>
                </a:solidFill>
                <a:latin typeface="Instrument Serif"/>
              </a:rPr>
              <a:t> this week. It fell from 12 leads to 5.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Weekly executive summary, Northwind Dental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6 / 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