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Barlow" charset="0"/>
      <p:regular r:id="rId13"/>
      <p:bold r:id="rId14"/>
    </p:embeddedFont>
    <p:embeddedFont>
      <p:font typeface="Barlow Condensed" charset="0"/>
      <p:regular r:id="rId15"/>
      <p:bold r:id="rId16"/>
    </p:embeddedFont>
    <p:embeddedFont>
      <p:font typeface="IBM Plex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Weekly 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959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 24 to Sep 30,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3F5F8"/>
                </a:solidFill>
                <a:latin typeface="Barlow"/>
              </a:rPr>
              <a:t>Lead flow held steady at </a:t>
            </a:r>
            <a:r>
              <a:rPr sz="5400" b="1" i="0">
                <a:solidFill>
                  <a:srgbClr val="47A58E"/>
                </a:solidFill>
                <a:latin typeface="Barlow"/>
              </a:rPr>
              <a:t>255 leads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this week.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Google sent the most leads (117, 46% of the week). The biggest move: ChatGPT, down from 12 to 5.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17166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74284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17166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255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75534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789834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49854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8194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255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last week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1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5"/>
                </a:lnTo>
                <a:lnTo>
                  <a:pt x="9416" y="2116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7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1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5"/>
                </a:lnTo>
                <a:lnTo>
                  <a:pt x="9416" y="2116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7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228184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FF7B7B"/>
                </a:solidFill>
                <a:latin typeface="Barlow Condensed"/>
              </a:rPr>
              <a:t>▼ −8%  vs last week</a:t>
            </a:r>
          </a:p>
        </p:txBody>
      </p:sp>
      <p:sp>
        <p:nvSpPr>
          <p:cNvPr id="15" name="Freeform 14"/>
          <p:cNvSpPr/>
          <p:nvPr/>
        </p:nvSpPr>
        <p:spPr>
          <a:xfrm>
            <a:off x="3573658" y="3179003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179"/>
                </a:moveTo>
                <a:lnTo>
                  <a:pt x="1883" y="2947"/>
                </a:lnTo>
                <a:lnTo>
                  <a:pt x="3767" y="4518"/>
                </a:lnTo>
                <a:lnTo>
                  <a:pt x="5650" y="5500"/>
                </a:lnTo>
                <a:lnTo>
                  <a:pt x="7533" y="1964"/>
                </a:lnTo>
                <a:lnTo>
                  <a:pt x="9416" y="2750"/>
                </a:lnTo>
                <a:lnTo>
                  <a:pt x="11300" y="0"/>
                </a:lnTo>
                <a:lnTo>
                  <a:pt x="13183" y="2357"/>
                </a:lnTo>
                <a:lnTo>
                  <a:pt x="15066" y="1964"/>
                </a:lnTo>
                <a:lnTo>
                  <a:pt x="16949" y="5107"/>
                </a:lnTo>
                <a:lnTo>
                  <a:pt x="18833" y="4322"/>
                </a:lnTo>
                <a:lnTo>
                  <a:pt x="20716" y="1768"/>
                </a:lnTo>
                <a:lnTo>
                  <a:pt x="22599" y="3143"/>
                </a:lnTo>
                <a:lnTo>
                  <a:pt x="24483" y="2750"/>
                </a:lnTo>
                <a:lnTo>
                  <a:pt x="244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3573658" y="3179003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179"/>
                </a:moveTo>
                <a:lnTo>
                  <a:pt x="1883" y="2947"/>
                </a:lnTo>
                <a:lnTo>
                  <a:pt x="3767" y="4518"/>
                </a:lnTo>
                <a:lnTo>
                  <a:pt x="5650" y="5500"/>
                </a:lnTo>
                <a:lnTo>
                  <a:pt x="7533" y="1964"/>
                </a:lnTo>
                <a:lnTo>
                  <a:pt x="9416" y="2750"/>
                </a:lnTo>
                <a:lnTo>
                  <a:pt x="11300" y="0"/>
                </a:lnTo>
                <a:lnTo>
                  <a:pt x="13183" y="2357"/>
                </a:lnTo>
                <a:lnTo>
                  <a:pt x="15066" y="1964"/>
                </a:lnTo>
                <a:lnTo>
                  <a:pt x="16949" y="5107"/>
                </a:lnTo>
                <a:lnTo>
                  <a:pt x="18833" y="4322"/>
                </a:lnTo>
                <a:lnTo>
                  <a:pt x="20716" y="1768"/>
                </a:lnTo>
                <a:lnTo>
                  <a:pt x="22599" y="3143"/>
                </a:lnTo>
                <a:lnTo>
                  <a:pt x="24483" y="275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71236" y="3389376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Fully tagged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66%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9312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 pt  vs last week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from 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4919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FF7B7B"/>
                </a:solidFill>
                <a:latin typeface="Barlow Condensed"/>
              </a:rPr>
              <a:t>▼ −3%  vs last week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Weekly executive summary,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What changed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changed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since last week.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Biggest riser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4ED38A"/>
                </a:solidFill>
                <a:latin typeface="Barlow Condensed"/>
              </a:rPr>
              <a:t>+4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more leads from Newsletter (10 vs 6)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Biggest drop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F7B7B"/>
                </a:solidFill>
                <a:latin typeface="Barlow Condensed"/>
              </a:rPr>
              <a:t>−7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fewer leads from ChatGPT (5 vs 12)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Went quiet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6BE5A"/>
                </a:solidFill>
                <a:latin typeface="Barlow Condensed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leads from Perplexity.ai, down from 4 last week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Untagged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6BE5A"/>
                </a:solidFill>
                <a:latin typeface="Barlow Condensed"/>
              </a:rPr>
              <a:t>+3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more leads with no UTM source (33 vs 30)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Weekly executive summary,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this week's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came from.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7086600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8257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Google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71193" y="18714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771193" y="18714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18257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81978" y="18257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46%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829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Facebook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71193" y="23286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771193" y="2328672"/>
            <a:ext cx="1310812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91656" y="2282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34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2377" y="22829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27401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71193" y="27858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771193" y="2785872"/>
            <a:ext cx="1233705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91656" y="27401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32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4147" y="27401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1973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Newsletter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71193" y="32430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771193" y="3243072"/>
            <a:ext cx="385533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1973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36715" y="31973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36545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TikTok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771193" y="37002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771193" y="3700272"/>
            <a:ext cx="231320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91656" y="36545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70878" y="36545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2%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per utm_source this week, top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36408" y="1505712"/>
            <a:ext cx="3788359" cy="4730496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92440" y="176174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leader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054352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Google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sent 117 of 255 leads.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809240"/>
            <a:ext cx="3276295" cy="317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The top three sources sent 72% of the week's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33 leads (13%) arrived with no UTM source, so they can't be credited to a source.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Weekly executive summary,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This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Two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moves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for this week.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Check what changed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ChatGPT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00" b="0" i="0">
                <a:solidFill>
                  <a:srgbClr val="B3C2BD"/>
                </a:solidFill>
                <a:latin typeface="Barlow"/>
              </a:rPr>
              <a:t>It sent 5 leads, down from 12 last week. AI assistant answers shift often. Check whether it still recommends you for your main questions.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8196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98196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Find out why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Perplexity.ai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went quiet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00" b="0" i="0">
                <a:solidFill>
                  <a:srgbClr val="B3C2BD"/>
                </a:solidFill>
                <a:latin typeface="Barlow"/>
              </a:rPr>
              <a:t>It sent 4 leads last week and none this week. AI assistant answers shift often. Check whether it still recommends you for your main questions.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Weekly executive summary,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week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check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ChatGPT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this week. It fell from 12 leads to 5.</a:t>
            </a:r>
          </a:p>
        </p:txBody>
      </p:sp>
      <p:sp>
        <p:nvSpPr>
          <p:cNvPr id="4" name="Oval 3"/>
          <p:cNvSpPr/>
          <p:nvPr/>
        </p:nvSpPr>
        <p:spPr>
          <a:xfrm>
            <a:off x="576072" y="292811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5528" y="284581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Busiest day: Wednesday, Sep 30, with 48 leads.</a:t>
            </a:r>
          </a:p>
        </p:txBody>
      </p:sp>
      <p:sp>
        <p:nvSpPr>
          <p:cNvPr id="6" name="Oval 5"/>
          <p:cNvSpPr/>
          <p:nvPr/>
        </p:nvSpPr>
        <p:spPr>
          <a:xfrm>
            <a:off x="576072" y="327558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319328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Top campaign: Emergency dentist exact with 27 leads.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Weekly executive summary,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