
<file path=[Content_Types].xml><?xml version="1.0" encoding="utf-8"?>
<Types xmlns="http://schemas.openxmlformats.org/package/2006/content-types">
  <Default Extension="fntdata" ContentType="application/x-fontdata"/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695" cy="6858000" type="screen4x3"/>
  <p:notesSz cx="6858000" cy="9144000"/>
  <p:embeddedFontLst>
    <p:embeddedFont>
      <p:font typeface="Barlow" charset="0"/>
      <p:regular r:id="rId15"/>
      <p:bold r:id="rId16"/>
    </p:embeddedFont>
    <p:embeddedFont>
      <p:font typeface="Barlow Condensed" charset="0"/>
      <p:regular r:id="rId17"/>
      <p:bold r:id="rId18"/>
    </p:embeddedFont>
    <p:embeddedFont>
      <p:font typeface="IBM Plex Mono" charset="0"/>
      <p:regular r:id="rId19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font" Target="fonts/font1.fntdata"/><Relationship Id="rId16" Type="http://schemas.openxmlformats.org/officeDocument/2006/relationships/font" Target="fonts/font2.fntdata"/><Relationship Id="rId17" Type="http://schemas.openxmlformats.org/officeDocument/2006/relationships/font" Target="fonts/font3.fntdata"/><Relationship Id="rId18" Type="http://schemas.openxmlformats.org/officeDocument/2006/relationships/font" Target="fonts/font4.fntdata"/><Relationship Id="rId19" Type="http://schemas.openxmlformats.org/officeDocument/2006/relationships/font" Target="fonts/font5.fntdata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0B3229"/>
            </a:gs>
            <a:gs pos="70000">
              <a:srgbClr val="05110E"/>
            </a:gs>
            <a:gs pos="100000">
              <a:srgbClr val="05110E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38912"/>
            <a:ext cx="6400800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1" i="0">
                <a:solidFill>
                  <a:srgbClr val="F3F5F8"/>
                </a:solidFill>
                <a:latin typeface="Barlow"/>
              </a:rPr>
              <a:t>Northwind Dental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828800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1" i="0">
                <a:solidFill>
                  <a:srgbClr val="47A58E"/>
                </a:solidFill>
                <a:latin typeface="Barlow"/>
              </a:rPr>
              <a:t>Wasted spend finder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70378" y="1828800"/>
            <a:ext cx="457200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B3C2BD"/>
                </a:solidFill>
                <a:latin typeface="Barlow"/>
              </a:rPr>
              <a:t>September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2240280"/>
            <a:ext cx="10058400" cy="172821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95000"/>
              </a:lnSpc>
            </a:pPr>
            <a:r>
              <a:rPr sz="5400" b="1" i="0">
                <a:solidFill>
                  <a:srgbClr val="47A58E"/>
                </a:solidFill>
                <a:latin typeface="Barlow"/>
              </a:rPr>
              <a:t>$1,244</a:t>
            </a:r>
            <a:r>
              <a:rPr sz="5400" b="1" i="0">
                <a:solidFill>
                  <a:srgbClr val="F3F5F8"/>
                </a:solidFill>
                <a:latin typeface="Barlow"/>
              </a:rPr>
              <a:t> of ad spend brought no leads.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4105656"/>
            <a:ext cx="8595360" cy="8229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rgbClr val="B3C2BD"/>
                </a:solidFill>
                <a:latin typeface="Barlow"/>
              </a:rPr>
              <a:t>"free dental implants" alone spent $710 with no leads. Search terms that did bring leads averaged $49.35 per lead.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5806440"/>
            <a:ext cx="2089861" cy="292608"/>
          </a:xfrm>
          <a:prstGeom prst="roundRect">
            <a:avLst>
              <a:gd name="adj" fmla="val 46875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Oval 7"/>
          <p:cNvSpPr/>
          <p:nvPr/>
        </p:nvSpPr>
        <p:spPr>
          <a:xfrm>
            <a:off x="681228" y="5911596"/>
            <a:ext cx="82296" cy="82296"/>
          </a:xfrm>
          <a:prstGeom prst="ellipse">
            <a:avLst/>
          </a:prstGeom>
          <a:solidFill>
            <a:srgbClr val="0160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41248" y="5806440"/>
            <a:ext cx="1815541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F3F5F8"/>
                </a:solidFill>
                <a:latin typeface="Barlow"/>
              </a:rPr>
              <a:t>UTM Grabber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751533" y="5806440"/>
            <a:ext cx="2089861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859791"/>
                </a:solidFill>
                <a:latin typeface="Barlow"/>
              </a:rPr>
              <a:t>1,120 leads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2748229" y="5806440"/>
            <a:ext cx="2151583" cy="292608"/>
          </a:xfrm>
          <a:prstGeom prst="roundRect">
            <a:avLst>
              <a:gd name="adj" fmla="val 46875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Oval 11"/>
          <p:cNvSpPr/>
          <p:nvPr/>
        </p:nvSpPr>
        <p:spPr>
          <a:xfrm>
            <a:off x="2862529" y="5911596"/>
            <a:ext cx="82296" cy="82296"/>
          </a:xfrm>
          <a:prstGeom prst="ellipse">
            <a:avLst/>
          </a:prstGeom>
          <a:solidFill>
            <a:srgbClr val="1A73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3022549" y="5806440"/>
            <a:ext cx="1877263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F3F5F8"/>
                </a:solidFill>
                <a:latin typeface="Barlow"/>
              </a:rPr>
              <a:t>Google Ads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832708" y="5806440"/>
            <a:ext cx="2151583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859791"/>
                </a:solidFill>
                <a:latin typeface="Barlow"/>
              </a:rPr>
              <a:t>$18.9K spend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991252" y="5806440"/>
            <a:ext cx="2021281" cy="292608"/>
          </a:xfrm>
          <a:prstGeom prst="roundRect">
            <a:avLst>
              <a:gd name="adj" fmla="val 46875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Oval 15"/>
          <p:cNvSpPr/>
          <p:nvPr/>
        </p:nvSpPr>
        <p:spPr>
          <a:xfrm>
            <a:off x="5105552" y="5911596"/>
            <a:ext cx="82296" cy="82296"/>
          </a:xfrm>
          <a:prstGeom prst="ellipse">
            <a:avLst/>
          </a:prstGeom>
          <a:solidFill>
            <a:srgbClr val="0866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265572" y="5806440"/>
            <a:ext cx="1746961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F3F5F8"/>
                </a:solidFill>
                <a:latin typeface="Barlow"/>
              </a:rPr>
              <a:t>Meta Ads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948172" y="5806440"/>
            <a:ext cx="2021281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859791"/>
                </a:solidFill>
                <a:latin typeface="Barlow"/>
              </a:rPr>
              <a:t>$9,100 spend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103974" y="5806440"/>
            <a:ext cx="2508199" cy="292608"/>
          </a:xfrm>
          <a:prstGeom prst="roundRect">
            <a:avLst>
              <a:gd name="adj" fmla="val 46875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0" name="Oval 19"/>
          <p:cNvSpPr/>
          <p:nvPr/>
        </p:nvSpPr>
        <p:spPr>
          <a:xfrm>
            <a:off x="7218274" y="5911596"/>
            <a:ext cx="82296" cy="82296"/>
          </a:xfrm>
          <a:prstGeom prst="ellipse">
            <a:avLst/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378294" y="5806440"/>
            <a:ext cx="2233879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F3F5F8"/>
                </a:solidFill>
                <a:latin typeface="Barlow"/>
              </a:rPr>
              <a:t>Sample data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266633" y="5806440"/>
            <a:ext cx="2508199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859791"/>
                </a:solidFill>
                <a:latin typeface="Barlow"/>
              </a:rPr>
              <a:t>fictional business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0A2A22"/>
            </a:gs>
            <a:gs pos="70000">
              <a:srgbClr val="05110E"/>
            </a:gs>
            <a:gs pos="100000">
              <a:srgbClr val="05110E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1554480"/>
            <a:ext cx="1105783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1400" b="1" i="0">
                <a:solidFill>
                  <a:srgbClr val="47A58E"/>
                </a:solidFill>
                <a:latin typeface="Barlow"/>
              </a:rPr>
              <a:t>Spend that brought no leads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965960"/>
            <a:ext cx="11057839" cy="18440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13200" b="1" i="0">
                <a:solidFill>
                  <a:srgbClr val="F3F5F8"/>
                </a:solidFill>
                <a:latin typeface="Barlow Condensed"/>
              </a:rPr>
              <a:t>$1,244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938528" y="3843528"/>
            <a:ext cx="8314639" cy="7315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1700" b="0" i="0">
                <a:solidFill>
                  <a:srgbClr val="B3C2BD"/>
                </a:solidFill>
                <a:latin typeface="Barlow"/>
              </a:rPr>
              <a:t>4.5% of your $27.9K ad spend in September went to 3 search terms with no lead.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859791"/>
                </a:solidFill>
                <a:latin typeface="Barlow Condensed"/>
              </a:rPr>
              <a:t>Wasted spend finder, Northwind Dental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859791"/>
                </a:solidFill>
                <a:latin typeface="Barlow Condensed"/>
              </a:rPr>
              <a:t>2 / 8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110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47A58E"/>
                </a:solidFill>
                <a:latin typeface="Barlow"/>
              </a:rPr>
              <a:t>At a glance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7302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400" b="1" i="0">
                <a:solidFill>
                  <a:srgbClr val="F3F5F8"/>
                </a:solidFill>
                <a:latin typeface="Barlow"/>
              </a:rPr>
              <a:t>The numbers that matter.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505712"/>
            <a:ext cx="3576218" cy="2296668"/>
          </a:xfrm>
          <a:prstGeom prst="roundRect">
            <a:avLst>
              <a:gd name="adj" fmla="val 6370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768096" y="1688592"/>
            <a:ext cx="3173882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B3C2BD"/>
                </a:solidFill>
                <a:latin typeface="Barlow"/>
              </a:rPr>
              <a:t>Search term spend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8096" y="1999488"/>
            <a:ext cx="3173882" cy="622757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4264" b="1" i="0">
                <a:solidFill>
                  <a:srgbClr val="F3F5F8"/>
                </a:solidFill>
                <a:latin typeface="Barlow Condensed"/>
              </a:rPr>
              <a:t>$18.9K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07738" y="1505712"/>
            <a:ext cx="3576218" cy="2296668"/>
          </a:xfrm>
          <a:prstGeom prst="roundRect">
            <a:avLst>
              <a:gd name="adj" fmla="val 6370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4508906" y="1688592"/>
            <a:ext cx="3173882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B3C2BD"/>
                </a:solidFill>
                <a:latin typeface="Barlow"/>
              </a:rPr>
              <a:t>Terms with spend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08906" y="1999488"/>
            <a:ext cx="3173882" cy="622757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4264" b="1" i="0">
                <a:solidFill>
                  <a:srgbClr val="F3F5F8"/>
                </a:solidFill>
                <a:latin typeface="Barlow Condensed"/>
              </a:rPr>
              <a:t>27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048549" y="1505712"/>
            <a:ext cx="3576218" cy="2296668"/>
          </a:xfrm>
          <a:prstGeom prst="roundRect">
            <a:avLst>
              <a:gd name="adj" fmla="val 6370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249717" y="1688592"/>
            <a:ext cx="3173882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B3C2BD"/>
                </a:solidFill>
                <a:latin typeface="Barlow"/>
              </a:rPr>
              <a:t>Terms with no leads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49717" y="1999488"/>
            <a:ext cx="3173882" cy="622757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4264" b="1" i="0">
                <a:solidFill>
                  <a:srgbClr val="F3F5F8"/>
                </a:solidFill>
                <a:latin typeface="Barlow Condensed"/>
              </a:rPr>
              <a:t>3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66928" y="3966972"/>
            <a:ext cx="3576218" cy="2296668"/>
          </a:xfrm>
          <a:prstGeom prst="roundRect">
            <a:avLst>
              <a:gd name="adj" fmla="val 6370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TextBox 13"/>
          <p:cNvSpPr txBox="1"/>
          <p:nvPr/>
        </p:nvSpPr>
        <p:spPr>
          <a:xfrm>
            <a:off x="768096" y="4149852"/>
            <a:ext cx="3173882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B3C2BD"/>
                </a:solidFill>
                <a:latin typeface="Barlow"/>
              </a:rPr>
              <a:t>Cost per keyword lead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8096" y="4460748"/>
            <a:ext cx="3173882" cy="622757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4264" b="1" i="0">
                <a:solidFill>
                  <a:srgbClr val="F3F5F8"/>
                </a:solidFill>
                <a:latin typeface="Barlow Condensed"/>
              </a:rPr>
              <a:t>$49.35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307738" y="3966972"/>
            <a:ext cx="3576218" cy="2296668"/>
          </a:xfrm>
          <a:prstGeom prst="roundRect">
            <a:avLst>
              <a:gd name="adj" fmla="val 6370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TextBox 16"/>
          <p:cNvSpPr txBox="1"/>
          <p:nvPr/>
        </p:nvSpPr>
        <p:spPr>
          <a:xfrm>
            <a:off x="4508906" y="4149852"/>
            <a:ext cx="3173882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B3C2BD"/>
                </a:solidFill>
                <a:latin typeface="Barlow"/>
              </a:rPr>
              <a:t>Ads with no leads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508906" y="4460748"/>
            <a:ext cx="3173882" cy="622757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4264" b="1" i="0">
                <a:solidFill>
                  <a:srgbClr val="F3F5F8"/>
                </a:solidFill>
                <a:latin typeface="Barlow Condensed"/>
              </a:rPr>
              <a:t>0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859791"/>
                </a:solidFill>
                <a:latin typeface="Barlow Condensed"/>
              </a:rPr>
              <a:t>Wasted spend finder, Northwind Dental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859791"/>
                </a:solidFill>
                <a:latin typeface="Barlow Condensed"/>
              </a:rPr>
              <a:t>3 / 8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110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47A58E"/>
                </a:solidFill>
                <a:latin typeface="Barlow"/>
              </a:rPr>
              <a:t>Search terms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7302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400" b="1" i="0">
                <a:solidFill>
                  <a:srgbClr val="F3F5F8"/>
                </a:solidFill>
                <a:latin typeface="Barlow"/>
              </a:rPr>
              <a:t>The search terms that </a:t>
            </a:r>
            <a:r>
              <a:rPr sz="3400" b="1" i="0">
                <a:solidFill>
                  <a:srgbClr val="47A58E"/>
                </a:solidFill>
                <a:latin typeface="Barlow"/>
              </a:rPr>
              <a:t>spent</a:t>
            </a:r>
            <a:r>
              <a:rPr sz="3400" b="1" i="0">
                <a:solidFill>
                  <a:srgbClr val="F3F5F8"/>
                </a:solidFill>
                <a:latin typeface="Barlow"/>
              </a:rPr>
              <a:t> without leads.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322832"/>
            <a:ext cx="8778240" cy="3657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50" b="0" i="0">
                <a:solidFill>
                  <a:srgbClr val="B3C2BD"/>
                </a:solidFill>
                <a:latin typeface="Barlow"/>
              </a:rPr>
              <a:t>Every term with spend and no lead, then terms whose leads cost 2.5 times your average or more.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1789176"/>
            <a:ext cx="11057839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1" i="0">
                <a:solidFill>
                  <a:srgbClr val="47A58E"/>
                </a:solidFill>
                <a:latin typeface="Barlow"/>
              </a:rPr>
              <a:t>Search terms</a:t>
            </a:r>
            <a:r>
              <a:rPr sz="1400" b="1" i="0">
                <a:solidFill>
                  <a:srgbClr val="F3F5F8"/>
                </a:solidFill>
                <a:latin typeface="Barlow"/>
              </a:rPr>
              <a:t> to fix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566928" y="2200656"/>
          <a:ext cx="11057839" cy="2377440"/>
        </p:xfrm>
        <a:graphic>
          <a:graphicData uri="http://schemas.openxmlformats.org/drawingml/2006/table">
            <a:tbl>
              <a:tblPr firstRow="0" bandRow="0" firstCol="0" lastRow="0" lastCol="0" bandCol="0">
                <a:tableStyleId>{2D5ABB26-0587-4C30-8999-92F81FD0307C}</a:tableStyleId>
              </a:tblPr>
              <a:tblGrid>
                <a:gridCol w="2256702"/>
                <a:gridCol w="2933712"/>
                <a:gridCol w="1128351"/>
                <a:gridCol w="1128351"/>
                <a:gridCol w="1128351"/>
                <a:gridCol w="1128351"/>
                <a:gridCol w="1354021"/>
              </a:tblGrid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859791"/>
                          </a:solidFill>
                          <a:latin typeface="Barlow Condensed"/>
                        </a:rPr>
                        <a:t>Search term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424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859791"/>
                          </a:solidFill>
                          <a:latin typeface="Barlow Condensed"/>
                        </a:rPr>
                        <a:t>Campaign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424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1" i="0">
                          <a:solidFill>
                            <a:srgbClr val="859791"/>
                          </a:solidFill>
                          <a:latin typeface="Barlow Condensed"/>
                        </a:rPr>
                        <a:t>Spend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424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1" i="0">
                          <a:solidFill>
                            <a:srgbClr val="859791"/>
                          </a:solidFill>
                          <a:latin typeface="Barlow Condensed"/>
                        </a:rPr>
                        <a:t>Clicks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424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1" i="0">
                          <a:solidFill>
                            <a:srgbClr val="859791"/>
                          </a:solidFill>
                          <a:latin typeface="Barlow Condensed"/>
                        </a:rPr>
                        <a:t>Leads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424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1" i="0">
                          <a:solidFill>
                            <a:srgbClr val="859791"/>
                          </a:solidFill>
                          <a:latin typeface="Barlow Condensed"/>
                        </a:rPr>
                        <a:t>Cost per lead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424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859791"/>
                          </a:solidFill>
                          <a:latin typeface="Barlow Condensed"/>
                        </a:rPr>
                        <a:t>Action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42420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B3C2BD"/>
                          </a:solidFill>
                          <a:latin typeface="IBM Plex Mono"/>
                        </a:rPr>
                        <a:t>free dental implants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B3C2BD"/>
                          </a:solidFill>
                          <a:latin typeface="Barlow"/>
                        </a:rPr>
                        <a:t>Dental Implants - Phrase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$710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182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0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–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B3C2BD"/>
                          </a:solidFill>
                          <a:latin typeface="IBM Plex Mono"/>
                        </a:rPr>
                        <a:t>diy teeth whitening kit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B3C2BD"/>
                          </a:solidFill>
                          <a:latin typeface="Barlow"/>
                        </a:rPr>
                        <a:t>Teeth Whitening - Broad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$320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214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0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–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B3C2BD"/>
                          </a:solidFill>
                          <a:latin typeface="IBM Plex Mono"/>
                        </a:rPr>
                        <a:t>dental hygienist jobs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B3C2BD"/>
                          </a:solidFill>
                          <a:latin typeface="Barlow"/>
                        </a:rPr>
                        <a:t>General Dentistry - Local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$214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122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0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–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B3C2BD"/>
                          </a:solidFill>
                          <a:latin typeface="IBM Plex Mono"/>
                        </a:rPr>
                        <a:t>all on 4 implants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B3C2BD"/>
                          </a:solidFill>
                          <a:latin typeface="Barlow"/>
                        </a:rPr>
                        <a:t>Dental Implants - Phrase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$508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85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3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$169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</a:tr>
            </a:tbl>
          </a:graphicData>
        </a:graphic>
      </p:graphicFrame>
      <p:sp>
        <p:nvSpPr>
          <p:cNvPr id="7" name="Rounded Rectangle 6"/>
          <p:cNvSpPr/>
          <p:nvPr/>
        </p:nvSpPr>
        <p:spPr>
          <a:xfrm>
            <a:off x="10362186" y="2804160"/>
            <a:ext cx="1042416" cy="219456"/>
          </a:xfrm>
          <a:prstGeom prst="roundRect">
            <a:avLst>
              <a:gd name="adj" fmla="val 50000"/>
            </a:avLst>
          </a:prstGeom>
          <a:solidFill>
            <a:srgbClr val="302A2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10362186" y="2804160"/>
            <a:ext cx="1042416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FF7B7B"/>
                </a:solidFill>
                <a:latin typeface="Barlow"/>
              </a:rPr>
              <a:t>Add negative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0362186" y="3279648"/>
            <a:ext cx="1042416" cy="219456"/>
          </a:xfrm>
          <a:prstGeom prst="roundRect">
            <a:avLst>
              <a:gd name="adj" fmla="val 50000"/>
            </a:avLst>
          </a:prstGeom>
          <a:solidFill>
            <a:srgbClr val="302A2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10362186" y="3279648"/>
            <a:ext cx="1042416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FF7B7B"/>
                </a:solidFill>
                <a:latin typeface="Barlow"/>
              </a:rPr>
              <a:t>Add negative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0362186" y="3755136"/>
            <a:ext cx="1042416" cy="219456"/>
          </a:xfrm>
          <a:prstGeom prst="roundRect">
            <a:avLst>
              <a:gd name="adj" fmla="val 50000"/>
            </a:avLst>
          </a:prstGeom>
          <a:solidFill>
            <a:srgbClr val="302A2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10362186" y="3755136"/>
            <a:ext cx="1042416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FF7B7B"/>
                </a:solidFill>
                <a:latin typeface="Barlow"/>
              </a:rPr>
              <a:t>Add negative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10362186" y="4230624"/>
            <a:ext cx="647395" cy="219456"/>
          </a:xfrm>
          <a:prstGeom prst="roundRect">
            <a:avLst>
              <a:gd name="adj" fmla="val 50000"/>
            </a:avLst>
          </a:prstGeom>
          <a:solidFill>
            <a:srgbClr val="1424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TextBox 13"/>
          <p:cNvSpPr txBox="1"/>
          <p:nvPr/>
        </p:nvSpPr>
        <p:spPr>
          <a:xfrm>
            <a:off x="10362186" y="4230624"/>
            <a:ext cx="647395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B3C2BD"/>
                </a:solidFill>
                <a:latin typeface="Barlow"/>
              </a:rPr>
              <a:t>Watch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66928" y="6053328"/>
            <a:ext cx="11057839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859791"/>
                </a:solidFill>
                <a:latin typeface="Barlow"/>
              </a:rPr>
              <a:t>Add negative: no leads and no platform conversions, or words like jobs, free or how to. Fix landing page: the platform counted conversions but no form came through. Watch: too few clicks to judge, or leads at $123+ each.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859791"/>
                </a:solidFill>
                <a:latin typeface="Barlow Condensed"/>
              </a:rPr>
              <a:t>Wasted spend finder, Northwind Dental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859791"/>
                </a:solidFill>
                <a:latin typeface="Barlow Condensed"/>
              </a:rPr>
              <a:t>4 / 8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110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47A58E"/>
                </a:solidFill>
                <a:latin typeface="Barlow"/>
              </a:rPr>
              <a:t>By campaign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7302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400" b="1" i="0">
                <a:solidFill>
                  <a:srgbClr val="F3F5F8"/>
                </a:solidFill>
                <a:latin typeface="Barlow"/>
              </a:rPr>
              <a:t>Where the </a:t>
            </a:r>
            <a:r>
              <a:rPr sz="3400" b="1" i="0">
                <a:solidFill>
                  <a:srgbClr val="47A58E"/>
                </a:solidFill>
                <a:latin typeface="Barlow"/>
              </a:rPr>
              <a:t>waste</a:t>
            </a:r>
            <a:r>
              <a:rPr sz="3400" b="1" i="0">
                <a:solidFill>
                  <a:srgbClr val="F3F5F8"/>
                </a:solidFill>
                <a:latin typeface="Barlow"/>
              </a:rPr>
              <a:t> sits.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322832"/>
            <a:ext cx="8778240" cy="3657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50" b="0" i="0">
                <a:solidFill>
                  <a:srgbClr val="B3C2BD"/>
                </a:solidFill>
                <a:latin typeface="Barlow"/>
              </a:rPr>
              <a:t>Spend on terms and ads with no leads, by campaign.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66928" y="1834896"/>
            <a:ext cx="11057839" cy="4401312"/>
          </a:xfrm>
          <a:prstGeom prst="roundRect">
            <a:avLst>
              <a:gd name="adj" fmla="val 3324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795528" y="2063496"/>
            <a:ext cx="1060063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1" i="0">
                <a:solidFill>
                  <a:srgbClr val="F3F5F8"/>
                </a:solidFill>
                <a:latin typeface="Barlow"/>
              </a:rPr>
              <a:t>Spend with no leads, by </a:t>
            </a:r>
            <a:r>
              <a:rPr sz="1400" b="1" i="0">
                <a:solidFill>
                  <a:srgbClr val="47A58E"/>
                </a:solidFill>
                <a:latin typeface="Barlow"/>
              </a:rPr>
              <a:t>campaign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95528" y="2538984"/>
            <a:ext cx="1856689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1" i="0">
                <a:solidFill>
                  <a:srgbClr val="F3F5F8"/>
                </a:solidFill>
                <a:latin typeface="Barlow"/>
              </a:rPr>
              <a:t>Dental Implants - Phrase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743657" y="2584704"/>
            <a:ext cx="7920990" cy="182880"/>
          </a:xfrm>
          <a:prstGeom prst="roundRect">
            <a:avLst>
              <a:gd name="adj" fmla="val 10000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2743657" y="2584704"/>
            <a:ext cx="7920990" cy="182880"/>
          </a:xfrm>
          <a:prstGeom prst="roundRect">
            <a:avLst>
              <a:gd name="adj" fmla="val 10000"/>
            </a:avLst>
          </a:prstGeom>
          <a:solidFill>
            <a:srgbClr val="2C93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10774375" y="2538984"/>
            <a:ext cx="64008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1" i="0">
                <a:solidFill>
                  <a:srgbClr val="F3F5F8"/>
                </a:solidFill>
                <a:latin typeface="Barlow"/>
              </a:rPr>
              <a:t>$710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95528" y="2996184"/>
            <a:ext cx="1856689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F3F5F8"/>
                </a:solidFill>
                <a:latin typeface="Barlow"/>
              </a:rPr>
              <a:t>Teeth Whitening - Broad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2743657" y="3041904"/>
            <a:ext cx="7920990" cy="182880"/>
          </a:xfrm>
          <a:prstGeom prst="roundRect">
            <a:avLst>
              <a:gd name="adj" fmla="val 10000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ounded Rectangle 12"/>
          <p:cNvSpPr/>
          <p:nvPr/>
        </p:nvSpPr>
        <p:spPr>
          <a:xfrm>
            <a:off x="2743657" y="3041904"/>
            <a:ext cx="3565249" cy="182880"/>
          </a:xfrm>
          <a:prstGeom prst="roundRect">
            <a:avLst>
              <a:gd name="adj" fmla="val 10000"/>
            </a:avLst>
          </a:prstGeom>
          <a:solidFill>
            <a:srgbClr val="4752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TextBox 13"/>
          <p:cNvSpPr txBox="1"/>
          <p:nvPr/>
        </p:nvSpPr>
        <p:spPr>
          <a:xfrm>
            <a:off x="10774375" y="2996184"/>
            <a:ext cx="64008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1" i="0">
                <a:solidFill>
                  <a:srgbClr val="F3F5F8"/>
                </a:solidFill>
                <a:latin typeface="Barlow"/>
              </a:rPr>
              <a:t>$320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95528" y="3453384"/>
            <a:ext cx="1856689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F3F5F8"/>
                </a:solidFill>
                <a:latin typeface="Barlow"/>
              </a:rPr>
              <a:t>General Dentistry - Local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2743657" y="3499104"/>
            <a:ext cx="7920990" cy="182880"/>
          </a:xfrm>
          <a:prstGeom prst="roundRect">
            <a:avLst>
              <a:gd name="adj" fmla="val 10000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Rounded Rectangle 16"/>
          <p:cNvSpPr/>
          <p:nvPr/>
        </p:nvSpPr>
        <p:spPr>
          <a:xfrm>
            <a:off x="2743657" y="3499104"/>
            <a:ext cx="2391446" cy="182880"/>
          </a:xfrm>
          <a:prstGeom prst="roundRect">
            <a:avLst>
              <a:gd name="adj" fmla="val 10000"/>
            </a:avLst>
          </a:prstGeom>
          <a:solidFill>
            <a:srgbClr val="4752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TextBox 17"/>
          <p:cNvSpPr txBox="1"/>
          <p:nvPr/>
        </p:nvSpPr>
        <p:spPr>
          <a:xfrm>
            <a:off x="10774375" y="3453384"/>
            <a:ext cx="64008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1" i="0">
                <a:solidFill>
                  <a:srgbClr val="F3F5F8"/>
                </a:solidFill>
                <a:latin typeface="Barlow"/>
              </a:rPr>
              <a:t>$214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95528" y="5788152"/>
            <a:ext cx="10600639" cy="2377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859791"/>
                </a:solidFill>
                <a:latin typeface="Barlow"/>
              </a:rPr>
              <a:t>Each bar is spend on terms and ads in that campaign that brought no lead.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859791"/>
                </a:solidFill>
                <a:latin typeface="Barlow Condensed"/>
              </a:rPr>
              <a:t>Wasted spend finder, Northwind Dental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859791"/>
                </a:solidFill>
                <a:latin typeface="Barlow Condensed"/>
              </a:rPr>
              <a:t>5 / 8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110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566928" y="1371600"/>
            <a:ext cx="11057839" cy="4892040"/>
          </a:xfrm>
          <a:prstGeom prst="roundRect">
            <a:avLst>
              <a:gd name="adj" fmla="val 2990"/>
            </a:avLst>
          </a:prstGeom>
          <a:solidFill>
            <a:srgbClr val="2D3122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1024128" y="1828800"/>
            <a:ext cx="101434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47A58E"/>
                </a:solidFill>
                <a:latin typeface="Barlow"/>
              </a:rPr>
              <a:t>The biggest leak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24128" y="2121408"/>
            <a:ext cx="10143439" cy="58801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</a:pPr>
            <a:r>
              <a:rPr sz="3400" b="1" i="0">
                <a:solidFill>
                  <a:srgbClr val="47A58E"/>
                </a:solidFill>
                <a:latin typeface="Barlow"/>
              </a:rPr>
              <a:t>Dental Implants - Phrase</a:t>
            </a:r>
            <a:r>
              <a:rPr sz="3400" b="1" i="0">
                <a:solidFill>
                  <a:srgbClr val="F3F5F8"/>
                </a:solidFill>
                <a:latin typeface="Barlow"/>
              </a:rPr>
              <a:t> wasted $710.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4128" y="2938018"/>
            <a:ext cx="9229039" cy="305130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20000"/>
              </a:lnSpc>
            </a:pPr>
            <a:r>
              <a:rPr sz="1600" b="0" i="0">
                <a:solidFill>
                  <a:srgbClr val="B3C2BD"/>
                </a:solidFill>
                <a:latin typeface="Barlow"/>
              </a:rPr>
              <a:t>That is 18% of the campaign's $3,900.</a:t>
            </a:r>
          </a:p>
          <a:p>
            <a:pPr algn="l">
              <a:lnSpc>
                <a:spcPct val="120000"/>
              </a:lnSpc>
              <a:spcBef>
                <a:spcPts val="880"/>
              </a:spcBef>
            </a:pPr>
            <a:r>
              <a:rPr sz="1600" b="0" i="0">
                <a:solidFill>
                  <a:srgbClr val="B3C2BD"/>
                </a:solidFill>
                <a:latin typeface="Barlow"/>
              </a:rPr>
              <a:t>It comes from "free dental implants".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859791"/>
                </a:solidFill>
                <a:latin typeface="Barlow Condensed"/>
              </a:rPr>
              <a:t>Wasted spend finder, Northwind Dental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859791"/>
                </a:solidFill>
                <a:latin typeface="Barlow Condensed"/>
              </a:rPr>
              <a:t>6 / 8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110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47A58E"/>
                </a:solidFill>
                <a:latin typeface="Barlow"/>
              </a:rPr>
              <a:t>Next steps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7302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400" b="1" i="0">
                <a:solidFill>
                  <a:srgbClr val="F3F5F8"/>
                </a:solidFill>
                <a:latin typeface="Barlow"/>
              </a:rPr>
              <a:t>What to do </a:t>
            </a:r>
            <a:r>
              <a:rPr sz="3400" b="1" i="0">
                <a:solidFill>
                  <a:srgbClr val="47A58E"/>
                </a:solidFill>
                <a:latin typeface="Barlow"/>
              </a:rPr>
              <a:t>next</a:t>
            </a:r>
            <a:r>
              <a:rPr sz="3400" b="1" i="0">
                <a:solidFill>
                  <a:srgbClr val="F3F5F8"/>
                </a:solidFill>
                <a:latin typeface="Barlow"/>
              </a:rPr>
              <a:t>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505712"/>
            <a:ext cx="5437480" cy="2194560"/>
          </a:xfrm>
          <a:prstGeom prst="roundRect">
            <a:avLst>
              <a:gd name="adj" fmla="val 6666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804672" y="1706880"/>
            <a:ext cx="822960" cy="4572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2600" b="1" i="0">
                <a:solidFill>
                  <a:srgbClr val="47A58E"/>
                </a:solidFill>
                <a:latin typeface="Barlow Condensed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2200656"/>
            <a:ext cx="4961992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859791"/>
                </a:solidFill>
                <a:latin typeface="Barlow Condensed"/>
              </a:rPr>
              <a:t>This week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420112"/>
            <a:ext cx="4961992" cy="3200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800" b="1" i="0">
                <a:solidFill>
                  <a:srgbClr val="F3F5F8"/>
                </a:solidFill>
                <a:latin typeface="Barlow"/>
              </a:rPr>
              <a:t>Add 3 </a:t>
            </a:r>
            <a:r>
              <a:rPr sz="1800" b="1" i="0">
                <a:solidFill>
                  <a:srgbClr val="47A58E"/>
                </a:solidFill>
                <a:latin typeface="Barlow"/>
              </a:rPr>
              <a:t>negative keywords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4672" y="2785872"/>
            <a:ext cx="4961992" cy="49377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1050" b="0" i="0">
                <a:solidFill>
                  <a:srgbClr val="B3C2BD"/>
                </a:solidFill>
                <a:latin typeface="Barlow"/>
              </a:rPr>
              <a:t>"free dental implants", "diy teeth whitening kit" and "dental hygienist jobs" spent $1,244 with no leads. Add them as phrase-match negatives at the campaign level.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04672" y="3352800"/>
            <a:ext cx="902056" cy="219456"/>
          </a:xfrm>
          <a:prstGeom prst="roundRect">
            <a:avLst>
              <a:gd name="adj" fmla="val 50000"/>
            </a:avLst>
          </a:prstGeom>
          <a:solidFill>
            <a:srgbClr val="302A2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804672" y="3352800"/>
            <a:ext cx="902056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FF7B7B"/>
                </a:solidFill>
                <a:latin typeface="Barlow"/>
              </a:rPr>
              <a:t>High impact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798168" y="3352800"/>
            <a:ext cx="844448" cy="219456"/>
          </a:xfrm>
          <a:prstGeom prst="roundRect">
            <a:avLst>
              <a:gd name="adj" fmla="val 50000"/>
            </a:avLst>
          </a:prstGeom>
          <a:solidFill>
            <a:srgbClr val="1424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1798168" y="3352800"/>
            <a:ext cx="844448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B3C2BD"/>
                </a:solidFill>
                <a:latin typeface="Barlow"/>
              </a:rPr>
              <a:t>Low effort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187288" y="1505712"/>
            <a:ext cx="5437480" cy="2194560"/>
          </a:xfrm>
          <a:prstGeom prst="roundRect">
            <a:avLst>
              <a:gd name="adj" fmla="val 6666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TextBox 13"/>
          <p:cNvSpPr txBox="1"/>
          <p:nvPr/>
        </p:nvSpPr>
        <p:spPr>
          <a:xfrm>
            <a:off x="6425032" y="1706880"/>
            <a:ext cx="822960" cy="4572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2600" b="1" i="0">
                <a:solidFill>
                  <a:srgbClr val="47A58E"/>
                </a:solidFill>
                <a:latin typeface="Barlow Condensed"/>
              </a:rPr>
              <a:t>02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25032" y="2200656"/>
            <a:ext cx="4961992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859791"/>
                </a:solidFill>
                <a:latin typeface="Barlow Condensed"/>
              </a:rPr>
              <a:t>This month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25032" y="2420112"/>
            <a:ext cx="4961992" cy="3200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800" b="1" i="0">
                <a:solidFill>
                  <a:srgbClr val="F3F5F8"/>
                </a:solidFill>
                <a:latin typeface="Barlow"/>
              </a:rPr>
              <a:t>Lower the bid on </a:t>
            </a:r>
            <a:r>
              <a:rPr sz="1800" b="1" i="0">
                <a:solidFill>
                  <a:srgbClr val="47A58E"/>
                </a:solidFill>
                <a:latin typeface="Barlow"/>
              </a:rPr>
              <a:t>"all on 4 implants"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25032" y="2785872"/>
            <a:ext cx="4961992" cy="49377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1250" b="0" i="0">
                <a:solidFill>
                  <a:srgbClr val="B3C2BD"/>
                </a:solidFill>
                <a:latin typeface="Barlow"/>
              </a:rPr>
              <a:t>Its 3 leads cost $169 each, 3.4 times your average keyword lead ($49.35).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425032" y="3352800"/>
            <a:ext cx="1085850" cy="219456"/>
          </a:xfrm>
          <a:prstGeom prst="roundRect">
            <a:avLst>
              <a:gd name="adj" fmla="val 50000"/>
            </a:avLst>
          </a:prstGeom>
          <a:solidFill>
            <a:srgbClr val="2D31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6425032" y="3352800"/>
            <a:ext cx="108585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F6BE5A"/>
                </a:solidFill>
                <a:latin typeface="Barlow"/>
              </a:rPr>
              <a:t>Medium impact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602322" y="3352800"/>
            <a:ext cx="844448" cy="219456"/>
          </a:xfrm>
          <a:prstGeom prst="roundRect">
            <a:avLst>
              <a:gd name="adj" fmla="val 50000"/>
            </a:avLst>
          </a:prstGeom>
          <a:solidFill>
            <a:srgbClr val="1424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7602322" y="3352800"/>
            <a:ext cx="844448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B3C2BD"/>
                </a:solidFill>
                <a:latin typeface="Barlow"/>
              </a:rPr>
              <a:t>Low effort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859791"/>
                </a:solidFill>
                <a:latin typeface="Barlow Condensed"/>
              </a:rPr>
              <a:t>Wasted spend finder, Northwind Dental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859791"/>
                </a:solidFill>
                <a:latin typeface="Barlow Condensed"/>
              </a:rPr>
              <a:t>7 / 8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0B2E26"/>
            </a:gs>
            <a:gs pos="70000">
              <a:srgbClr val="05110E"/>
            </a:gs>
            <a:gs pos="100000">
              <a:srgbClr val="05110E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914400"/>
            <a:ext cx="9144000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47A58E"/>
                </a:solidFill>
                <a:latin typeface="Barlow"/>
              </a:rPr>
              <a:t>The waste in one line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207008"/>
            <a:ext cx="11057839" cy="122732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2000"/>
              </a:lnSpc>
            </a:pPr>
            <a:r>
              <a:rPr sz="4000" b="1" i="0">
                <a:solidFill>
                  <a:srgbClr val="F3F5F8"/>
                </a:solidFill>
                <a:latin typeface="Barlow"/>
              </a:rPr>
              <a:t>Next: add 3 </a:t>
            </a:r>
            <a:r>
              <a:rPr sz="4000" b="1" i="0">
                <a:solidFill>
                  <a:srgbClr val="47A58E"/>
                </a:solidFill>
                <a:latin typeface="Barlow"/>
              </a:rPr>
              <a:t>negative keywords</a:t>
            </a:r>
            <a:r>
              <a:rPr sz="4000" b="1" i="0">
                <a:solidFill>
                  <a:srgbClr val="F3F5F8"/>
                </a:solidFill>
                <a:latin typeface="Barlow"/>
              </a:rPr>
              <a:t>. They spent $1,244 with no leads.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566928" y="2845816"/>
            <a:ext cx="2593010" cy="0"/>
          </a:xfrm>
          <a:prstGeom prst="line">
            <a:avLst/>
          </a:prstGeom>
          <a:ln w="12700">
            <a:solidFill>
              <a:srgbClr val="202D2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566928" y="2982976"/>
            <a:ext cx="259301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859791"/>
                </a:solidFill>
                <a:latin typeface="Barlow Condensed"/>
              </a:rPr>
              <a:t>Spend with no leads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3229864"/>
            <a:ext cx="259301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1" i="0">
                <a:solidFill>
                  <a:srgbClr val="F3F5F8"/>
                </a:solidFill>
                <a:latin typeface="Barlow Condensed"/>
              </a:rPr>
              <a:t>$1,244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3388538" y="2845816"/>
            <a:ext cx="2593010" cy="0"/>
          </a:xfrm>
          <a:prstGeom prst="line">
            <a:avLst/>
          </a:prstGeom>
          <a:ln w="12700">
            <a:solidFill>
              <a:srgbClr val="202D2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388538" y="2982976"/>
            <a:ext cx="259301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859791"/>
                </a:solidFill>
                <a:latin typeface="Barlow Condensed"/>
              </a:rPr>
              <a:t>Share of ad spend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388538" y="3229864"/>
            <a:ext cx="259301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1" i="0">
                <a:solidFill>
                  <a:srgbClr val="F3F5F8"/>
                </a:solidFill>
                <a:latin typeface="Barlow Condensed"/>
              </a:rPr>
              <a:t>4.5%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6210148" y="2845816"/>
            <a:ext cx="2593009" cy="0"/>
          </a:xfrm>
          <a:prstGeom prst="line">
            <a:avLst/>
          </a:prstGeom>
          <a:ln w="12700">
            <a:solidFill>
              <a:srgbClr val="202D2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6210148" y="2982976"/>
            <a:ext cx="259301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859791"/>
                </a:solidFill>
                <a:latin typeface="Barlow Condensed"/>
              </a:rPr>
              <a:t>Terms with no leads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210148" y="3229864"/>
            <a:ext cx="259301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1" i="0">
                <a:solidFill>
                  <a:srgbClr val="F3F5F8"/>
                </a:solidFill>
                <a:latin typeface="Barlow Condensed"/>
              </a:rPr>
              <a:t>3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9031757" y="2845816"/>
            <a:ext cx="2593010" cy="0"/>
          </a:xfrm>
          <a:prstGeom prst="line">
            <a:avLst/>
          </a:prstGeom>
          <a:ln w="12700">
            <a:solidFill>
              <a:srgbClr val="202D2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9031757" y="2982976"/>
            <a:ext cx="259301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859791"/>
                </a:solidFill>
                <a:latin typeface="Barlow Condensed"/>
              </a:rPr>
              <a:t>Cost per keyword lead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031757" y="3229864"/>
            <a:ext cx="259301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1" i="0">
                <a:solidFill>
                  <a:srgbClr val="F3F5F8"/>
                </a:solidFill>
                <a:latin typeface="Barlow Condensed"/>
              </a:rPr>
              <a:t>$49.35</a:t>
            </a:r>
          </a:p>
        </p:txBody>
      </p:sp>
      <p:sp>
        <p:nvSpPr>
          <p:cNvPr id="16" name="Oval 15"/>
          <p:cNvSpPr/>
          <p:nvPr/>
        </p:nvSpPr>
        <p:spPr>
          <a:xfrm>
            <a:off x="576072" y="4162552"/>
            <a:ext cx="91440" cy="91440"/>
          </a:xfrm>
          <a:prstGeom prst="ellipse">
            <a:avLst/>
          </a:prstGeom>
          <a:solidFill>
            <a:srgbClr val="47A58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95528" y="4080256"/>
            <a:ext cx="1078351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B3C2BD"/>
                </a:solidFill>
                <a:latin typeface="Barlow"/>
              </a:rPr>
              <a:t>"free dental implants": $710, 182 clicks, no leads.</a:t>
            </a:r>
          </a:p>
        </p:txBody>
      </p:sp>
      <p:sp>
        <p:nvSpPr>
          <p:cNvPr id="18" name="Oval 17"/>
          <p:cNvSpPr/>
          <p:nvPr/>
        </p:nvSpPr>
        <p:spPr>
          <a:xfrm>
            <a:off x="576072" y="4510024"/>
            <a:ext cx="91440" cy="91440"/>
          </a:xfrm>
          <a:prstGeom prst="ellipse">
            <a:avLst/>
          </a:prstGeom>
          <a:solidFill>
            <a:srgbClr val="47A58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95528" y="4427728"/>
            <a:ext cx="1078351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B3C2BD"/>
                </a:solidFill>
                <a:latin typeface="Barlow"/>
              </a:rPr>
              <a:t>"diy teeth whitening kit": $320, 214 clicks, no leads.</a:t>
            </a:r>
          </a:p>
        </p:txBody>
      </p:sp>
      <p:cxnSp>
        <p:nvCxnSpPr>
          <p:cNvPr id="20" name="Connector 19"/>
          <p:cNvCxnSpPr/>
          <p:nvPr/>
        </p:nvCxnSpPr>
        <p:spPr>
          <a:xfrm>
            <a:off x="566928" y="4873752"/>
            <a:ext cx="11057839" cy="0"/>
          </a:xfrm>
          <a:prstGeom prst="line">
            <a:avLst/>
          </a:prstGeom>
          <a:ln w="9525">
            <a:solidFill>
              <a:srgbClr val="202D2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566928" y="4946904"/>
            <a:ext cx="5486400" cy="2194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1" i="0">
                <a:solidFill>
                  <a:srgbClr val="B3C2BD"/>
                </a:solidFill>
                <a:latin typeface="Barlow"/>
              </a:rPr>
              <a:t>How we built this report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66928" y="5193792"/>
            <a:ext cx="11057839" cy="108813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950" b="0" i="0">
                <a:solidFill>
                  <a:srgbClr val="859791"/>
                </a:solidFill>
                <a:latin typeface="Barlow"/>
              </a:rPr>
              <a:t>Ad spend: $27.9K from Google Ads and Meta Ads, September 2026.</a:t>
            </a:r>
          </a:p>
          <a:p>
            <a:pPr algn="l">
              <a:lnSpc>
                <a:spcPct val="100000"/>
              </a:lnSpc>
              <a:spcBef>
                <a:spcPts val="522"/>
              </a:spcBef>
            </a:pPr>
            <a:r>
              <a:rPr sz="950" b="0" i="0">
                <a:solidFill>
                  <a:srgbClr val="859791"/>
                </a:solidFill>
                <a:latin typeface="Barlow"/>
              </a:rPr>
              <a:t>Search terms: 27 with spend. Leads are matched by utm_term within the same campaign (case, quotes and match-type symbols ignored); 382 of 415 search leads (92%) carried a keyword.</a:t>
            </a:r>
          </a:p>
          <a:p>
            <a:pPr algn="l">
              <a:lnSpc>
                <a:spcPct val="100000"/>
              </a:lnSpc>
              <a:spcBef>
                <a:spcPts val="522"/>
              </a:spcBef>
            </a:pPr>
            <a:r>
              <a:rPr sz="950" b="0" i="0">
                <a:solidFill>
                  <a:srgbClr val="859791"/>
                </a:solidFill>
                <a:latin typeface="Barlow"/>
              </a:rPr>
              <a:t>Add negative: no leads and no platform conversions after 10 or more clicks, or a word that signals no intent to buy (jobs, free, diy, how to, course and similar).</a:t>
            </a:r>
          </a:p>
          <a:p>
            <a:pPr algn="l">
              <a:lnSpc>
                <a:spcPct val="100000"/>
              </a:lnSpc>
              <a:spcBef>
                <a:spcPts val="522"/>
              </a:spcBef>
            </a:pPr>
            <a:r>
              <a:rPr sz="950" b="0" i="0">
                <a:solidFill>
                  <a:srgbClr val="859791"/>
                </a:solidFill>
                <a:latin typeface="Barlow"/>
              </a:rPr>
              <a:t>Ads without keywords (Meta Ads) are matched to leads by utm_campaign, then utm_content.</a:t>
            </a:r>
          </a:p>
          <a:p>
            <a:pPr algn="l">
              <a:lnSpc>
                <a:spcPct val="100000"/>
              </a:lnSpc>
              <a:spcBef>
                <a:spcPts val="522"/>
              </a:spcBef>
            </a:pPr>
            <a:r>
              <a:rPr sz="950" b="0" i="0">
                <a:solidFill>
                  <a:srgbClr val="859791"/>
                </a:solidFill>
                <a:latin typeface="Barlow"/>
              </a:rPr>
              <a:t>Wasted spend counts only terms and ads with zero leads; costly terms are flagged Watch but not counted.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859791"/>
                </a:solidFill>
                <a:latin typeface="Barlow Condensed"/>
              </a:rPr>
              <a:t>Wasted spend finder, Northwind Dental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859791"/>
                </a:solidFill>
                <a:latin typeface="Barlow Condensed"/>
              </a:rPr>
              <a:t>8 / 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