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Rubik" charset="0"/>
      <p:regular r:id="rId16"/>
      <p:bold r:id="rId17"/>
    </p:embeddedFont>
    <p:embeddedFont>
      <p:font typeface="Work Sans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40182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40182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Which ads brought customers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0766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0766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5 of your 21 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brought half of your ad revenue.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Together they spent $6,523, 23% of your $27.9K ad spend. Static - Free Consult and Scan returned the most: $21.61 per $1 of spend.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2230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19486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3710" y="5522976"/>
            <a:ext cx="22230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$18.9K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93258" y="5522976"/>
            <a:ext cx="20947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60755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67578" y="5522976"/>
            <a:ext cx="18204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4968" y="5522976"/>
            <a:ext cx="2094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$9,100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79436" y="5522976"/>
            <a:ext cx="17975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793736" y="5628132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3756" y="5522976"/>
            <a:ext cx="1523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HubSpot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20506" y="5522976"/>
            <a:ext cx="17975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519 deals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" y="588873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10412" y="599389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70432" y="588873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91182" y="588873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302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Static - Free Consult and Scan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returned $21.61 per $1 of spend.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Ad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$27.9K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959811"/>
            <a:ext cx="164769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959811"/>
            <a:ext cx="150139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↑ Up 8% from August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07738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08906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from 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702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08906" y="2959811"/>
            <a:ext cx="164769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18634" y="2959811"/>
            <a:ext cx="150139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9% from August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8549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249717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Cost per lead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9717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$39.81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49717" y="295981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359445" y="295981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68096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Customers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096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121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07738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508906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Revenue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08906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$165K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8549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249717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ROAS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9717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5.9x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It spent $1,092 and brought 5 customers worth $23.6K.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At the other end, Carousel - Family Care spent $1,090 for 1 customer worth $640: $0.59 per $1.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Every ad by leads and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cost per lead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Bubble size is spend. The lines mark the median leads per ad and your average cost per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vs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cost per lead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94028" y="5440680"/>
            <a:ext cx="59766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3327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$0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94028" y="4448048"/>
            <a:ext cx="59766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356608"/>
            <a:ext cx="3327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$50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94028" y="3455416"/>
            <a:ext cx="59766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363976"/>
            <a:ext cx="3327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$100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94028" y="2462784"/>
            <a:ext cx="59766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371344"/>
            <a:ext cx="3327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$150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94028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826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988183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22423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20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482338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1657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40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76493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10733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60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70648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94028" y="5733288"/>
            <a:ext cx="59766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292608" y="384200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Cost per lead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959384" y="2462784"/>
            <a:ext cx="0" cy="2977896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494028" y="4650346"/>
            <a:ext cx="5976620" cy="0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205284" y="4212313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15266" y="4212780"/>
            <a:ext cx="382390" cy="38239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506793" y="2837290"/>
            <a:ext cx="365117" cy="365117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506853" y="2839931"/>
            <a:ext cx="364998" cy="36499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860389" y="4291617"/>
            <a:ext cx="347406" cy="347406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442288" y="3111533"/>
            <a:ext cx="344713" cy="344713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166862" y="4519226"/>
            <a:ext cx="332121" cy="33212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796758" y="4465883"/>
            <a:ext cx="325251" cy="32525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497932" y="4353919"/>
            <a:ext cx="325242" cy="32524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975099" y="4063000"/>
            <a:ext cx="324999" cy="324999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926648" y="4828930"/>
            <a:ext cx="306705" cy="306705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180227" y="4717618"/>
            <a:ext cx="305391" cy="30539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358499" y="4486193"/>
            <a:ext cx="305277" cy="305277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583713" y="4585158"/>
            <a:ext cx="303096" cy="303096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13065" y="4062991"/>
            <a:ext cx="301989" cy="301989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613095" y="4063815"/>
            <a:ext cx="301930" cy="30193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62340" y="4828455"/>
            <a:ext cx="290581" cy="29058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815626" y="4765864"/>
            <a:ext cx="287515" cy="287515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764547" y="5052902"/>
            <a:ext cx="274476" cy="274476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4133861" y="5045139"/>
            <a:ext cx="248708" cy="24870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143856" y="5038891"/>
            <a:ext cx="194498" cy="194498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339654" y="4340329"/>
            <a:ext cx="19113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Same Day Emergency…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943826" y="3993324"/>
            <a:ext cx="16167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Open Late Tonight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17631" y="2928409"/>
            <a:ext cx="15798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Implant Financing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814322" y="2620475"/>
            <a:ext cx="18415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Implants Done in On…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162399" y="4373880"/>
            <a:ext cx="17437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Free Invisalign Con…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32721" y="3192449"/>
            <a:ext cx="17856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Clear Aligners Mont…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44703" y="4593847"/>
            <a:ext cx="17881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Static - New Patient Spec…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111659" y="4809422"/>
            <a:ext cx="17868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Family Dentist Alde…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33649" y="4134060"/>
            <a:ext cx="14871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Static - $99 Whitening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58546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Fix or cut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Scale with care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58546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Hidden gems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Scale now</a:t>
            </a:r>
          </a:p>
        </p:txBody>
      </p:sp>
      <p:sp>
        <p:nvSpPr>
          <p:cNvPr id="63" name="Oval 62"/>
          <p:cNvSpPr/>
          <p:nvPr/>
        </p:nvSpPr>
        <p:spPr>
          <a:xfrm>
            <a:off x="1494028" y="584301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65862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Google Ads</a:t>
            </a:r>
          </a:p>
        </p:txBody>
      </p:sp>
      <p:sp>
        <p:nvSpPr>
          <p:cNvPr id="65" name="Oval 64"/>
          <p:cNvSpPr/>
          <p:nvPr/>
        </p:nvSpPr>
        <p:spPr>
          <a:xfrm>
            <a:off x="2738628" y="584301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90322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Meta Ads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973568" y="1804416"/>
            <a:ext cx="3651199" cy="4431792"/>
          </a:xfrm>
          <a:prstGeom prst="roundRect">
            <a:avLst>
              <a:gd name="adj" fmla="val 500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8229600" y="206044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Read the map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29600" y="2353056"/>
            <a:ext cx="3139135" cy="1244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RSA - Northwind Official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brings the most leads below your average cost.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29600" y="3707384"/>
            <a:ext cx="3139135" cy="22727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59 leads at $12.62 each, vs $39.81 on average.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RSA - Implant Financing is the priciest: 16 leads at $122 each.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Winners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ads that brought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customers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Top ads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revenue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41" cy="4194047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7233"/>
                <a:gridCol w="2388078"/>
                <a:gridCol w="1765101"/>
                <a:gridCol w="1038295"/>
                <a:gridCol w="2076590"/>
                <a:gridCol w="1038295"/>
                <a:gridCol w="1038295"/>
                <a:gridCol w="1245954"/>
              </a:tblGrid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Customers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ROAS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Static - Free Consult and Scan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$1,092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$23.6K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Implants Done in One P…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$1,949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$1,108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$18.9K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$15.1K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Clear Aligners Monthly…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$1,630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$13.5K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$883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Same Day Emergency 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$3,354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$9,770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$1,670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$9,690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New Patients Welcome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$7,720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Family Dentist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$7,615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3518251" y="2371760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9983" y="2294036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7074" y="22940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11434" y="2367188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911434" y="2367188"/>
            <a:ext cx="74811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10470253" y="2303180"/>
            <a:ext cx="57531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470253" y="2303180"/>
            <a:ext cx="5753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21.6x</a:t>
            </a:r>
          </a:p>
        </p:txBody>
      </p:sp>
      <p:sp>
        <p:nvSpPr>
          <p:cNvPr id="13" name="Oval 12"/>
          <p:cNvSpPr/>
          <p:nvPr/>
        </p:nvSpPr>
        <p:spPr>
          <a:xfrm>
            <a:off x="3518251" y="2753037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9983" y="2675313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7074" y="267531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11434" y="2748465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911434" y="2748465"/>
            <a:ext cx="31499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0470253" y="2684457"/>
            <a:ext cx="5765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0470253" y="2684457"/>
            <a:ext cx="5765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10.3x</a:t>
            </a:r>
          </a:p>
        </p:txBody>
      </p:sp>
      <p:sp>
        <p:nvSpPr>
          <p:cNvPr id="20" name="Oval 19"/>
          <p:cNvSpPr/>
          <p:nvPr/>
        </p:nvSpPr>
        <p:spPr>
          <a:xfrm>
            <a:off x="3518251" y="3134314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59983" y="3056590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17074" y="305659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11434" y="3129742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911434" y="3129742"/>
            <a:ext cx="94498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470253" y="3065734"/>
            <a:ext cx="55372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470253" y="3065734"/>
            <a:ext cx="55372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17.1x</a:t>
            </a:r>
          </a:p>
        </p:txBody>
      </p:sp>
      <p:sp>
        <p:nvSpPr>
          <p:cNvPr id="27" name="Oval 26"/>
          <p:cNvSpPr/>
          <p:nvPr/>
        </p:nvSpPr>
        <p:spPr>
          <a:xfrm>
            <a:off x="3518251" y="3515591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9983" y="3437867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17074" y="343786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59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11434" y="3511019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911434" y="3511019"/>
            <a:ext cx="116154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470253" y="3447011"/>
            <a:ext cx="59563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70253" y="3447011"/>
            <a:ext cx="5956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20.3x</a:t>
            </a:r>
          </a:p>
        </p:txBody>
      </p:sp>
      <p:sp>
        <p:nvSpPr>
          <p:cNvPr id="34" name="Oval 33"/>
          <p:cNvSpPr/>
          <p:nvPr/>
        </p:nvSpPr>
        <p:spPr>
          <a:xfrm>
            <a:off x="3518251" y="389686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9983" y="381914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17074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11434" y="3892296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911434" y="3892296"/>
            <a:ext cx="29530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0470253" y="3828288"/>
            <a:ext cx="52324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470253" y="3828288"/>
            <a:ext cx="5232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8.3x</a:t>
            </a:r>
          </a:p>
        </p:txBody>
      </p:sp>
      <p:sp>
        <p:nvSpPr>
          <p:cNvPr id="41" name="Oval 40"/>
          <p:cNvSpPr/>
          <p:nvPr/>
        </p:nvSpPr>
        <p:spPr>
          <a:xfrm>
            <a:off x="3518251" y="4278145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59983" y="4200421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17074" y="420042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911434" y="4273573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6911434" y="4273573"/>
            <a:ext cx="64967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10470253" y="4209565"/>
            <a:ext cx="57658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470253" y="4209565"/>
            <a:ext cx="5765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13.4x</a:t>
            </a:r>
          </a:p>
        </p:txBody>
      </p:sp>
      <p:sp>
        <p:nvSpPr>
          <p:cNvPr id="48" name="Oval 47"/>
          <p:cNvSpPr/>
          <p:nvPr/>
        </p:nvSpPr>
        <p:spPr>
          <a:xfrm>
            <a:off x="3518251" y="465942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659983" y="4581698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17074" y="458169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66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911434" y="4654850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6911434" y="4654850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10470253" y="4590842"/>
            <a:ext cx="52324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0470253" y="4590842"/>
            <a:ext cx="5232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2.9x</a:t>
            </a:r>
          </a:p>
        </p:txBody>
      </p:sp>
      <p:sp>
        <p:nvSpPr>
          <p:cNvPr id="55" name="Oval 54"/>
          <p:cNvSpPr/>
          <p:nvPr/>
        </p:nvSpPr>
        <p:spPr>
          <a:xfrm>
            <a:off x="3518251" y="5040699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659983" y="4962975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17074" y="496297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34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11434" y="5036127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6911434" y="5036127"/>
            <a:ext cx="66936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ounded Rectangle 59"/>
          <p:cNvSpPr/>
          <p:nvPr/>
        </p:nvSpPr>
        <p:spPr>
          <a:xfrm>
            <a:off x="10470253" y="4972119"/>
            <a:ext cx="5219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10470253" y="4972119"/>
            <a:ext cx="5219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5.8x</a:t>
            </a:r>
          </a:p>
        </p:txBody>
      </p:sp>
      <p:sp>
        <p:nvSpPr>
          <p:cNvPr id="62" name="Oval 61"/>
          <p:cNvSpPr/>
          <p:nvPr/>
        </p:nvSpPr>
        <p:spPr>
          <a:xfrm>
            <a:off x="3518251" y="542197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659983" y="5344252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17074" y="53442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29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911434" y="5417404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6911434" y="5417404"/>
            <a:ext cx="57092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ounded Rectangle 66"/>
          <p:cNvSpPr/>
          <p:nvPr/>
        </p:nvSpPr>
        <p:spPr>
          <a:xfrm>
            <a:off x="10470253" y="5353396"/>
            <a:ext cx="51943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10470253" y="5353396"/>
            <a:ext cx="5194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5.7x</a:t>
            </a:r>
          </a:p>
        </p:txBody>
      </p:sp>
      <p:sp>
        <p:nvSpPr>
          <p:cNvPr id="69" name="Oval 68"/>
          <p:cNvSpPr/>
          <p:nvPr/>
        </p:nvSpPr>
        <p:spPr>
          <a:xfrm>
            <a:off x="3518251" y="5803253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659983" y="5725529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17074" y="572552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911434" y="5798681"/>
            <a:ext cx="129935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6911434" y="5798681"/>
            <a:ext cx="64967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ounded Rectangle 73"/>
          <p:cNvSpPr/>
          <p:nvPr/>
        </p:nvSpPr>
        <p:spPr>
          <a:xfrm>
            <a:off x="10470253" y="5734673"/>
            <a:ext cx="5219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10470253" y="5734673"/>
            <a:ext cx="5219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5.6x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10 ads of 21 ranked by revenue. ROAS pill: green at or above your average (5.9x), amber from 1x, red below 1x.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Spend that didn't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pay back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2 ads spent $2,141 and brought back $1,435.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Where the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money</a:t>
            </a:r>
            <a:r>
              <a:rPr sz="1400" b="0" i="0">
                <a:solidFill>
                  <a:srgbClr val="141821"/>
                </a:solidFill>
                <a:latin typeface="Rubik"/>
              </a:rPr>
              <a:t> leaked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019697"/>
                <a:gridCol w="1009848"/>
                <a:gridCol w="1009848"/>
                <a:gridCol w="121181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Carousel - Family 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Prospecting - Lookal…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$40.39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$640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Professional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Teeth Whitening - Br…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$1,050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$61.79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64996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59356" y="2837688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59356" y="2837688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504389" y="2773680"/>
            <a:ext cx="7886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504389" y="2773680"/>
            <a:ext cx="7886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Under 1x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996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59356" y="3313176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59356" y="3313176"/>
            <a:ext cx="78228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504389" y="3249168"/>
            <a:ext cx="7886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504389" y="3249168"/>
            <a:ext cx="7886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Under 1x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Ads with at least $279 of spend and no customers, or less than $1 back per $1.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Platforms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ROAS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platform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Every lead and customer your ads brought, not only the ones tied to one 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206240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99424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41821"/>
                </a:solidFill>
                <a:latin typeface="Rubik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41821"/>
                </a:solidFill>
                <a:latin typeface="Rubik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Spend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$18.9K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1344829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$9,100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415 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287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Cost per lead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$45.42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194485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$31.71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Customers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87 ✓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108867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34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Cost per customer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$217 ✓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75171" y="4447032"/>
            <a:ext cx="225511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$268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Revenue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$100K ✓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179377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$64.4K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841248" y="51968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41248" y="5233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ROAS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93008" y="5233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5.3x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44568" y="5361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Rounded Rectangle 61"/>
          <p:cNvSpPr/>
          <p:nvPr/>
        </p:nvSpPr>
        <p:spPr>
          <a:xfrm>
            <a:off x="5240998" y="5361432"/>
            <a:ext cx="208929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Rounded Rectangle 62"/>
          <p:cNvSpPr/>
          <p:nvPr/>
        </p:nvSpPr>
        <p:spPr>
          <a:xfrm>
            <a:off x="7604608" y="5361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7604608" y="5361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10481767" y="5233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7.1x ✓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1248" y="57089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737B8B"/>
                </a:solidFill>
                <a:latin typeface="Work Sans"/>
              </a:rPr>
              <a:t>Google Ads vs Meta Ads in September. A check marks the better value on each line.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Move $1,090 from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Carousel - Family 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00" b="0" i="0">
                <a:solidFill>
                  <a:srgbClr val="4C5464"/>
                </a:solidFill>
                <a:latin typeface="Work Sans"/>
              </a:rPr>
              <a:t>It spent $1,090 for 27 leads and 1 customer ($640 back, $0.59 per $1). Put that budget behind Static - Free Consult and Scan, which returned $21.61 per $1 on $1,092.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Raise the budget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RSA - Northwind Official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brought 12 customers worth $15.1K on $744 of spend (20.3x), and leads at $12.62 each vs $39.81 on average.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Cut back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RSA - Professional Whitening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spent $1,050 for 17 leads and 2 customers worth $795: $0.76 per $1.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ads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move $1,090 from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Carousel - Family Care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to Static - Free Consult and Scan.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Ad spend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$27.9K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 from 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702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34046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Revenue from 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$165K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ROAS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5.9x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7213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6390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Best: Static - Free Consult and Scan, $21.61 per $1 on $1,092.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50688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9865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2 ads spent $2,141 and brought back $1,435.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54162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53340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5 of your ads brought half of your ad revenue.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Ad spend: $27.9K from Google Ads and Meta Ads, September 2026, across 21 ads with spend.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Leads are matched to ads by utm_campaign (the campaign name), then utm_content (the ad name), ignoring case and punctuation (32 tags one or two letters off counted for the closest campaign). Of 702 leads from your ads, 667 (95%) matched an ad, 0 only a campaign, and 35 no campaign.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Customers: won deals from your HubSpot, matched to leads by email. 121 of 229 won deals came from your ads; 115 could be tied to one 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Cost per lead = spend / leads. ROAS = revenue / spend.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Which ads brought customers,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