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BM Plex Sans" charset="0"/>
      <p:regular r:id="rId16"/>
      <p:bold r:id="rId17"/>
    </p:embeddedFont>
    <p:embeddedFont>
      <p:font typeface="IBM Plex Sans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Which ads brought customers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0352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5 of your 21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brought half of your ad revenue.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Together they spent $6,523, 23% of your $27.9K ad spend. Static - Free Consult and Scan returned the most: $21.61 per $1 of spend.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1406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8838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848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$18.9K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68824" y="5943600"/>
            <a:ext cx="20325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518312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43144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17514" y="5943600"/>
            <a:ext cx="20325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$9,100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92772" y="5943600"/>
            <a:ext cx="175818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7307072" y="6048756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67092" y="5943600"/>
            <a:ext cx="14838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HubSpot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7172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519 deals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42400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9156700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16720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99370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Static - Free Consult and Scan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returned $21.61 per $1 of spend.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Ad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$27.9K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▲ +8%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0"/>
                </a:moveTo>
                <a:lnTo>
                  <a:pt x="1224" y="2283"/>
                </a:lnTo>
                <a:lnTo>
                  <a:pt x="2448" y="2895"/>
                </a:lnTo>
                <a:lnTo>
                  <a:pt x="3673" y="3045"/>
                </a:lnTo>
                <a:lnTo>
                  <a:pt x="4897" y="5197"/>
                </a:lnTo>
                <a:lnTo>
                  <a:pt x="6122" y="5163"/>
                </a:lnTo>
                <a:lnTo>
                  <a:pt x="7346" y="1418"/>
                </a:lnTo>
                <a:lnTo>
                  <a:pt x="8571" y="1511"/>
                </a:lnTo>
                <a:lnTo>
                  <a:pt x="9795" y="1039"/>
                </a:lnTo>
                <a:lnTo>
                  <a:pt x="11020" y="2613"/>
                </a:lnTo>
                <a:lnTo>
                  <a:pt x="12244" y="3808"/>
                </a:lnTo>
                <a:lnTo>
                  <a:pt x="13469" y="5500"/>
                </a:lnTo>
                <a:lnTo>
                  <a:pt x="14693" y="4352"/>
                </a:lnTo>
                <a:lnTo>
                  <a:pt x="15918" y="1766"/>
                </a:lnTo>
                <a:lnTo>
                  <a:pt x="17142" y="1774"/>
                </a:lnTo>
                <a:lnTo>
                  <a:pt x="18367" y="2189"/>
                </a:lnTo>
                <a:lnTo>
                  <a:pt x="19591" y="1943"/>
                </a:lnTo>
                <a:lnTo>
                  <a:pt x="20816" y="3739"/>
                </a:lnTo>
                <a:lnTo>
                  <a:pt x="22040" y="3987"/>
                </a:lnTo>
                <a:lnTo>
                  <a:pt x="23265" y="5424"/>
                </a:lnTo>
                <a:lnTo>
                  <a:pt x="24489" y="2820"/>
                </a:lnTo>
                <a:lnTo>
                  <a:pt x="25714" y="858"/>
                </a:lnTo>
                <a:lnTo>
                  <a:pt x="26938" y="1406"/>
                </a:lnTo>
                <a:lnTo>
                  <a:pt x="28163" y="1754"/>
                </a:lnTo>
                <a:lnTo>
                  <a:pt x="29387" y="3608"/>
                </a:lnTo>
                <a:lnTo>
                  <a:pt x="30612" y="4307"/>
                </a:lnTo>
                <a:lnTo>
                  <a:pt x="31836" y="4765"/>
                </a:lnTo>
                <a:lnTo>
                  <a:pt x="33061" y="1655"/>
                </a:lnTo>
                <a:lnTo>
                  <a:pt x="34285" y="1198"/>
                </a:lnTo>
                <a:lnTo>
                  <a:pt x="35510" y="2731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0"/>
                </a:moveTo>
                <a:lnTo>
                  <a:pt x="1224" y="2283"/>
                </a:lnTo>
                <a:lnTo>
                  <a:pt x="2448" y="2895"/>
                </a:lnTo>
                <a:lnTo>
                  <a:pt x="3673" y="3045"/>
                </a:lnTo>
                <a:lnTo>
                  <a:pt x="4897" y="5197"/>
                </a:lnTo>
                <a:lnTo>
                  <a:pt x="6122" y="5163"/>
                </a:lnTo>
                <a:lnTo>
                  <a:pt x="7346" y="1418"/>
                </a:lnTo>
                <a:lnTo>
                  <a:pt x="8571" y="1511"/>
                </a:lnTo>
                <a:lnTo>
                  <a:pt x="9795" y="1039"/>
                </a:lnTo>
                <a:lnTo>
                  <a:pt x="11020" y="2613"/>
                </a:lnTo>
                <a:lnTo>
                  <a:pt x="12244" y="3808"/>
                </a:lnTo>
                <a:lnTo>
                  <a:pt x="13469" y="5500"/>
                </a:lnTo>
                <a:lnTo>
                  <a:pt x="14693" y="4352"/>
                </a:lnTo>
                <a:lnTo>
                  <a:pt x="15918" y="1766"/>
                </a:lnTo>
                <a:lnTo>
                  <a:pt x="17142" y="1774"/>
                </a:lnTo>
                <a:lnTo>
                  <a:pt x="18367" y="2189"/>
                </a:lnTo>
                <a:lnTo>
                  <a:pt x="19591" y="1943"/>
                </a:lnTo>
                <a:lnTo>
                  <a:pt x="20816" y="3739"/>
                </a:lnTo>
                <a:lnTo>
                  <a:pt x="22040" y="3987"/>
                </a:lnTo>
                <a:lnTo>
                  <a:pt x="23265" y="5424"/>
                </a:lnTo>
                <a:lnTo>
                  <a:pt x="24489" y="2820"/>
                </a:lnTo>
                <a:lnTo>
                  <a:pt x="25714" y="858"/>
                </a:lnTo>
                <a:lnTo>
                  <a:pt x="26938" y="1406"/>
                </a:lnTo>
                <a:lnTo>
                  <a:pt x="28163" y="1754"/>
                </a:lnTo>
                <a:lnTo>
                  <a:pt x="29387" y="3608"/>
                </a:lnTo>
                <a:lnTo>
                  <a:pt x="30612" y="4307"/>
                </a:lnTo>
                <a:lnTo>
                  <a:pt x="31836" y="4765"/>
                </a:lnTo>
                <a:lnTo>
                  <a:pt x="33061" y="1655"/>
                </a:lnTo>
                <a:lnTo>
                  <a:pt x="34285" y="1198"/>
                </a:lnTo>
                <a:lnTo>
                  <a:pt x="35510" y="2731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275671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from 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+9% 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Cost per lead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$39.81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3141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Customers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121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Revenue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$165K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8549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213141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ROAS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3141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5.9x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It spent $1,092 and brought 5 customers worth $23.6K.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At the other end, Carousel - Family Care spent $1,090 for 1 customer worth $640: $0.59 per $1.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Every ad by leads and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cost per lead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Bubble size is spend. The lines mark the median leads per ad and your average cost per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22376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vs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cost per lead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07401" y="5440680"/>
            <a:ext cx="596324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34611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$0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07401" y="4417568"/>
            <a:ext cx="596324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26128"/>
            <a:ext cx="34611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$50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07401" y="3394456"/>
            <a:ext cx="596324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303016"/>
            <a:ext cx="34611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$100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07401" y="2371344"/>
            <a:ext cx="596324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279904"/>
            <a:ext cx="34611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$150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07401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1641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998213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3245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20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489025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23265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40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79836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14076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60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70648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7401" y="5733288"/>
            <a:ext cx="5963247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292608" y="379628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Cost per lead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967240" y="2371344"/>
            <a:ext cx="0" cy="3069336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507401" y="4626078"/>
            <a:ext cx="5963247" cy="0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207624" y="4181333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21451" y="4180947"/>
            <a:ext cx="382390" cy="38239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517492" y="2762956"/>
            <a:ext cx="365117" cy="365117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517552" y="2765676"/>
            <a:ext cx="364998" cy="36499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868078" y="4261667"/>
            <a:ext cx="347406" cy="347406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453154" y="3045306"/>
            <a:ext cx="344713" cy="344713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173883" y="4496031"/>
            <a:ext cx="332121" cy="33212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804615" y="4440944"/>
            <a:ext cx="325251" cy="32525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506457" y="4325542"/>
            <a:ext cx="325242" cy="32524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984795" y="4025687"/>
            <a:ext cx="324999" cy="324999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931997" y="4814855"/>
            <a:ext cx="306705" cy="306705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187248" y="4700105"/>
            <a:ext cx="305391" cy="30539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367359" y="4461572"/>
            <a:ext cx="305277" cy="305277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592071" y="4563541"/>
            <a:ext cx="303096" cy="303096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23596" y="4025323"/>
            <a:ext cx="301989" cy="301989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623626" y="4026172"/>
            <a:ext cx="301930" cy="30193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69193" y="4814117"/>
            <a:ext cx="290581" cy="29058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823483" y="4749557"/>
            <a:ext cx="287515" cy="287515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768058" y="5045208"/>
            <a:ext cx="274476" cy="274476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141049" y="5036812"/>
            <a:ext cx="248708" cy="24870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155558" y="5029540"/>
            <a:ext cx="194498" cy="194498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540850" y="4309349"/>
            <a:ext cx="171249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Same Day Emergency…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30154" y="4280702"/>
            <a:ext cx="143701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Open Late Tonight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28329" y="2854074"/>
            <a:ext cx="142732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Implant Financing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20671" y="2546220"/>
            <a:ext cx="16502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Implants Done in On…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299085" y="4042211"/>
            <a:ext cx="157683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Free Invisalign Con…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43586" y="3126222"/>
            <a:ext cx="159759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Clear Aligners Mont…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51724" y="4570652"/>
            <a:ext cx="157960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Static - New Patient Spec…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258276" y="4512130"/>
            <a:ext cx="159205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Family Dentist Alde…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05625" y="4096746"/>
            <a:ext cx="132488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Static - $99 Whitening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598841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Fix or cut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50408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Scale with care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598841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Hidden gems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Scale now</a:t>
            </a:r>
          </a:p>
        </p:txBody>
      </p:sp>
      <p:sp>
        <p:nvSpPr>
          <p:cNvPr id="63" name="Oval 62"/>
          <p:cNvSpPr/>
          <p:nvPr/>
        </p:nvSpPr>
        <p:spPr>
          <a:xfrm>
            <a:off x="1507401" y="584301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671993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Google Ads</a:t>
            </a:r>
          </a:p>
        </p:txBody>
      </p:sp>
      <p:sp>
        <p:nvSpPr>
          <p:cNvPr id="65" name="Oval 64"/>
          <p:cNvSpPr/>
          <p:nvPr/>
        </p:nvSpPr>
        <p:spPr>
          <a:xfrm>
            <a:off x="2694851" y="584301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859443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Meta Ads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973568" y="1712976"/>
            <a:ext cx="3651199" cy="4523232"/>
          </a:xfrm>
          <a:prstGeom prst="roundRect">
            <a:avLst>
              <a:gd name="adj" fmla="val 1502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8229600" y="196900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Read the map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600" y="2261616"/>
            <a:ext cx="3139135" cy="1244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RSA - Northwind Official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brings the most leads below your average cost.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29600" y="3615944"/>
            <a:ext cx="3139135" cy="2364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59 leads at $12.62 each, vs $39.81 on average.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RSA - Implant Financing is the priciest: 16 leads at $122 each.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Winners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ads that brought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customers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Top ads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revenue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41" cy="428549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7233"/>
                <a:gridCol w="2388078"/>
                <a:gridCol w="1765101"/>
                <a:gridCol w="1038295"/>
                <a:gridCol w="2076590"/>
                <a:gridCol w="1038295"/>
                <a:gridCol w="1038295"/>
                <a:gridCol w="1245954"/>
              </a:tblGrid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Customers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ROAS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$1,092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$23.6K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Implants Done in One Pla…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$1,949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$1,108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$18.9K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$15.1K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Clear Aligners Monthly Pl…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$1,630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$13.5K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$883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Same Day Emergency 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$3,354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$9,770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$1,670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$9,690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New Patients Welcome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$7,720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$7,615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3518251" y="2292789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9983" y="2215065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7074" y="22150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11434" y="2288217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911434" y="2288217"/>
            <a:ext cx="74811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10470253" y="2224209"/>
            <a:ext cx="59563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470253" y="2224209"/>
            <a:ext cx="5956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21.6x</a:t>
            </a:r>
          </a:p>
        </p:txBody>
      </p:sp>
      <p:sp>
        <p:nvSpPr>
          <p:cNvPr id="13" name="Oval 12"/>
          <p:cNvSpPr/>
          <p:nvPr/>
        </p:nvSpPr>
        <p:spPr>
          <a:xfrm>
            <a:off x="3518251" y="2682379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9983" y="2604655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7074" y="260465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11434" y="2677807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911434" y="2677807"/>
            <a:ext cx="31499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0470253" y="2613799"/>
            <a:ext cx="59563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0470253" y="2613799"/>
            <a:ext cx="5956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10.3x</a:t>
            </a:r>
          </a:p>
        </p:txBody>
      </p:sp>
      <p:sp>
        <p:nvSpPr>
          <p:cNvPr id="20" name="Oval 19"/>
          <p:cNvSpPr/>
          <p:nvPr/>
        </p:nvSpPr>
        <p:spPr>
          <a:xfrm>
            <a:off x="3518251" y="3071968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59983" y="299424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7074" y="2994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11434" y="306739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911434" y="3067396"/>
            <a:ext cx="94498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470253" y="3003388"/>
            <a:ext cx="59563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470253" y="3003388"/>
            <a:ext cx="5956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17.1x</a:t>
            </a:r>
          </a:p>
        </p:txBody>
      </p:sp>
      <p:sp>
        <p:nvSpPr>
          <p:cNvPr id="27" name="Oval 26"/>
          <p:cNvSpPr/>
          <p:nvPr/>
        </p:nvSpPr>
        <p:spPr>
          <a:xfrm>
            <a:off x="3518251" y="346155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9983" y="338383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17074" y="338383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59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11434" y="345698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911434" y="3456986"/>
            <a:ext cx="116154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470253" y="3392978"/>
            <a:ext cx="59563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70253" y="3392978"/>
            <a:ext cx="5956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20.3x</a:t>
            </a:r>
          </a:p>
        </p:txBody>
      </p:sp>
      <p:sp>
        <p:nvSpPr>
          <p:cNvPr id="34" name="Oval 33"/>
          <p:cNvSpPr/>
          <p:nvPr/>
        </p:nvSpPr>
        <p:spPr>
          <a:xfrm>
            <a:off x="3518251" y="385114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9983" y="377342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17074" y="3773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11434" y="384657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911434" y="3846576"/>
            <a:ext cx="29530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0470253" y="3782568"/>
            <a:ext cx="52324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470253" y="3782568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8.3x</a:t>
            </a:r>
          </a:p>
        </p:txBody>
      </p:sp>
      <p:sp>
        <p:nvSpPr>
          <p:cNvPr id="41" name="Oval 40"/>
          <p:cNvSpPr/>
          <p:nvPr/>
        </p:nvSpPr>
        <p:spPr>
          <a:xfrm>
            <a:off x="3518251" y="4240738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59983" y="416301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17074" y="416301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11434" y="423616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6911434" y="4236166"/>
            <a:ext cx="64967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10470253" y="4172158"/>
            <a:ext cx="59563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70253" y="4172158"/>
            <a:ext cx="5956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13.4x</a:t>
            </a:r>
          </a:p>
        </p:txBody>
      </p:sp>
      <p:sp>
        <p:nvSpPr>
          <p:cNvPr id="48" name="Oval 47"/>
          <p:cNvSpPr/>
          <p:nvPr/>
        </p:nvSpPr>
        <p:spPr>
          <a:xfrm>
            <a:off x="3518251" y="463032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659983" y="455260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17074" y="45526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66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911434" y="462575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6911434" y="462575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10470253" y="4561748"/>
            <a:ext cx="52324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0470253" y="4561748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2.9x</a:t>
            </a:r>
          </a:p>
        </p:txBody>
      </p:sp>
      <p:sp>
        <p:nvSpPr>
          <p:cNvPr id="55" name="Oval 54"/>
          <p:cNvSpPr/>
          <p:nvPr/>
        </p:nvSpPr>
        <p:spPr>
          <a:xfrm>
            <a:off x="3518251" y="5019917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659983" y="4942193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17074" y="49421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11434" y="5015345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6911434" y="5015345"/>
            <a:ext cx="66936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470253" y="4951337"/>
            <a:ext cx="52324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10470253" y="4951337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5.8x</a:t>
            </a:r>
          </a:p>
        </p:txBody>
      </p:sp>
      <p:sp>
        <p:nvSpPr>
          <p:cNvPr id="62" name="Oval 61"/>
          <p:cNvSpPr/>
          <p:nvPr/>
        </p:nvSpPr>
        <p:spPr>
          <a:xfrm>
            <a:off x="3518251" y="5409507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59983" y="5331783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17074" y="533178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29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911434" y="5404935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6911434" y="5404935"/>
            <a:ext cx="57092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10470253" y="5340927"/>
            <a:ext cx="52324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10470253" y="5340927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5.7x</a:t>
            </a:r>
          </a:p>
        </p:txBody>
      </p:sp>
      <p:sp>
        <p:nvSpPr>
          <p:cNvPr id="69" name="Oval 68"/>
          <p:cNvSpPr/>
          <p:nvPr/>
        </p:nvSpPr>
        <p:spPr>
          <a:xfrm>
            <a:off x="3518251" y="5799097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659983" y="5721373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17074" y="572137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911434" y="5794525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6911434" y="5794525"/>
            <a:ext cx="64967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10470253" y="5730517"/>
            <a:ext cx="52324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10470253" y="5730517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5.6x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10 ads of 21 ranked by revenue. ROAS pill: green at or above your average (5.9x), amber from 1x, red below 1x.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Spend that didn't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pay back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2 ads spent $2,141 and brought back $1,435.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Where the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money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 leaked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9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019697"/>
                <a:gridCol w="1009848"/>
                <a:gridCol w="1009848"/>
                <a:gridCol w="121181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Carousel - Family 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Prospecting - Lookal…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$40.39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$640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Professional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Teeth Whitening - Br…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$1,050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$61.79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64996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59356" y="274624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59356" y="274624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504389" y="2682240"/>
            <a:ext cx="791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504389" y="2682240"/>
            <a:ext cx="791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Under 1x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996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59356" y="3221736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59356" y="3221736"/>
            <a:ext cx="78228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504389" y="3157728"/>
            <a:ext cx="791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504389" y="3157728"/>
            <a:ext cx="791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Under 1x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Ads with at least $279 of spend and no customers, or less than $1 back per $1.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Platforms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ROAS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platform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Every lead and customer your ads brought, not only the ones tied to one 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206240"/>
          </a:xfrm>
          <a:prstGeom prst="roundRect">
            <a:avLst>
              <a:gd name="adj" fmla="val 13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5012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193243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193243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362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398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Spend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398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$18.9K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526792"/>
            <a:ext cx="1344829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398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$9,100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8194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8559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8559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415 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298399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8559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287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2766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3131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Cost per lead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3131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$45.42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441192"/>
            <a:ext cx="194485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3131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$31.71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7338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7703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Customers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7703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87 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898392"/>
            <a:ext cx="108867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7703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1910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2275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Cost per customer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2275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$217 ✓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75171" y="4355592"/>
            <a:ext cx="225511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2275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$268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648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684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Revenue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684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$100K ✓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812792"/>
            <a:ext cx="179377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684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$64.4K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841248" y="51054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41248" y="51419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ROAS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93008" y="51419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5.3x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44568" y="5269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Rounded Rectangle 61"/>
          <p:cNvSpPr/>
          <p:nvPr/>
        </p:nvSpPr>
        <p:spPr>
          <a:xfrm>
            <a:off x="5240998" y="5269992"/>
            <a:ext cx="208929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ounded Rectangle 62"/>
          <p:cNvSpPr/>
          <p:nvPr/>
        </p:nvSpPr>
        <p:spPr>
          <a:xfrm>
            <a:off x="7604608" y="5269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7604608" y="5269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10481767" y="51419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7.1x ✓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1248" y="561746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Google Ads vs Meta Ads in September. A check marks the better value on each line.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Move $1,090 from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Carousel - Family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spent $1,090 for 27 leads and 1 customer ($640 back, $0.59 per $1). Put that budget behind Static - Free Consult and Scan, which returned $21.61 per $1 on $1,092.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Raise the budget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RSA - Northwind Official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brought 12 customers worth $15.1K on $744 of spend (20.3x), and leads at $12.62 each vs $39.81 on average.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Cut back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RSA - Professional Whitening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spent $1,050 for 17 leads and 2 customers worth $795: $0.76 per $1.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ads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move $1,090 from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Carousel - Family Care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to Static - Free Consult and Scan.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Ad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$27.9K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 from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Revenue from 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$165K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ROAS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5.9x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Best: Static - Free Consult and Scan, $21.61 per $1 on $1,092.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2 ads spent $2,141 and brought back $1,435.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5 of your ads brought half of your ad revenue.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Ad spend: $27.9K from Google Ads and Meta Ads, September 2026, across 21 ads with spend.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Leads are matched to ads by utm_campaign (the campaign name), then utm_content (the ad name), ignoring case and punctuation (32 tags one or two letters off counted for the closest campaign). Of 702 leads from your ads, 667 (95%) matched an ad, 0 only a campaign, and 35 no campaign.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Customers: won deals from your HubSpot, matched to leads by email. 121 of 229 won deals came from your ads; 115 could be tied to one 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Cost per lead = spend / leads. ROAS = revenue / spend.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Which ads brought customers,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