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WHICH ADS BROUGHT CUSTOMERS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5 of your 21 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brought half of your ad revenue.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Together they spent $6,523, 23% of your $27.9K ad spend. Static - Free Consult and Scan returned the most: $21.61 per $1 of spend.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Gravity Forms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150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40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150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73426" y="5806440"/>
            <a:ext cx="215696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8772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47746" y="5806440"/>
            <a:ext cx="18826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59276" y="5806440"/>
            <a:ext cx="21569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$18.9K spend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1834" y="5806440"/>
            <a:ext cx="204520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13613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96154" y="5806440"/>
            <a:ext cx="17708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7034" y="5806440"/>
            <a:ext cx="2045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$9,100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58482" y="5806440"/>
            <a:ext cx="174929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272782" y="5911596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32802" y="5806440"/>
            <a:ext cx="14749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HubSpot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962" y="5806440"/>
            <a:ext cx="17492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519 deals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99220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9113520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273540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57460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302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Static - Free Consult and Scan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returned $21.61 per $1 of spend.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96291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96839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191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210007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$27.9K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99228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AD SPEND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992283"/>
            <a:ext cx="1097280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▲ +8%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96291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96839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9191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210007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702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99228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FROM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5509" y="2992283"/>
            <a:ext cx="1097280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+9%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8549" y="196291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054035" y="196839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8048549" y="29191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49717" y="210007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$39.81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9717" y="299228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COST PER LEAD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26319" y="2992283"/>
            <a:ext cx="1097280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66979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72414" y="367527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566928" y="462601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8096" y="380695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121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9916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CUSTOMERS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07738" y="366979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4313225" y="367527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4307738" y="462601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508906" y="380695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$165K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08906" y="469916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REVENUE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48549" y="3669792"/>
            <a:ext cx="3576218" cy="154228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8054035" y="3675278"/>
            <a:ext cx="3565246" cy="95621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4" name="Connector 33"/>
          <p:cNvCxnSpPr/>
          <p:nvPr/>
        </p:nvCxnSpPr>
        <p:spPr>
          <a:xfrm>
            <a:off x="8048549" y="462601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249717" y="3806952"/>
            <a:ext cx="3173882" cy="77333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5.9x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49717" y="4699163"/>
            <a:ext cx="2350922" cy="47634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ROAS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It spent $1,092 and brought 5 customers worth $23.6K.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At the other end, Carousel - Family Care spent $1,090 for 1 customer worth $640: $0.59 per $1.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Which ads brought customers, Northwind Dental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Every ad by leads and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cost per lead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Bubble size is spend. The lines mark the median leads per ad and your average cost per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vs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cost per lead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11808" y="5440680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349240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$0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11808" y="4448048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356608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$50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11808" y="3455416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363976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$100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11808" y="2462784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371344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$150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11808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4604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001518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3575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20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491228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12546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40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80938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61517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60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470648" y="2462784"/>
            <a:ext cx="0" cy="297789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104888" y="549554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11808" y="5733288"/>
            <a:ext cx="595884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Leads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292608" y="384200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Cost per lead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969830" y="2462784"/>
            <a:ext cx="0" cy="2977896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511808" y="4650346"/>
            <a:ext cx="5958840" cy="0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208395" y="4212313"/>
            <a:ext cx="438912" cy="43891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23489" y="4212780"/>
            <a:ext cx="382390" cy="38239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521017" y="2837290"/>
            <a:ext cx="365117" cy="365117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521077" y="2839931"/>
            <a:ext cx="364998" cy="364998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870612" y="4291617"/>
            <a:ext cx="347406" cy="347406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456734" y="3111533"/>
            <a:ext cx="344713" cy="344713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176196" y="4519226"/>
            <a:ext cx="332121" cy="332121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807204" y="4465883"/>
            <a:ext cx="325251" cy="325251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509267" y="4353919"/>
            <a:ext cx="325242" cy="32524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987990" y="4063000"/>
            <a:ext cx="324999" cy="324999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933760" y="4828930"/>
            <a:ext cx="306705" cy="306705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189562" y="4717618"/>
            <a:ext cx="305391" cy="305391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370278" y="4486193"/>
            <a:ext cx="305277" cy="305277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594825" y="4585158"/>
            <a:ext cx="303096" cy="303096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27067" y="4062991"/>
            <a:ext cx="301989" cy="301989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627097" y="4063815"/>
            <a:ext cx="301930" cy="30193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71452" y="4828455"/>
            <a:ext cx="290581" cy="290581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826072" y="4765864"/>
            <a:ext cx="287515" cy="287515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769214" y="5052902"/>
            <a:ext cx="274476" cy="274476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4143418" y="5045139"/>
            <a:ext cx="248708" cy="248708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159414" y="5038891"/>
            <a:ext cx="194498" cy="194498"/>
          </a:xfrm>
          <a:prstGeom prst="ellipse">
            <a:avLst/>
          </a:prstGeom>
          <a:solidFill>
            <a:srgbClr val="F2A541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307205" y="4340329"/>
            <a:ext cx="194691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Same Day Emergency…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859340" y="3993324"/>
            <a:ext cx="1802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Open Late Tonight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931855" y="2928409"/>
            <a:ext cx="1802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Implant Financing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39646" y="2620475"/>
            <a:ext cx="20193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Implants Done in On…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897032" y="4373880"/>
            <a:ext cx="20193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Free Invisalign Con…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847167" y="3192449"/>
            <a:ext cx="20193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Clear Aligners Mont…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54038" y="4593847"/>
            <a:ext cx="20193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Static - New Patient Spec…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005900" y="4809422"/>
            <a:ext cx="20193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RSA - Family Dentist Alde…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86184" y="4890843"/>
            <a:ext cx="201930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Reel - Aligner Day in the…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324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Fix or cut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Scale with care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60324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Hidden gems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50408" y="516636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Scale now</a:t>
            </a:r>
          </a:p>
        </p:txBody>
      </p:sp>
      <p:sp>
        <p:nvSpPr>
          <p:cNvPr id="63" name="Oval 62"/>
          <p:cNvSpPr/>
          <p:nvPr/>
        </p:nvSpPr>
        <p:spPr>
          <a:xfrm>
            <a:off x="1511808" y="5843016"/>
            <a:ext cx="109728" cy="109728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67640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Google Ads</a:t>
            </a:r>
          </a:p>
        </p:txBody>
      </p:sp>
      <p:sp>
        <p:nvSpPr>
          <p:cNvPr id="65" name="Oval 64"/>
          <p:cNvSpPr/>
          <p:nvPr/>
        </p:nvSpPr>
        <p:spPr>
          <a:xfrm>
            <a:off x="2725928" y="5843016"/>
            <a:ext cx="109728" cy="109728"/>
          </a:xfrm>
          <a:prstGeom prst="ellipse">
            <a:avLst/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890520" y="579729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Meta Ads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973568" y="1804416"/>
            <a:ext cx="365119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Rectangle 67"/>
          <p:cNvSpPr/>
          <p:nvPr/>
        </p:nvSpPr>
        <p:spPr>
          <a:xfrm>
            <a:off x="7979054" y="1809902"/>
            <a:ext cx="364022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9" name="Connector 68"/>
          <p:cNvCxnSpPr/>
          <p:nvPr/>
        </p:nvCxnSpPr>
        <p:spPr>
          <a:xfrm>
            <a:off x="7973568" y="3130296"/>
            <a:ext cx="365119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229600" y="2060448"/>
            <a:ext cx="313913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READ THE MAP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229600" y="2353056"/>
            <a:ext cx="3139135" cy="1244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RSA - Northwind Official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brings the most leads below your average cost.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229600" y="3707384"/>
            <a:ext cx="3139135" cy="22727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59 leads at $12.62 each, vs $39.81 on average.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RSA - Implant Financing is the priciest: 16 leads at $122 each.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Which ads brought customers, Northwind Dental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WINNERS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ads that brought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customers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Top ads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revenue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41" cy="4194047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7233"/>
                <a:gridCol w="2388078"/>
                <a:gridCol w="1765101"/>
                <a:gridCol w="1038295"/>
                <a:gridCol w="2076590"/>
                <a:gridCol w="1038295"/>
                <a:gridCol w="1038295"/>
                <a:gridCol w="1245954"/>
              </a:tblGrid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PLATFORM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CUSTOMERS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ROAS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Static - Free Consult and Scan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$1,092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$23.6K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Implants Done in One Pla…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$1,949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Reel - Aligner Day in the Life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$1,108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$18.9K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Northwind Official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$744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$15.1K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Clear Aligners Monthly Pl…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$1,630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$13.5K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Carousel - Smile Gallery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$883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Same Day Emergency 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$3,354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$9,770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Free Invisalign 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$1,670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$9,690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New Patients Welcome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$7,720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Family Dentist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$1,350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$7,615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3518251" y="2371760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9983" y="2294036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17074" y="22940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11434" y="2367188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911434" y="2367188"/>
            <a:ext cx="74811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479397" y="2376332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07413" y="2294036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21.6x</a:t>
            </a:r>
          </a:p>
        </p:txBody>
      </p:sp>
      <p:sp>
        <p:nvSpPr>
          <p:cNvPr id="13" name="Oval 12"/>
          <p:cNvSpPr/>
          <p:nvPr/>
        </p:nvSpPr>
        <p:spPr>
          <a:xfrm>
            <a:off x="3518251" y="2753037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9983" y="2675313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7074" y="267531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11434" y="2748465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911434" y="2748465"/>
            <a:ext cx="31499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10479397" y="2757609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607413" y="2675313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10.3x</a:t>
            </a:r>
          </a:p>
        </p:txBody>
      </p:sp>
      <p:sp>
        <p:nvSpPr>
          <p:cNvPr id="20" name="Oval 19"/>
          <p:cNvSpPr/>
          <p:nvPr/>
        </p:nvSpPr>
        <p:spPr>
          <a:xfrm>
            <a:off x="3518251" y="3134314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59983" y="3056590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17074" y="305659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11434" y="3129742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911434" y="3129742"/>
            <a:ext cx="94498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10479397" y="3138886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607413" y="3056590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17.1x</a:t>
            </a:r>
          </a:p>
        </p:txBody>
      </p:sp>
      <p:sp>
        <p:nvSpPr>
          <p:cNvPr id="27" name="Oval 26"/>
          <p:cNvSpPr/>
          <p:nvPr/>
        </p:nvSpPr>
        <p:spPr>
          <a:xfrm>
            <a:off x="3518251" y="3515591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9983" y="3437867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17074" y="343786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59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911434" y="3511019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911434" y="3511019"/>
            <a:ext cx="116154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Oval 31"/>
          <p:cNvSpPr/>
          <p:nvPr/>
        </p:nvSpPr>
        <p:spPr>
          <a:xfrm>
            <a:off x="10479397" y="3520163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607413" y="3437867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20.3x</a:t>
            </a:r>
          </a:p>
        </p:txBody>
      </p:sp>
      <p:sp>
        <p:nvSpPr>
          <p:cNvPr id="34" name="Oval 33"/>
          <p:cNvSpPr/>
          <p:nvPr/>
        </p:nvSpPr>
        <p:spPr>
          <a:xfrm>
            <a:off x="3518251" y="3896868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659983" y="3819144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17074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11434" y="3892296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911434" y="3892296"/>
            <a:ext cx="29530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Oval 38"/>
          <p:cNvSpPr/>
          <p:nvPr/>
        </p:nvSpPr>
        <p:spPr>
          <a:xfrm>
            <a:off x="10479397" y="390144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607413" y="3819144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8.3x</a:t>
            </a:r>
          </a:p>
        </p:txBody>
      </p:sp>
      <p:sp>
        <p:nvSpPr>
          <p:cNvPr id="41" name="Oval 40"/>
          <p:cNvSpPr/>
          <p:nvPr/>
        </p:nvSpPr>
        <p:spPr>
          <a:xfrm>
            <a:off x="3518251" y="4278145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659983" y="4200421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17074" y="420042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911434" y="4273573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6911434" y="4273573"/>
            <a:ext cx="64967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Oval 45"/>
          <p:cNvSpPr/>
          <p:nvPr/>
        </p:nvSpPr>
        <p:spPr>
          <a:xfrm>
            <a:off x="10479397" y="4282717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607413" y="4200421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13.4x</a:t>
            </a:r>
          </a:p>
        </p:txBody>
      </p:sp>
      <p:sp>
        <p:nvSpPr>
          <p:cNvPr id="48" name="Oval 47"/>
          <p:cNvSpPr/>
          <p:nvPr/>
        </p:nvSpPr>
        <p:spPr>
          <a:xfrm>
            <a:off x="3518251" y="465942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659983" y="4581698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317074" y="458169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66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911434" y="4654850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6911434" y="4654850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Oval 52"/>
          <p:cNvSpPr/>
          <p:nvPr/>
        </p:nvSpPr>
        <p:spPr>
          <a:xfrm>
            <a:off x="10479397" y="4663994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607413" y="4581698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2.9x</a:t>
            </a:r>
          </a:p>
        </p:txBody>
      </p:sp>
      <p:sp>
        <p:nvSpPr>
          <p:cNvPr id="55" name="Oval 54"/>
          <p:cNvSpPr/>
          <p:nvPr/>
        </p:nvSpPr>
        <p:spPr>
          <a:xfrm>
            <a:off x="3518251" y="5040699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659983" y="4962975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317074" y="496297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34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911434" y="5036127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6911434" y="5036127"/>
            <a:ext cx="66936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Oval 59"/>
          <p:cNvSpPr/>
          <p:nvPr/>
        </p:nvSpPr>
        <p:spPr>
          <a:xfrm>
            <a:off x="10479397" y="5045271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607413" y="4962975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5.8x</a:t>
            </a:r>
          </a:p>
        </p:txBody>
      </p:sp>
      <p:sp>
        <p:nvSpPr>
          <p:cNvPr id="62" name="Oval 61"/>
          <p:cNvSpPr/>
          <p:nvPr/>
        </p:nvSpPr>
        <p:spPr>
          <a:xfrm>
            <a:off x="3518251" y="542197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659983" y="5344252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17074" y="53442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29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911434" y="5417404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6911434" y="5417404"/>
            <a:ext cx="570926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Oval 66"/>
          <p:cNvSpPr/>
          <p:nvPr/>
        </p:nvSpPr>
        <p:spPr>
          <a:xfrm>
            <a:off x="10479397" y="5426548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607413" y="5344252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5.7x</a:t>
            </a:r>
          </a:p>
        </p:txBody>
      </p:sp>
      <p:sp>
        <p:nvSpPr>
          <p:cNvPr id="69" name="Oval 68"/>
          <p:cNvSpPr/>
          <p:nvPr/>
        </p:nvSpPr>
        <p:spPr>
          <a:xfrm>
            <a:off x="3518251" y="5803253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3659983" y="5725529"/>
            <a:ext cx="1435917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317074" y="572552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33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911434" y="5798681"/>
            <a:ext cx="1299350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6911434" y="5798681"/>
            <a:ext cx="649675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Oval 73"/>
          <p:cNvSpPr/>
          <p:nvPr/>
        </p:nvSpPr>
        <p:spPr>
          <a:xfrm>
            <a:off x="10479397" y="5807825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607413" y="5725529"/>
            <a:ext cx="1063074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5.6x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10 ads of 21 ranked by revenue. ROAS pill: green at or above your average (5.9x), amber from 1x, red below 1x.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Which ads brought customers, Northwind Dental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Spend that didn't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pay back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2 ads spent $2,141 and brought back $1,435.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Where the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money</a:t>
            </a:r>
            <a:r>
              <a:rPr sz="1400" b="0" i="0">
                <a:solidFill>
                  <a:srgbClr val="0B1F1A"/>
                </a:solidFill>
                <a:latin typeface="Instrument Serif"/>
              </a:rPr>
              <a:t> leaked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019697"/>
                <a:gridCol w="1009848"/>
                <a:gridCol w="1009848"/>
                <a:gridCol w="121181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SPEND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Carousel - Family 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Prospecting - Lookal…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$40.39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$640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RSA - Professional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Teeth Whitening - Br…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$1,050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$61.79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$795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64996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59356" y="283768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59356" y="283768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10513533" y="284683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41549" y="2764536"/>
            <a:ext cx="1028938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Under 1x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4996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59356" y="3313176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59356" y="3313176"/>
            <a:ext cx="78228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10513533" y="3322320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41549" y="3240024"/>
            <a:ext cx="1028938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Under 1x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Ads with at least $279 of spend and no customers, or less than $1 back per $1.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Which ads brought customers,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PLATFORMS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ROAS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platform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Every lead and customer your ads brought, not only the ones tied to one 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206240"/>
          </a:xfrm>
          <a:prstGeom prst="roundRect">
            <a:avLst>
              <a:gd name="adj" fmla="val 869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100826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0B1F1A"/>
                </a:solidFill>
                <a:latin typeface="Instrument Serif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0B1F1A"/>
                </a:solidFill>
                <a:latin typeface="Instrument Serif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Spend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$18.9K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1344829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$9,100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415 ✓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287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Cost per lead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$45.42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1944852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$31.71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Customers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87 ✓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1088672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34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Cost per customer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$217 ✓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75171" y="4447032"/>
            <a:ext cx="2255116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$268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Revenue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$100K ✓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1793772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$64.4K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841248" y="5196840"/>
            <a:ext cx="1050919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841248" y="5233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5A6B64"/>
                </a:solidFill>
                <a:latin typeface="Geist"/>
              </a:rPr>
              <a:t>ROAS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493008" y="5233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5.3x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44568" y="5361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Rounded Rectangle 61"/>
          <p:cNvSpPr/>
          <p:nvPr/>
        </p:nvSpPr>
        <p:spPr>
          <a:xfrm>
            <a:off x="5240998" y="5361432"/>
            <a:ext cx="2089290" cy="109728"/>
          </a:xfrm>
          <a:prstGeom prst="roundRect">
            <a:avLst>
              <a:gd name="adj" fmla="val 16666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Rounded Rectangle 62"/>
          <p:cNvSpPr/>
          <p:nvPr/>
        </p:nvSpPr>
        <p:spPr>
          <a:xfrm>
            <a:off x="7604608" y="5361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7604608" y="5361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F2A5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10481767" y="5233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0B1F1A"/>
                </a:solidFill>
                <a:latin typeface="Geist"/>
              </a:rPr>
              <a:t>7.1x ✓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1248" y="57089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Google Ads vs Meta Ads in September. A check marks the better value on each line.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Which ads brought customers, Northwind Dental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next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Move $1,090 from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Carousel - Family 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spent $1,090 for 27 leads and 1 customer ($640 back, $0.59 per $1). Put that budget behind Static - Free Consult and Scan, which returned $21.61 per $1 on $1,092.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Raise the budget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RSA - Northwind Official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brought 12 customers worth $15.1K on $744 of spend (20.3x), and leads at $12.62 each vs $39.81 on average.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3036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Cut back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RSA - Professional Whitening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spent $1,050 for 17 leads and 2 customers worth $795: $0.76 per $1.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Which ads brought customers,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ADS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move $1,090 from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Carousel - Family Care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to Static - Free Consult and Scan.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8737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946904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193792"/>
            <a:ext cx="11057839" cy="1088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Ad spend: $27.9K from Google Ads and Meta Ads, September 2026, across 21 ads with spend.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Leads are matched to ads by utm_campaign (the campaign name), then utm_content (the ad name), ignoring case and punctuation (32 tags one or two letters off counted for the closest campaign). Of 702 leads from your ads, 667 (95%) matched an ad, 0 only a campaign, and 35 no campaign.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Customers: won deals from your HubSpot, matched to leads by email. 121 of 229 won deals came from your ads; 115 could be tied to one ad.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Cost per lead = spend / leads. ROAS = revenue / spend.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Changes compare September 2026 with August.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Which ads brought customers,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