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embeddedFontLst>
    <p:embeddedFont>
      <p:font typeface="Barlow" charset="0"/>
      <p:regular r:id="rId16"/>
      <p:bold r:id="rId17"/>
    </p:embeddedFont>
    <p:embeddedFont>
      <p:font typeface="Barlow Condensed" charset="0"/>
      <p:regular r:id="rId18"/>
      <p:bold r:id="rId19"/>
    </p:embeddedFont>
    <p:embeddedFont>
      <p:font typeface="IBM Plex Mono" charset="0"/>
      <p:regular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Relationship Id="rId20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3229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3891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Northwind Dental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828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47A58E"/>
                </a:solidFill>
                <a:latin typeface="Barlow"/>
              </a:rPr>
              <a:t>Which ads brought customers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45332" y="1828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40280"/>
            <a:ext cx="10058400" cy="17282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47A58E"/>
                </a:solidFill>
                <a:latin typeface="Barlow"/>
              </a:rPr>
              <a:t>5 of your 21 ads</a:t>
            </a:r>
            <a:r>
              <a:rPr sz="5400" b="1" i="0">
                <a:solidFill>
                  <a:srgbClr val="F3F5F8"/>
                </a:solidFill>
                <a:latin typeface="Barlow"/>
              </a:rPr>
              <a:t> brought half of your ad revenue.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105656"/>
            <a:ext cx="8595360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B3C2BD"/>
                </a:solidFill>
                <a:latin typeface="Barlow"/>
              </a:rPr>
              <a:t>Together they spent $6,523, 23% of your $27.9K ad spend. Static - Free Consult and Scan returned the most: $21.61 per $1 of spend.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06440"/>
            <a:ext cx="2089861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06440"/>
            <a:ext cx="181554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UTM Grabber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1533" y="5806440"/>
            <a:ext cx="208986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1,120 leads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748229" y="5806440"/>
            <a:ext cx="2151583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2862529" y="591159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022549" y="5806440"/>
            <a:ext cx="1877263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Google Ads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32708" y="5806440"/>
            <a:ext cx="2151583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$18.9K spend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991252" y="5806440"/>
            <a:ext cx="2021281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Oval 15"/>
          <p:cNvSpPr/>
          <p:nvPr/>
        </p:nvSpPr>
        <p:spPr>
          <a:xfrm>
            <a:off x="5105552" y="591159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265572" y="5806440"/>
            <a:ext cx="174696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Meta Ads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8172" y="5806440"/>
            <a:ext cx="202128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$9,100 spend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103974" y="5806440"/>
            <a:ext cx="1726387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7218274" y="5911596"/>
            <a:ext cx="82296" cy="82296"/>
          </a:xfrm>
          <a:prstGeom prst="ellipse">
            <a:avLst/>
          </a:prstGeom>
          <a:solidFill>
            <a:srgbClr val="FF5C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78294" y="5806440"/>
            <a:ext cx="1452067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HubSpot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22488" y="5806440"/>
            <a:ext cx="1726387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519 deals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921801" y="5806440"/>
            <a:ext cx="2508199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Oval 23"/>
          <p:cNvSpPr/>
          <p:nvPr/>
        </p:nvSpPr>
        <p:spPr>
          <a:xfrm>
            <a:off x="9036101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96121" y="5806440"/>
            <a:ext cx="223387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Sample data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84460" y="5806440"/>
            <a:ext cx="250819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109118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47A58E"/>
                </a:solidFill>
                <a:latin typeface="Barlow"/>
              </a:rPr>
              <a:t>Static - Free Consult and Scan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returned $21.61 per $1 of spend.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2023872"/>
            <a:ext cx="3576218" cy="1511808"/>
          </a:xfrm>
          <a:prstGeom prst="roundRect">
            <a:avLst>
              <a:gd name="adj" fmla="val 9677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220675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Ad spend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251764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$27.9K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316073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 Condensed"/>
              </a:rPr>
              <a:t>▲ +8%  vs August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07738" y="2023872"/>
            <a:ext cx="3576218" cy="1511808"/>
          </a:xfrm>
          <a:prstGeom prst="roundRect">
            <a:avLst>
              <a:gd name="adj" fmla="val 9677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08906" y="220675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Leads from ads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8906" y="251764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702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08906" y="316073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ED38A"/>
                </a:solidFill>
                <a:latin typeface="Barlow Condensed"/>
              </a:rPr>
              <a:t>▲ +9%  vs August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8549" y="2023872"/>
            <a:ext cx="3576218" cy="1511808"/>
          </a:xfrm>
          <a:prstGeom prst="roundRect">
            <a:avLst>
              <a:gd name="adj" fmla="val 9677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249717" y="220675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Cost per lead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49717" y="251764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$39.81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49717" y="316073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 Condensed"/>
              </a:rPr>
              <a:t>Flat vs August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700272"/>
            <a:ext cx="3576218" cy="1511808"/>
          </a:xfrm>
          <a:prstGeom prst="roundRect">
            <a:avLst>
              <a:gd name="adj" fmla="val 9677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768096" y="388315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Customers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419404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121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07738" y="3700272"/>
            <a:ext cx="3576218" cy="1511808"/>
          </a:xfrm>
          <a:prstGeom prst="roundRect">
            <a:avLst>
              <a:gd name="adj" fmla="val 9677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4508906" y="388315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Revenue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8906" y="419404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$165K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48549" y="3700272"/>
            <a:ext cx="3576218" cy="1511808"/>
          </a:xfrm>
          <a:prstGeom prst="roundRect">
            <a:avLst>
              <a:gd name="adj" fmla="val 9677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249717" y="388315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ROAS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49717" y="419404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5.9x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B3C2BD"/>
                </a:solidFill>
                <a:latin typeface="Barlow"/>
              </a:rPr>
              <a:t>It spent $1,092 and brought 5 customers worth $23.6K.</a:t>
            </a:r>
          </a:p>
          <a:p>
            <a:pPr algn="l">
              <a:lnSpc>
                <a:spcPct val="115000"/>
              </a:lnSpc>
              <a:spcBef>
                <a:spcPts val="797"/>
              </a:spcBef>
            </a:pPr>
            <a:r>
              <a:rPr sz="1450" b="0" i="0">
                <a:solidFill>
                  <a:srgbClr val="B3C2BD"/>
                </a:solidFill>
                <a:latin typeface="Barlow"/>
              </a:rPr>
              <a:t>At the other end, Carousel - Family Care spent $1,090 for 1 customer worth $640: $0.59 per $1.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Which ads brought customers, Northwind Dental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Every ad by leads and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cost per lead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Bubble size is spend. The lines mark the median leads per ad and your average cost per lead.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34896"/>
            <a:ext cx="7223760" cy="4401312"/>
          </a:xfrm>
          <a:prstGeom prst="roundRect">
            <a:avLst>
              <a:gd name="adj" fmla="val 3324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63496"/>
            <a:ext cx="6766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Leads vs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cost per lead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75892" y="5440680"/>
            <a:ext cx="5994756" cy="0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69848" y="5349240"/>
            <a:ext cx="314604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$0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75892" y="4458208"/>
            <a:ext cx="5994756" cy="0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9848" y="4366768"/>
            <a:ext cx="314604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$50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475892" y="3475736"/>
            <a:ext cx="5994756" cy="0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69848" y="3384296"/>
            <a:ext cx="314604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$100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75892" y="2493264"/>
            <a:ext cx="5994756" cy="0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69848" y="2401824"/>
            <a:ext cx="314604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$150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75892" y="2493264"/>
            <a:ext cx="0" cy="2947416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110132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0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974581" y="2493264"/>
            <a:ext cx="0" cy="2947416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608821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20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4473270" y="2493264"/>
            <a:ext cx="0" cy="2947416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107510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40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5971959" y="2493264"/>
            <a:ext cx="0" cy="2947416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606199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60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70648" y="2493264"/>
            <a:ext cx="0" cy="2947416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104888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80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75892" y="5733288"/>
            <a:ext cx="5994756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B3C2BD"/>
                </a:solidFill>
                <a:latin typeface="Barlow Condensed"/>
              </a:rPr>
              <a:t>Leads</a:t>
            </a:r>
          </a:p>
        </p:txBody>
      </p:sp>
      <p:sp>
        <p:nvSpPr>
          <p:cNvPr id="26" name="TextBox 25"/>
          <p:cNvSpPr txBox="1"/>
          <p:nvPr/>
        </p:nvSpPr>
        <p:spPr>
          <a:xfrm rot="16200000">
            <a:off x="292608" y="3857244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B3C2BD"/>
                </a:solidFill>
                <a:latin typeface="Barlow Condensed"/>
              </a:rPr>
              <a:t>Cost per lead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3948729" y="2493264"/>
            <a:ext cx="0" cy="2947416"/>
          </a:xfrm>
          <a:prstGeom prst="line">
            <a:avLst/>
          </a:prstGeom>
          <a:ln w="15875">
            <a:solidFill>
              <a:srgbClr val="3541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1475892" y="4658436"/>
            <a:ext cx="5994756" cy="0"/>
          </a:xfrm>
          <a:prstGeom prst="line">
            <a:avLst/>
          </a:prstGeom>
          <a:ln w="15875">
            <a:solidFill>
              <a:srgbClr val="3541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6202110" y="4222639"/>
            <a:ext cx="438912" cy="438912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4506878" y="4223391"/>
            <a:ext cx="382390" cy="382390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2492285" y="2862069"/>
            <a:ext cx="365117" cy="365117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2492345" y="2864683"/>
            <a:ext cx="364998" cy="364998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3849961" y="4301600"/>
            <a:ext cx="347406" cy="347406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2427553" y="3133609"/>
            <a:ext cx="344713" cy="344713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4157341" y="4526958"/>
            <a:ext cx="332121" cy="332121"/>
          </a:xfrm>
          <a:prstGeom prst="ellipse">
            <a:avLst/>
          </a:prstGeom>
          <a:solidFill>
            <a:srgbClr val="C98500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3786104" y="4474196"/>
            <a:ext cx="325251" cy="325251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3486370" y="4363378"/>
            <a:ext cx="325242" cy="325242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2961951" y="4075438"/>
            <a:ext cx="324999" cy="324999"/>
          </a:xfrm>
          <a:prstGeom prst="ellipse">
            <a:avLst/>
          </a:prstGeom>
          <a:solidFill>
            <a:srgbClr val="C98500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4919393" y="4833622"/>
            <a:ext cx="306705" cy="306705"/>
          </a:xfrm>
          <a:prstGeom prst="ellipse">
            <a:avLst/>
          </a:prstGeom>
          <a:solidFill>
            <a:srgbClr val="C98500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4170706" y="4723456"/>
            <a:ext cx="305391" cy="305391"/>
          </a:xfrm>
          <a:prstGeom prst="ellipse">
            <a:avLst/>
          </a:prstGeom>
          <a:solidFill>
            <a:srgbClr val="C98500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3346484" y="4494401"/>
            <a:ext cx="305277" cy="305277"/>
          </a:xfrm>
          <a:prstGeom prst="ellipse">
            <a:avLst/>
          </a:prstGeom>
          <a:solidFill>
            <a:srgbClr val="C98500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3572378" y="4592363"/>
            <a:ext cx="303096" cy="303096"/>
          </a:xfrm>
          <a:prstGeom prst="ellipse">
            <a:avLst/>
          </a:prstGeom>
          <a:solidFill>
            <a:srgbClr val="C98500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2598783" y="4075546"/>
            <a:ext cx="301989" cy="301989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2598813" y="4076362"/>
            <a:ext cx="301930" cy="301930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4253045" y="4833235"/>
            <a:ext cx="290581" cy="290581"/>
          </a:xfrm>
          <a:prstGeom prst="ellipse">
            <a:avLst/>
          </a:prstGeom>
          <a:solidFill>
            <a:srgbClr val="C98500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3804971" y="4771300"/>
            <a:ext cx="287515" cy="287515"/>
          </a:xfrm>
          <a:prstGeom prst="ellipse">
            <a:avLst/>
          </a:prstGeom>
          <a:solidFill>
            <a:srgbClr val="C98500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5759787" y="5055466"/>
            <a:ext cx="274476" cy="274476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4124113" y="5047915"/>
            <a:ext cx="248708" cy="248708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2127988" y="5042008"/>
            <a:ext cx="194498" cy="194498"/>
          </a:xfrm>
          <a:prstGeom prst="ellipse">
            <a:avLst/>
          </a:prstGeom>
          <a:solidFill>
            <a:srgbClr val="C98500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4459924" y="4350655"/>
            <a:ext cx="1787906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RSA - Same Day Emergency…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999599" y="4003935"/>
            <a:ext cx="1488389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RSA - Open Late Tonight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903122" y="2953187"/>
            <a:ext cx="1471371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RSA - Implant Financing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873410" y="2645227"/>
            <a:ext cx="1694307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RSA - Implants Done in On…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252428" y="4383863"/>
            <a:ext cx="1643253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RSA - Free Invisalign Con…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817985" y="3214525"/>
            <a:ext cx="1655166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RSA - Clear Aligners Mont…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535182" y="4601579"/>
            <a:ext cx="1673885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Static - New Patient Spec…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169419" y="4817735"/>
            <a:ext cx="165006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RSA - Family Dentist Alde…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629899" y="4146498"/>
            <a:ext cx="1377772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Static - $99 Whitening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567332" y="253898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 Condensed"/>
              </a:rPr>
              <a:t>Fix or cut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550408" y="253898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Scale with care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567332" y="516636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 Condensed"/>
              </a:rPr>
              <a:t>Hidden gems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550408" y="516636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Scale now</a:t>
            </a:r>
          </a:p>
        </p:txBody>
      </p:sp>
      <p:sp>
        <p:nvSpPr>
          <p:cNvPr id="63" name="Oval 62"/>
          <p:cNvSpPr/>
          <p:nvPr/>
        </p:nvSpPr>
        <p:spPr>
          <a:xfrm>
            <a:off x="1475892" y="5843016"/>
            <a:ext cx="109728" cy="109728"/>
          </a:xfrm>
          <a:prstGeom prst="ellipse">
            <a:avLst/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1640484" y="579729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B3C2BD"/>
                </a:solidFill>
                <a:latin typeface="Barlow"/>
              </a:rPr>
              <a:t>Google Ads</a:t>
            </a:r>
          </a:p>
        </p:txBody>
      </p:sp>
      <p:sp>
        <p:nvSpPr>
          <p:cNvPr id="65" name="Oval 64"/>
          <p:cNvSpPr/>
          <p:nvPr/>
        </p:nvSpPr>
        <p:spPr>
          <a:xfrm>
            <a:off x="2678328" y="5843016"/>
            <a:ext cx="109728" cy="109728"/>
          </a:xfrm>
          <a:prstGeom prst="ellipse">
            <a:avLst/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2842920" y="579729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B3C2BD"/>
                </a:solidFill>
                <a:latin typeface="Barlow"/>
              </a:rPr>
              <a:t>Meta Ads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7973568" y="1834896"/>
            <a:ext cx="3651199" cy="4401312"/>
          </a:xfrm>
          <a:prstGeom prst="roundRect">
            <a:avLst>
              <a:gd name="adj" fmla="val 4007"/>
            </a:avLst>
          </a:prstGeom>
          <a:solidFill>
            <a:srgbClr val="1424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8" name="TextBox 67"/>
          <p:cNvSpPr txBox="1"/>
          <p:nvPr/>
        </p:nvSpPr>
        <p:spPr>
          <a:xfrm>
            <a:off x="8229600" y="2090928"/>
            <a:ext cx="313913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47A58E"/>
                </a:solidFill>
                <a:latin typeface="Barlow"/>
              </a:rPr>
              <a:t>Read the map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229600" y="2383536"/>
            <a:ext cx="3139135" cy="1244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47A58E"/>
                </a:solidFill>
                <a:latin typeface="Barlow"/>
              </a:rPr>
              <a:t>RSA - Northwind Official</a:t>
            </a:r>
            <a:r>
              <a:rPr sz="2000" b="1" i="0">
                <a:solidFill>
                  <a:srgbClr val="F3F5F8"/>
                </a:solidFill>
                <a:latin typeface="Barlow"/>
              </a:rPr>
              <a:t> brings the most leads below your average cost.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229600" y="3737864"/>
            <a:ext cx="3139135" cy="2242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B3C2BD"/>
                </a:solidFill>
                <a:latin typeface="Barlow"/>
              </a:rPr>
              <a:t>59 leads at $12.62 each, vs $39.81 on average.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B3C2BD"/>
                </a:solidFill>
                <a:latin typeface="Barlow"/>
              </a:rPr>
              <a:t>RSA - Implant Financing is the priciest: 16 leads at $122 each.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Which ads brought customers, Northwind Dental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Winners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The ads that brought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customers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5999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Top ads by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revenue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871472"/>
          <a:ext cx="11057841" cy="416356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67233"/>
                <a:gridCol w="2388078"/>
                <a:gridCol w="1765101"/>
                <a:gridCol w="1038295"/>
                <a:gridCol w="2076590"/>
                <a:gridCol w="1038295"/>
                <a:gridCol w="1038295"/>
                <a:gridCol w="1245954"/>
              </a:tblGrid>
              <a:tr h="378506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Platform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Spend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Customers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Revenue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ROAS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378506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Static - Free Consult and Scan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$1,092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$23.6K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</a:tr>
              <a:tr h="378506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RSA - Implants Done in One Pla…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$1,949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$20K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378506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Reel - Aligner Day in the Life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$1,108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$18.9K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378506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RSA - Northwind Official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$744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$15.1K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378506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RSA - Clear Aligners Monthly Pl…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$1,630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$13.5K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378506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Carousel - Smile Gallery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$883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$11.8K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378506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RSA - Same Day Emergency Ca…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$3,354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$9,770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378506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RSA - Free Invisalign Consult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$1,670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$9,690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378506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RSA - New Patients Welcome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$1,350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$7,720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378506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RSA - Family Dentist Alder Bay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$1,350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$7,615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</a:tbl>
          </a:graphicData>
        </a:graphic>
      </p:graphicFrame>
      <p:sp>
        <p:nvSpPr>
          <p:cNvPr id="6" name="Oval 5"/>
          <p:cNvSpPr/>
          <p:nvPr/>
        </p:nvSpPr>
        <p:spPr>
          <a:xfrm>
            <a:off x="3518251" y="2398083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9983" y="2320359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F3F5F8"/>
                </a:solidFill>
                <a:latin typeface="Barlow"/>
              </a:rPr>
              <a:t>Meta Ads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17074" y="2320359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38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11434" y="2393511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6911434" y="2393511"/>
            <a:ext cx="748110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10470253" y="2329503"/>
            <a:ext cx="569214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0470253" y="2329503"/>
            <a:ext cx="5692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21.6x</a:t>
            </a:r>
          </a:p>
        </p:txBody>
      </p:sp>
      <p:sp>
        <p:nvSpPr>
          <p:cNvPr id="13" name="Oval 12"/>
          <p:cNvSpPr/>
          <p:nvPr/>
        </p:nvSpPr>
        <p:spPr>
          <a:xfrm>
            <a:off x="3518251" y="2776589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59983" y="2698865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F3F5F8"/>
                </a:solidFill>
                <a:latin typeface="Barlow"/>
              </a:rPr>
              <a:t>Google Ads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17074" y="269886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16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11434" y="2772017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6911434" y="2772017"/>
            <a:ext cx="314994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10470253" y="2708009"/>
            <a:ext cx="570586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10470253" y="2708009"/>
            <a:ext cx="57058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10.3x</a:t>
            </a:r>
          </a:p>
        </p:txBody>
      </p:sp>
      <p:sp>
        <p:nvSpPr>
          <p:cNvPr id="20" name="Oval 19"/>
          <p:cNvSpPr/>
          <p:nvPr/>
        </p:nvSpPr>
        <p:spPr>
          <a:xfrm>
            <a:off x="3518251" y="315509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659983" y="3077372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F3F5F8"/>
                </a:solidFill>
                <a:latin typeface="Barlow"/>
              </a:rPr>
              <a:t>Meta Ads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17074" y="307737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48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911434" y="3150524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6911434" y="3150524"/>
            <a:ext cx="944981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10470253" y="3086516"/>
            <a:ext cx="537667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10470253" y="3086516"/>
            <a:ext cx="537667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17.1x</a:t>
            </a:r>
          </a:p>
        </p:txBody>
      </p:sp>
      <p:sp>
        <p:nvSpPr>
          <p:cNvPr id="27" name="Oval 26"/>
          <p:cNvSpPr/>
          <p:nvPr/>
        </p:nvSpPr>
        <p:spPr>
          <a:xfrm>
            <a:off x="3518251" y="3533602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659983" y="3455878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F3F5F8"/>
                </a:solidFill>
                <a:latin typeface="Barlow"/>
              </a:rPr>
              <a:t>Google Ads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17074" y="345587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59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911434" y="3529030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6911434" y="3529030"/>
            <a:ext cx="1161540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10470253" y="3465022"/>
            <a:ext cx="596646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470253" y="3465022"/>
            <a:ext cx="59664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20.3x</a:t>
            </a:r>
          </a:p>
        </p:txBody>
      </p:sp>
      <p:sp>
        <p:nvSpPr>
          <p:cNvPr id="34" name="Oval 33"/>
          <p:cNvSpPr/>
          <p:nvPr/>
        </p:nvSpPr>
        <p:spPr>
          <a:xfrm>
            <a:off x="3518251" y="3912108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659983" y="3834384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F3F5F8"/>
                </a:solidFill>
                <a:latin typeface="Barlow"/>
              </a:rPr>
              <a:t>Google Ads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17074" y="383438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911434" y="3907536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6911434" y="3907536"/>
            <a:ext cx="29530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10470253" y="3843528"/>
            <a:ext cx="521208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10470253" y="3843528"/>
            <a:ext cx="52120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8.3x</a:t>
            </a:r>
          </a:p>
        </p:txBody>
      </p:sp>
      <p:sp>
        <p:nvSpPr>
          <p:cNvPr id="41" name="Oval 40"/>
          <p:cNvSpPr/>
          <p:nvPr/>
        </p:nvSpPr>
        <p:spPr>
          <a:xfrm>
            <a:off x="3518251" y="4290614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659983" y="4212890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F3F5F8"/>
                </a:solidFill>
                <a:latin typeface="Barlow"/>
              </a:rPr>
              <a:t>Meta Ads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17074" y="421289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33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911434" y="4286042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ounded Rectangle 44"/>
          <p:cNvSpPr/>
          <p:nvPr/>
        </p:nvSpPr>
        <p:spPr>
          <a:xfrm>
            <a:off x="6911434" y="4286042"/>
            <a:ext cx="649675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10470253" y="4222034"/>
            <a:ext cx="574700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10470253" y="4222034"/>
            <a:ext cx="5747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13.4x</a:t>
            </a:r>
          </a:p>
        </p:txBody>
      </p:sp>
      <p:sp>
        <p:nvSpPr>
          <p:cNvPr id="48" name="Oval 47"/>
          <p:cNvSpPr/>
          <p:nvPr/>
        </p:nvSpPr>
        <p:spPr>
          <a:xfrm>
            <a:off x="3518251" y="4669120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3659983" y="4591396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F3F5F8"/>
                </a:solidFill>
                <a:latin typeface="Barlow"/>
              </a:rPr>
              <a:t>Google Ads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317074" y="459139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66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911434" y="4664548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2" name="Rounded Rectangle 51"/>
          <p:cNvSpPr/>
          <p:nvPr/>
        </p:nvSpPr>
        <p:spPr>
          <a:xfrm>
            <a:off x="6911434" y="4664548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3" name="Rounded Rectangle 52"/>
          <p:cNvSpPr/>
          <p:nvPr/>
        </p:nvSpPr>
        <p:spPr>
          <a:xfrm>
            <a:off x="10470253" y="4600540"/>
            <a:ext cx="521208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TextBox 53"/>
          <p:cNvSpPr txBox="1"/>
          <p:nvPr/>
        </p:nvSpPr>
        <p:spPr>
          <a:xfrm>
            <a:off x="10470253" y="4600540"/>
            <a:ext cx="52120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2.9x</a:t>
            </a:r>
          </a:p>
        </p:txBody>
      </p:sp>
      <p:sp>
        <p:nvSpPr>
          <p:cNvPr id="55" name="Oval 54"/>
          <p:cNvSpPr/>
          <p:nvPr/>
        </p:nvSpPr>
        <p:spPr>
          <a:xfrm>
            <a:off x="3518251" y="5047627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659983" y="4969903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F3F5F8"/>
                </a:solidFill>
                <a:latin typeface="Barlow"/>
              </a:rPr>
              <a:t>Google Ads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317074" y="4969903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34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6911434" y="5043055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9" name="Rounded Rectangle 58"/>
          <p:cNvSpPr/>
          <p:nvPr/>
        </p:nvSpPr>
        <p:spPr>
          <a:xfrm>
            <a:off x="6911434" y="5043055"/>
            <a:ext cx="669362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0" name="Rounded Rectangle 59"/>
          <p:cNvSpPr/>
          <p:nvPr/>
        </p:nvSpPr>
        <p:spPr>
          <a:xfrm>
            <a:off x="10470253" y="4979047"/>
            <a:ext cx="521208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1" name="TextBox 60"/>
          <p:cNvSpPr txBox="1"/>
          <p:nvPr/>
        </p:nvSpPr>
        <p:spPr>
          <a:xfrm>
            <a:off x="10470253" y="4979047"/>
            <a:ext cx="52120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5.8x</a:t>
            </a:r>
          </a:p>
        </p:txBody>
      </p:sp>
      <p:sp>
        <p:nvSpPr>
          <p:cNvPr id="62" name="Oval 61"/>
          <p:cNvSpPr/>
          <p:nvPr/>
        </p:nvSpPr>
        <p:spPr>
          <a:xfrm>
            <a:off x="3518251" y="5426133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3659983" y="5348409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F3F5F8"/>
                </a:solidFill>
                <a:latin typeface="Barlow"/>
              </a:rPr>
              <a:t>Google Ads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317074" y="5348409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29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6911434" y="5421561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6" name="Rounded Rectangle 65"/>
          <p:cNvSpPr/>
          <p:nvPr/>
        </p:nvSpPr>
        <p:spPr>
          <a:xfrm>
            <a:off x="6911434" y="5421561"/>
            <a:ext cx="570926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7" name="Rounded Rectangle 66"/>
          <p:cNvSpPr/>
          <p:nvPr/>
        </p:nvSpPr>
        <p:spPr>
          <a:xfrm>
            <a:off x="10470253" y="5357553"/>
            <a:ext cx="5143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8" name="TextBox 67"/>
          <p:cNvSpPr txBox="1"/>
          <p:nvPr/>
        </p:nvSpPr>
        <p:spPr>
          <a:xfrm>
            <a:off x="10470253" y="5357553"/>
            <a:ext cx="5143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5.7x</a:t>
            </a:r>
          </a:p>
        </p:txBody>
      </p:sp>
      <p:sp>
        <p:nvSpPr>
          <p:cNvPr id="69" name="Oval 68"/>
          <p:cNvSpPr/>
          <p:nvPr/>
        </p:nvSpPr>
        <p:spPr>
          <a:xfrm>
            <a:off x="3518251" y="5804639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3659983" y="5726915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F3F5F8"/>
                </a:solidFill>
                <a:latin typeface="Barlow"/>
              </a:rPr>
              <a:t>Google Ads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317074" y="572691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33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6911434" y="5800067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3" name="Rounded Rectangle 72"/>
          <p:cNvSpPr/>
          <p:nvPr/>
        </p:nvSpPr>
        <p:spPr>
          <a:xfrm>
            <a:off x="6911434" y="5800067"/>
            <a:ext cx="649675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4" name="Rounded Rectangle 73"/>
          <p:cNvSpPr/>
          <p:nvPr/>
        </p:nvSpPr>
        <p:spPr>
          <a:xfrm>
            <a:off x="10470253" y="5736059"/>
            <a:ext cx="519836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5" name="TextBox 74"/>
          <p:cNvSpPr txBox="1"/>
          <p:nvPr/>
        </p:nvSpPr>
        <p:spPr>
          <a:xfrm>
            <a:off x="10470253" y="5736059"/>
            <a:ext cx="51983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5.6x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10 ads of 21 ranked by revenue. ROAS pill: green at or above your average (5.9x), amber from 1x, red below 1x.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Which ads brought customers, Northwind Dental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Leaks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Spend that didn't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pay back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2 ads spent $2,141 and brought back $1,435.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8917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Where the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money</a:t>
            </a:r>
            <a:r>
              <a:rPr sz="1400" b="1" i="0">
                <a:solidFill>
                  <a:srgbClr val="F3F5F8"/>
                </a:solidFill>
                <a:latin typeface="Barlow"/>
              </a:rPr>
              <a:t> leaked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200656"/>
          <a:ext cx="11057839" cy="1426464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54432"/>
                <a:gridCol w="2322651"/>
                <a:gridCol w="2019697"/>
                <a:gridCol w="1009848"/>
                <a:gridCol w="2019697"/>
                <a:gridCol w="1009848"/>
                <a:gridCol w="1009848"/>
                <a:gridCol w="1211818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Spend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Cost per 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Revenue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Carousel - Family Care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Prospecting - Lookal…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$1,090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$40.39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$640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RSA - Professional Whitening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Teeth Whitening - Br…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$1,050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$61.79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$795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464996" y="279501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27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059356" y="2868168"/>
            <a:ext cx="1242457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7059356" y="2868168"/>
            <a:ext cx="124245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10504389" y="2804160"/>
            <a:ext cx="766724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0504389" y="2804160"/>
            <a:ext cx="76672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Under 1x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64996" y="327050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059356" y="3343656"/>
            <a:ext cx="1242457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7059356" y="3343656"/>
            <a:ext cx="782288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10504389" y="3279648"/>
            <a:ext cx="766724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0504389" y="3279648"/>
            <a:ext cx="76672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Under 1x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Ads with at least $279 of spend and no customers, or less than $1 back per $1.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Which ads brought customers, Northwind Dental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Platforms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ROAS by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platform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Every lead and customer your ads brought, not only the ones tied to one ad.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34896"/>
            <a:ext cx="11057839" cy="4206240"/>
          </a:xfrm>
          <a:prstGeom prst="roundRect">
            <a:avLst>
              <a:gd name="adj" fmla="val 3478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021781" y="213664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493008" y="2054352"/>
            <a:ext cx="3791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500" b="1" i="0">
                <a:solidFill>
                  <a:srgbClr val="F3F5F8"/>
                </a:solidFill>
                <a:latin typeface="Barlow"/>
              </a:rPr>
              <a:t>Google Ads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41768" y="213664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952080" y="2054352"/>
            <a:ext cx="39287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F3F5F8"/>
                </a:solidFill>
                <a:latin typeface="Barlow"/>
              </a:rPr>
              <a:t>Meta Ads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41248" y="2484120"/>
            <a:ext cx="1050919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41248" y="252069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3C2BD"/>
                </a:solidFill>
                <a:latin typeface="Barlow"/>
              </a:rPr>
              <a:t>Spend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93008" y="252069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$18.9K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44568" y="26487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544568" y="26487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604608" y="26487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604608" y="2648712"/>
            <a:ext cx="1344829" cy="109728"/>
          </a:xfrm>
          <a:prstGeom prst="roundRect">
            <a:avLst>
              <a:gd name="adj" fmla="val 1666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0481767" y="252069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$9,100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841248" y="2941320"/>
            <a:ext cx="1050919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41248" y="297789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3C2BD"/>
                </a:solidFill>
                <a:latin typeface="Barlow"/>
              </a:rPr>
              <a:t>Leads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93008" y="297789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415 ✓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44568" y="31059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544568" y="31059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604608" y="31059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7604608" y="3105912"/>
            <a:ext cx="1926510" cy="109728"/>
          </a:xfrm>
          <a:prstGeom prst="roundRect">
            <a:avLst>
              <a:gd name="adj" fmla="val 1666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481767" y="297789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287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841248" y="3398520"/>
            <a:ext cx="1050919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41248" y="343509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3C2BD"/>
                </a:solidFill>
                <a:latin typeface="Barlow"/>
              </a:rPr>
              <a:t>Cost per lead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93008" y="343509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$45.42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44568" y="35631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4544568" y="35631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7604608" y="35631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7604608" y="3563112"/>
            <a:ext cx="1944852" cy="109728"/>
          </a:xfrm>
          <a:prstGeom prst="roundRect">
            <a:avLst>
              <a:gd name="adj" fmla="val 1666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481767" y="343509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$31.71 ✓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41248" y="3855720"/>
            <a:ext cx="1050919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41248" y="389229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3C2BD"/>
                </a:solidFill>
                <a:latin typeface="Barlow"/>
              </a:rPr>
              <a:t>Customers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93008" y="389229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87 ✓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44568" y="40203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4544568" y="40203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7604608" y="40203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7604608" y="4020312"/>
            <a:ext cx="1088672" cy="109728"/>
          </a:xfrm>
          <a:prstGeom prst="roundRect">
            <a:avLst>
              <a:gd name="adj" fmla="val 1666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0481767" y="389229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34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841248" y="4312920"/>
            <a:ext cx="1050919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41248" y="434949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3C2BD"/>
                </a:solidFill>
                <a:latin typeface="Barlow"/>
              </a:rPr>
              <a:t>Cost per customer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493008" y="434949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$217 ✓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544568" y="44775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5075171" y="4477512"/>
            <a:ext cx="2255116" cy="109728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ounded Rectangle 46"/>
          <p:cNvSpPr/>
          <p:nvPr/>
        </p:nvSpPr>
        <p:spPr>
          <a:xfrm>
            <a:off x="7604608" y="44775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ounded Rectangle 47"/>
          <p:cNvSpPr/>
          <p:nvPr/>
        </p:nvSpPr>
        <p:spPr>
          <a:xfrm>
            <a:off x="7604608" y="44775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10481767" y="434949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$268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841248" y="4770120"/>
            <a:ext cx="1050919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841248" y="480669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3C2BD"/>
                </a:solidFill>
                <a:latin typeface="Barlow"/>
              </a:rPr>
              <a:t>Revenue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493008" y="480669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$100K ✓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544568" y="49347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Rounded Rectangle 53"/>
          <p:cNvSpPr/>
          <p:nvPr/>
        </p:nvSpPr>
        <p:spPr>
          <a:xfrm>
            <a:off x="4544568" y="49347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Rounded Rectangle 54"/>
          <p:cNvSpPr/>
          <p:nvPr/>
        </p:nvSpPr>
        <p:spPr>
          <a:xfrm>
            <a:off x="7604608" y="49347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Rounded Rectangle 55"/>
          <p:cNvSpPr/>
          <p:nvPr/>
        </p:nvSpPr>
        <p:spPr>
          <a:xfrm>
            <a:off x="7604608" y="4934712"/>
            <a:ext cx="1793772" cy="109728"/>
          </a:xfrm>
          <a:prstGeom prst="roundRect">
            <a:avLst>
              <a:gd name="adj" fmla="val 1666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7" name="TextBox 56"/>
          <p:cNvSpPr txBox="1"/>
          <p:nvPr/>
        </p:nvSpPr>
        <p:spPr>
          <a:xfrm>
            <a:off x="10481767" y="480669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$64.4K</a:t>
            </a:r>
          </a:p>
        </p:txBody>
      </p:sp>
      <p:cxnSp>
        <p:nvCxnSpPr>
          <p:cNvPr id="58" name="Connector 57"/>
          <p:cNvCxnSpPr/>
          <p:nvPr/>
        </p:nvCxnSpPr>
        <p:spPr>
          <a:xfrm>
            <a:off x="841248" y="5227320"/>
            <a:ext cx="1050919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841248" y="526389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3C2BD"/>
                </a:solidFill>
                <a:latin typeface="Barlow"/>
              </a:rPr>
              <a:t>ROAS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493008" y="526389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5.3x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4544568" y="53919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2" name="Rounded Rectangle 61"/>
          <p:cNvSpPr/>
          <p:nvPr/>
        </p:nvSpPr>
        <p:spPr>
          <a:xfrm>
            <a:off x="5240998" y="5391912"/>
            <a:ext cx="2089290" cy="109728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3" name="Rounded Rectangle 62"/>
          <p:cNvSpPr/>
          <p:nvPr/>
        </p:nvSpPr>
        <p:spPr>
          <a:xfrm>
            <a:off x="7604608" y="53919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4" name="Rounded Rectangle 63"/>
          <p:cNvSpPr/>
          <p:nvPr/>
        </p:nvSpPr>
        <p:spPr>
          <a:xfrm>
            <a:off x="7604608" y="53919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5" name="TextBox 64"/>
          <p:cNvSpPr txBox="1"/>
          <p:nvPr/>
        </p:nvSpPr>
        <p:spPr>
          <a:xfrm>
            <a:off x="10481767" y="526389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7.1x ✓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41248" y="5739384"/>
            <a:ext cx="1050919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Google Ads vs Meta Ads in September. A check marks the better value on each line.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Which ads brought customers, Northwind Dental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What to do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next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0467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month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Move $1,090 from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Carousel - Family Care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50" b="0" i="0">
                <a:solidFill>
                  <a:srgbClr val="B3C2BD"/>
                </a:solidFill>
                <a:latin typeface="Barlow"/>
              </a:rPr>
              <a:t>It spent $1,090 for 27 leads and 1 customer ($640 back, $0.59 per $1). Put that budget behind Static - Free Consult and Scan, which returned $21.61 per $1 on $1,092.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" y="3352800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04672" y="3352800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98168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798168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8728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42503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503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2420112"/>
            <a:ext cx="496199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Raise the budget on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RSA - Northwind Official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3060192"/>
            <a:ext cx="4961992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950" b="0" i="0">
                <a:solidFill>
                  <a:srgbClr val="B3C2BD"/>
                </a:solidFill>
                <a:latin typeface="Barlow"/>
              </a:rPr>
              <a:t>It brought 12 customers worth $15.1K on $744 of spend (20.3x), and leads at $12.62 each vs $39.81 on average.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25032" y="3352800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25032" y="3352800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418527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418527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388315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04672" y="408432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57809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month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79755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Cut back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RSA - Professional Whitening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16331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It spent $1,050 for 17 leads and 2 customers worth $795: $0.76 per $1.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4672" y="573024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04672" y="573024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981962" y="573024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981962" y="573024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Which ads brought customers, Northwind Dental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2E26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ads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F3F5F8"/>
                </a:solidFill>
                <a:latin typeface="Barlow"/>
              </a:rPr>
              <a:t>Next: move $1,090 from </a:t>
            </a:r>
            <a:r>
              <a:rPr sz="4000" b="1" i="0">
                <a:solidFill>
                  <a:srgbClr val="47A58E"/>
                </a:solidFill>
                <a:latin typeface="Barlow"/>
              </a:rPr>
              <a:t>Carousel - Family Care</a:t>
            </a:r>
            <a:r>
              <a:rPr sz="4000" b="1" i="0">
                <a:solidFill>
                  <a:srgbClr val="F3F5F8"/>
                </a:solidFill>
                <a:latin typeface="Barlow"/>
              </a:rPr>
              <a:t> to Static - Free Consult and Scan.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Ad spend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$27.9K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Leads from 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702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Revenue from ads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$165K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ROAS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5.9x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Best: Static - Free Consult and Scan, $21.61 per $1 on $1,092.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2 ads spent $2,141 and brought back $1,435.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5 of your ads brought half of your ad revenue.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Which ads brought customers,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How we built this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report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97152"/>
            <a:ext cx="9601200" cy="47304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Ad spend: $27.9K from Google Ads and Meta Ads, September 2026, across 21 ads with spend.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Leads are matched to ads by utm_campaign (the campaign name), then utm_content (the ad name), ignoring case and punctuation (32 tags one or two letters off counted for the closest campaign). Of 702 leads from your ads, 667 (95%) matched an ad, 0 only a campaign, and 35 no campaign.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Customers: won deals from your HubSpot, matched to leads by email. 121 of 229 won deals came from your ads; 115 could be tied to one ad.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Cost per lead = spend / leads. ROAS = revenue / spend.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Changes compare September 2026 with August.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Which ads brought customers,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