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Rubik" charset="0"/>
      <p:regular r:id="rId17"/>
      <p:bold r:id="rId18"/>
    </p:embeddedFont>
    <p:embeddedFont>
      <p:font typeface="Work Sans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17576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17576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Traffic that never converts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8160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8160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2 busy pages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drew 4,928 sessions and 0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Site-wide, 2.7% of 40,822 sessions became a lead. Google Ads turns 7.8% of visits into leads; Direct 1.0%.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8834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E871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6090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Analytics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71390" y="5522976"/>
            <a:ext cx="28834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40,822 sessions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658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267958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7978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48728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Sessions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40,822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0"/>
                </a:moveTo>
                <a:lnTo>
                  <a:pt x="1196" y="1409"/>
                </a:lnTo>
                <a:lnTo>
                  <a:pt x="2393" y="922"/>
                </a:lnTo>
                <a:lnTo>
                  <a:pt x="3590" y="2407"/>
                </a:lnTo>
                <a:lnTo>
                  <a:pt x="4787" y="4213"/>
                </a:lnTo>
                <a:lnTo>
                  <a:pt x="5984" y="4914"/>
                </a:lnTo>
                <a:lnTo>
                  <a:pt x="7181" y="3299"/>
                </a:lnTo>
                <a:lnTo>
                  <a:pt x="8378" y="114"/>
                </a:lnTo>
                <a:lnTo>
                  <a:pt x="9575" y="312"/>
                </a:lnTo>
                <a:lnTo>
                  <a:pt x="10772" y="1364"/>
                </a:lnTo>
                <a:lnTo>
                  <a:pt x="11968" y="1828"/>
                </a:lnTo>
                <a:lnTo>
                  <a:pt x="13165" y="4045"/>
                </a:lnTo>
                <a:lnTo>
                  <a:pt x="14362" y="5051"/>
                </a:lnTo>
                <a:lnTo>
                  <a:pt x="15559" y="2072"/>
                </a:lnTo>
                <a:lnTo>
                  <a:pt x="16756" y="389"/>
                </a:lnTo>
                <a:lnTo>
                  <a:pt x="17953" y="693"/>
                </a:lnTo>
                <a:lnTo>
                  <a:pt x="19150" y="533"/>
                </a:lnTo>
                <a:lnTo>
                  <a:pt x="20347" y="2941"/>
                </a:lnTo>
                <a:lnTo>
                  <a:pt x="21544" y="3885"/>
                </a:lnTo>
                <a:lnTo>
                  <a:pt x="22741" y="5500"/>
                </a:lnTo>
                <a:lnTo>
                  <a:pt x="23937" y="1912"/>
                </a:lnTo>
                <a:lnTo>
                  <a:pt x="25134" y="145"/>
                </a:lnTo>
                <a:lnTo>
                  <a:pt x="26331" y="533"/>
                </a:lnTo>
                <a:lnTo>
                  <a:pt x="27528" y="594"/>
                </a:lnTo>
                <a:lnTo>
                  <a:pt x="28725" y="1927"/>
                </a:lnTo>
                <a:lnTo>
                  <a:pt x="29922" y="4563"/>
                </a:lnTo>
                <a:lnTo>
                  <a:pt x="31119" y="5371"/>
                </a:lnTo>
                <a:lnTo>
                  <a:pt x="32316" y="1333"/>
                </a:lnTo>
                <a:lnTo>
                  <a:pt x="33513" y="153"/>
                </a:lnTo>
                <a:lnTo>
                  <a:pt x="34710" y="716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0"/>
                </a:moveTo>
                <a:lnTo>
                  <a:pt x="1196" y="1409"/>
                </a:lnTo>
                <a:lnTo>
                  <a:pt x="2393" y="922"/>
                </a:lnTo>
                <a:lnTo>
                  <a:pt x="3590" y="2407"/>
                </a:lnTo>
                <a:lnTo>
                  <a:pt x="4787" y="4213"/>
                </a:lnTo>
                <a:lnTo>
                  <a:pt x="5984" y="4914"/>
                </a:lnTo>
                <a:lnTo>
                  <a:pt x="7181" y="3299"/>
                </a:lnTo>
                <a:lnTo>
                  <a:pt x="8378" y="114"/>
                </a:lnTo>
                <a:lnTo>
                  <a:pt x="9575" y="312"/>
                </a:lnTo>
                <a:lnTo>
                  <a:pt x="10772" y="1364"/>
                </a:lnTo>
                <a:lnTo>
                  <a:pt x="11968" y="1828"/>
                </a:lnTo>
                <a:lnTo>
                  <a:pt x="13165" y="4045"/>
                </a:lnTo>
                <a:lnTo>
                  <a:pt x="14362" y="5051"/>
                </a:lnTo>
                <a:lnTo>
                  <a:pt x="15559" y="2072"/>
                </a:lnTo>
                <a:lnTo>
                  <a:pt x="16756" y="389"/>
                </a:lnTo>
                <a:lnTo>
                  <a:pt x="17953" y="693"/>
                </a:lnTo>
                <a:lnTo>
                  <a:pt x="19150" y="533"/>
                </a:lnTo>
                <a:lnTo>
                  <a:pt x="20347" y="2941"/>
                </a:lnTo>
                <a:lnTo>
                  <a:pt x="21544" y="3885"/>
                </a:lnTo>
                <a:lnTo>
                  <a:pt x="22741" y="5500"/>
                </a:lnTo>
                <a:lnTo>
                  <a:pt x="23937" y="1912"/>
                </a:lnTo>
                <a:lnTo>
                  <a:pt x="25134" y="145"/>
                </a:lnTo>
                <a:lnTo>
                  <a:pt x="26331" y="533"/>
                </a:lnTo>
                <a:lnTo>
                  <a:pt x="27528" y="594"/>
                </a:lnTo>
                <a:lnTo>
                  <a:pt x="28725" y="1927"/>
                </a:lnTo>
                <a:lnTo>
                  <a:pt x="29922" y="4563"/>
                </a:lnTo>
                <a:lnTo>
                  <a:pt x="31119" y="5371"/>
                </a:lnTo>
                <a:lnTo>
                  <a:pt x="32316" y="1333"/>
                </a:lnTo>
                <a:lnTo>
                  <a:pt x="33513" y="153"/>
                </a:lnTo>
                <a:lnTo>
                  <a:pt x="34710" y="71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310738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8906" y="2472131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8634" y="2472131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17" name="Freeform 16"/>
          <p:cNvSpPr/>
          <p:nvPr/>
        </p:nvSpPr>
        <p:spPr>
          <a:xfrm>
            <a:off x="450890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1925"/>
                </a:moveTo>
                <a:lnTo>
                  <a:pt x="1196" y="2200"/>
                </a:lnTo>
                <a:lnTo>
                  <a:pt x="2393" y="2613"/>
                </a:lnTo>
                <a:lnTo>
                  <a:pt x="3590" y="1925"/>
                </a:lnTo>
                <a:lnTo>
                  <a:pt x="4787" y="4813"/>
                </a:lnTo>
                <a:lnTo>
                  <a:pt x="5984" y="4950"/>
                </a:lnTo>
                <a:lnTo>
                  <a:pt x="7181" y="4950"/>
                </a:lnTo>
                <a:lnTo>
                  <a:pt x="8378" y="1375"/>
                </a:lnTo>
                <a:lnTo>
                  <a:pt x="9575" y="0"/>
                </a:lnTo>
                <a:lnTo>
                  <a:pt x="10772" y="275"/>
                </a:lnTo>
                <a:lnTo>
                  <a:pt x="11968" y="2338"/>
                </a:lnTo>
                <a:lnTo>
                  <a:pt x="13165" y="4400"/>
                </a:lnTo>
                <a:lnTo>
                  <a:pt x="14362" y="4813"/>
                </a:lnTo>
                <a:lnTo>
                  <a:pt x="15559" y="550"/>
                </a:lnTo>
                <a:lnTo>
                  <a:pt x="16756" y="1375"/>
                </a:lnTo>
                <a:lnTo>
                  <a:pt x="17953" y="1650"/>
                </a:lnTo>
                <a:lnTo>
                  <a:pt x="19150" y="1513"/>
                </a:lnTo>
                <a:lnTo>
                  <a:pt x="20347" y="2888"/>
                </a:lnTo>
                <a:lnTo>
                  <a:pt x="21544" y="3850"/>
                </a:lnTo>
                <a:lnTo>
                  <a:pt x="22741" y="5363"/>
                </a:lnTo>
                <a:lnTo>
                  <a:pt x="23937" y="2063"/>
                </a:lnTo>
                <a:lnTo>
                  <a:pt x="25134" y="2200"/>
                </a:lnTo>
                <a:lnTo>
                  <a:pt x="26331" y="138"/>
                </a:lnTo>
                <a:lnTo>
                  <a:pt x="27528" y="1375"/>
                </a:lnTo>
                <a:lnTo>
                  <a:pt x="28725" y="2338"/>
                </a:lnTo>
                <a:lnTo>
                  <a:pt x="29922" y="5500"/>
                </a:lnTo>
                <a:lnTo>
                  <a:pt x="31119" y="5088"/>
                </a:lnTo>
                <a:lnTo>
                  <a:pt x="32316" y="1650"/>
                </a:lnTo>
                <a:lnTo>
                  <a:pt x="33513" y="1788"/>
                </a:lnTo>
                <a:lnTo>
                  <a:pt x="34710" y="1100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450890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1925"/>
                </a:moveTo>
                <a:lnTo>
                  <a:pt x="1196" y="2200"/>
                </a:lnTo>
                <a:lnTo>
                  <a:pt x="2393" y="2613"/>
                </a:lnTo>
                <a:lnTo>
                  <a:pt x="3590" y="1925"/>
                </a:lnTo>
                <a:lnTo>
                  <a:pt x="4787" y="4813"/>
                </a:lnTo>
                <a:lnTo>
                  <a:pt x="5984" y="4950"/>
                </a:lnTo>
                <a:lnTo>
                  <a:pt x="7181" y="4950"/>
                </a:lnTo>
                <a:lnTo>
                  <a:pt x="8378" y="1375"/>
                </a:lnTo>
                <a:lnTo>
                  <a:pt x="9575" y="0"/>
                </a:lnTo>
                <a:lnTo>
                  <a:pt x="10772" y="275"/>
                </a:lnTo>
                <a:lnTo>
                  <a:pt x="11968" y="2338"/>
                </a:lnTo>
                <a:lnTo>
                  <a:pt x="13165" y="4400"/>
                </a:lnTo>
                <a:lnTo>
                  <a:pt x="14362" y="4813"/>
                </a:lnTo>
                <a:lnTo>
                  <a:pt x="15559" y="550"/>
                </a:lnTo>
                <a:lnTo>
                  <a:pt x="16756" y="1375"/>
                </a:lnTo>
                <a:lnTo>
                  <a:pt x="17953" y="1650"/>
                </a:lnTo>
                <a:lnTo>
                  <a:pt x="19150" y="1513"/>
                </a:lnTo>
                <a:lnTo>
                  <a:pt x="20347" y="2888"/>
                </a:lnTo>
                <a:lnTo>
                  <a:pt x="21544" y="3850"/>
                </a:lnTo>
                <a:lnTo>
                  <a:pt x="22741" y="5363"/>
                </a:lnTo>
                <a:lnTo>
                  <a:pt x="23937" y="2063"/>
                </a:lnTo>
                <a:lnTo>
                  <a:pt x="25134" y="2200"/>
                </a:lnTo>
                <a:lnTo>
                  <a:pt x="26331" y="138"/>
                </a:lnTo>
                <a:lnTo>
                  <a:pt x="27528" y="1375"/>
                </a:lnTo>
                <a:lnTo>
                  <a:pt x="28725" y="2338"/>
                </a:lnTo>
                <a:lnTo>
                  <a:pt x="29922" y="5500"/>
                </a:lnTo>
                <a:lnTo>
                  <a:pt x="31119" y="5088"/>
                </a:lnTo>
                <a:lnTo>
                  <a:pt x="32316" y="1650"/>
                </a:lnTo>
                <a:lnTo>
                  <a:pt x="33513" y="1788"/>
                </a:lnTo>
                <a:lnTo>
                  <a:pt x="34710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41641" y="314248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048549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 rate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2.7%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49717" y="247213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359445" y="247213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6809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Sessions on leaking pages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4,928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0773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50890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Engaged sessions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890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57%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08906" y="494863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4618634" y="494863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channels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turn visits into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divided by sessions, with sessions grouped the way UTM Grabber groups leads.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17878" y="21701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817878" y="21701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80313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7.8%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816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Referral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17878" y="26273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817878" y="2627376"/>
            <a:ext cx="3094086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80313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0388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17878" y="30845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817878" y="3084576"/>
            <a:ext cx="1543918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80313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2.5%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960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Organic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17878" y="35417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817878" y="3541776"/>
            <a:ext cx="123763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313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9532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Social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17878" y="39989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817878" y="3998976"/>
            <a:ext cx="70632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0313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1.1%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410456"/>
            <a:ext cx="9309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17878" y="4456176"/>
            <a:ext cx="4875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1817878" y="4456176"/>
            <a:ext cx="650071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803136" y="4410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 rate by channel. Site-wide: 2.7%.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Best and worst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turns 7.8% of visits into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That is 7.5 times Direct's 1.0%.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Direct drew 8,201 sessions, 20% of all, for 85 leads.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Sessions and leads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source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(direct) / (none)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2.4%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instagram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132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2.6%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8,201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6235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Leaks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7,242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30645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6,492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17115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5,320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95972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114046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11404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Above average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5,148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92870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1,764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31822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6235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Leaks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Sessions and leads by source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chatgpt.com / (not set)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bing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2.2%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perplexity.ai / 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2.3%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1,236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362186" y="1975104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1975104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951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13832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362186" y="2450592"/>
            <a:ext cx="114046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362186" y="2450592"/>
            <a:ext cx="11404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Above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879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05214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362186" y="2926080"/>
            <a:ext cx="6235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186" y="2926080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Leaks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719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86062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362186" y="3401568"/>
            <a:ext cx="6235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362186" y="340156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Leaks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677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81035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362186" y="3877056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362186" y="3877056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51110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362186" y="4352544"/>
            <a:ext cx="11430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62186" y="4352544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Below average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12 of 19 source / medium pairs by sessions. Above average means at or above the site-wide 2.7%.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Landing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Pages that get visits but no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page's sessions in Google Analytics next to the leads whose visit started there. Bubble size is sessions.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Sessions vs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lead rate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by page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94968" y="5440680"/>
            <a:ext cx="607568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23368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94968" y="4696206"/>
            <a:ext cx="607568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604766"/>
            <a:ext cx="23368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2%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394968" y="3951732"/>
            <a:ext cx="607568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860292"/>
            <a:ext cx="23368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4%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94968" y="3207258"/>
            <a:ext cx="607568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115818"/>
            <a:ext cx="23368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6%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394968" y="2462784"/>
            <a:ext cx="607568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371344"/>
            <a:ext cx="23368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8%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94968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2920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610104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44344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2,000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825240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5948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4,000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40376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7461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6,000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55512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89752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8,000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97789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10K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94968" y="5733288"/>
            <a:ext cx="60756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Sessions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84200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Lead rate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796627" y="2462784"/>
            <a:ext cx="0" cy="2977896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394968" y="4420751"/>
            <a:ext cx="6075680" cy="0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759005" y="3929562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627406" y="4616823"/>
            <a:ext cx="396998" cy="39699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051348" y="3709466"/>
            <a:ext cx="372861" cy="37286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331425" y="4176930"/>
            <a:ext cx="338747" cy="33874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234899" y="5273814"/>
            <a:ext cx="333732" cy="33373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64916" y="5290134"/>
            <a:ext cx="301092" cy="301092"/>
          </a:xfrm>
          <a:prstGeom prst="ellipse">
            <a:avLst/>
          </a:prstGeom>
          <a:solidFill>
            <a:srgbClr val="2A78D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664916" y="4493547"/>
            <a:ext cx="301092" cy="30109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628402" y="2789857"/>
            <a:ext cx="298782" cy="29878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591904" y="4570320"/>
            <a:ext cx="296440" cy="29644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306440" y="3578818"/>
            <a:ext cx="276810" cy="27681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246112" y="5304526"/>
            <a:ext cx="272308" cy="27230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179426" y="3829322"/>
            <a:ext cx="267154" cy="26715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039374" y="3995148"/>
            <a:ext cx="255627" cy="255627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813683" y="3804793"/>
            <a:ext cx="234320" cy="23432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43637" y="4057578"/>
            <a:ext cx="1905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70123" y="4723882"/>
            <a:ext cx="14020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/new-patient-special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9929" y="3804456"/>
            <a:ext cx="9880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/new-patients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15892" y="4254863"/>
            <a:ext cx="12357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/invisalign-consult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364810" y="5054358"/>
            <a:ext cx="2165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/blog/how-long-does-teeth-whi…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011728" y="4552653"/>
            <a:ext cx="11201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/whitening-offer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72904" y="2847807"/>
            <a:ext cx="13246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/emergency-dentist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131794" y="4350864"/>
            <a:ext cx="13081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/book-appointment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28971" y="3625783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/invisalign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86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Needs traffic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Stars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86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Quiet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Leaks</a:t>
            </a:r>
          </a:p>
        </p:txBody>
      </p:sp>
      <p:sp>
        <p:nvSpPr>
          <p:cNvPr id="60" name="Oval 59"/>
          <p:cNvSpPr/>
          <p:nvPr/>
        </p:nvSpPr>
        <p:spPr>
          <a:xfrm>
            <a:off x="1394968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55956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Site pages</a:t>
            </a:r>
          </a:p>
        </p:txBody>
      </p:sp>
      <p:sp>
        <p:nvSpPr>
          <p:cNvPr id="62" name="Oval 61"/>
          <p:cNvSpPr/>
          <p:nvPr/>
        </p:nvSpPr>
        <p:spPr>
          <a:xfrm>
            <a:off x="2579878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74447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Blog and guides</a:t>
            </a:r>
          </a:p>
        </p:txBody>
      </p:sp>
      <p:sp>
        <p:nvSpPr>
          <p:cNvPr id="64" name="Oval 63"/>
          <p:cNvSpPr/>
          <p:nvPr/>
        </p:nvSpPr>
        <p:spPr>
          <a:xfrm>
            <a:off x="4126738" y="5843016"/>
            <a:ext cx="109728" cy="10972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29133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Not lead pages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973568" y="1804416"/>
            <a:ext cx="3651199" cy="4431792"/>
          </a:xfrm>
          <a:prstGeom prst="roundRect">
            <a:avLst>
              <a:gd name="adj" fmla="val 500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8229600" y="206044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/blog/how-long-does-teeth-whitening-last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is your biggest leak.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3107944"/>
            <a:ext cx="313913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3,303 sessions, 0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Hidden gem: /emergency-dentist converts 6.7% of visits, 2.5 times your average, with fewer sessions than most of your top pages.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/careers gets no leads, as expected for that kind of page.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Traffic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that never converts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697034"/>
                <a:gridCol w="2697034"/>
                <a:gridCol w="1348517"/>
                <a:gridCol w="1348517"/>
                <a:gridCol w="1348517"/>
                <a:gridCol w="1618220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Engaged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/blog/how-long-does-teeth-wh…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/careers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/blog/chipped-tooth-what-to-…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540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3,303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97987" y="1975104"/>
            <a:ext cx="143534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97987" y="1975104"/>
            <a:ext cx="1435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Add a call to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540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2,338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49762" y="2514600"/>
            <a:ext cx="1919794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949762" y="2514600"/>
            <a:ext cx="135891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097987" y="2450592"/>
            <a:ext cx="120650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97987" y="2450592"/>
            <a:ext cx="12065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Not a lead page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540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1,625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49762" y="2990088"/>
            <a:ext cx="1919794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949762" y="2990088"/>
            <a:ext cx="94449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097987" y="2926080"/>
            <a:ext cx="143534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097987" y="2926080"/>
            <a:ext cx="1435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Add a call to 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Pages with 408 or more sessions and under half your site-wide lead rate (2.7%). A page leaks below 0.7%.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Add a call to action 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/blog/how-long-does-teeth-whitening-last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drew 3,303 sessions (8% of all) and 0 leads. Put a short form or a clear next step near the top, and link to your best-converting page.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Do the same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/blog/chipped-tooth-what-to-do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1,625 sessions, 0 leads.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Send more traffic 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/emergency-dentist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turns 6.7% of visits into leads, 2.5 times your site average, but gets 2,276 sessions, fewer than most of your top pages. Point ads and internal links at 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traffic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add a call to action to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/blog/how-long-does-teeth-whitening-last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drew 3,303 sessions and 0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40,822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 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2.7%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Sessions on leaking pages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4,928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2 leaking pages: /blog/how-long-does-teeth-whitening-last and /blog/chipped-tooth-what-to-do.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Best channel: Google Ads at 7.8%.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53340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Weakest big channel: Direct at 1.0%.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Sessions: 40,822 from Google Analytics 4, September 2026, by session source / medium and landing page.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Leads: 1,120 from UTM Grabber, matched by the same source / medium. 989 carried UTM tags; 46 without tags were placed by click ID, search engine or referring site, as analytics does; 85 count as direct.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A lead's page is where the visit that ended in the form began. A page leaks when it has 408 or more sessions and a lead rate under 0.7%, a quarter of your site-wide 2.7%.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Careers, legal, login, cart and thank-you pages are shown but never counted as leaks.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Traffic that never converts,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