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embeddedFontLst>
    <p:embeddedFont>
      <p:font typeface="IBM Plex Sans" charset="0"/>
      <p:regular r:id="rId17"/>
      <p:bold r:id="rId18"/>
    </p:embeddedFont>
    <p:embeddedFont>
      <p:font typeface="IBM Plex Sans Condensed" charset="0"/>
      <p:regular r:id="rId19"/>
      <p:bold r:id="rId20"/>
    </p:embeddedFont>
    <p:embeddedFont>
      <p:font typeface="IBM Plex Mono" charset="0"/>
      <p:regular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Traffic that never converts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72562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1328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2 busy pages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drew 4,928 sessions and 0 leads.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3771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Site-wide, 2.7% of 40,822 sessions became a lead. Google Ads turns 7.8% of visits into leads; Direct 1.0%.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18364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northwinddental.com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3348" y="5559552"/>
            <a:ext cx="13208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Gravity Forms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24148" y="5559552"/>
            <a:ext cx="904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30 days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943600"/>
            <a:ext cx="215569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5943600"/>
            <a:ext cx="18813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61998" y="5943600"/>
            <a:ext cx="21556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1,120 leads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814066" y="5943600"/>
            <a:ext cx="276275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2928366" y="6048756"/>
            <a:ext cx="82296" cy="82296"/>
          </a:xfrm>
          <a:prstGeom prst="ellipse">
            <a:avLst/>
          </a:prstGeom>
          <a:solidFill>
            <a:srgbClr val="E871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088386" y="5943600"/>
            <a:ext cx="24884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Google Analytics 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5686" y="5943600"/>
            <a:ext cx="27627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40,822 sessions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668264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Oval 20"/>
          <p:cNvSpPr/>
          <p:nvPr/>
        </p:nvSpPr>
        <p:spPr>
          <a:xfrm>
            <a:off x="5782564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2584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25234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3576218" cy="2357628"/>
          </a:xfrm>
          <a:prstGeom prst="roundRect">
            <a:avLst>
              <a:gd name="adj" fmla="val 232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Sessions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40,822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22747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+12%  vs August</a:t>
            </a:r>
          </a:p>
        </p:txBody>
      </p:sp>
      <p:sp>
        <p:nvSpPr>
          <p:cNvPr id="8" name="Freeform 7"/>
          <p:cNvSpPr/>
          <p:nvPr/>
        </p:nvSpPr>
        <p:spPr>
          <a:xfrm>
            <a:off x="731520" y="3073847"/>
            <a:ext cx="3247034" cy="502920"/>
          </a:xfrm>
          <a:custGeom>
            <a:avLst/>
            <a:gdLst/>
            <a:ahLst/>
            <a:cxnLst/>
            <a:rect l="l" t="t" r="r" b="b"/>
            <a:pathLst>
              <a:path w="35510" h="5500">
                <a:moveTo>
                  <a:pt x="0" y="0"/>
                </a:moveTo>
                <a:lnTo>
                  <a:pt x="1224" y="1409"/>
                </a:lnTo>
                <a:lnTo>
                  <a:pt x="2448" y="922"/>
                </a:lnTo>
                <a:lnTo>
                  <a:pt x="3673" y="2407"/>
                </a:lnTo>
                <a:lnTo>
                  <a:pt x="4897" y="4213"/>
                </a:lnTo>
                <a:lnTo>
                  <a:pt x="6122" y="4914"/>
                </a:lnTo>
                <a:lnTo>
                  <a:pt x="7346" y="3299"/>
                </a:lnTo>
                <a:lnTo>
                  <a:pt x="8571" y="114"/>
                </a:lnTo>
                <a:lnTo>
                  <a:pt x="9795" y="312"/>
                </a:lnTo>
                <a:lnTo>
                  <a:pt x="11020" y="1364"/>
                </a:lnTo>
                <a:lnTo>
                  <a:pt x="12244" y="1828"/>
                </a:lnTo>
                <a:lnTo>
                  <a:pt x="13469" y="4045"/>
                </a:lnTo>
                <a:lnTo>
                  <a:pt x="14693" y="5051"/>
                </a:lnTo>
                <a:lnTo>
                  <a:pt x="15918" y="2072"/>
                </a:lnTo>
                <a:lnTo>
                  <a:pt x="17142" y="389"/>
                </a:lnTo>
                <a:lnTo>
                  <a:pt x="18367" y="693"/>
                </a:lnTo>
                <a:lnTo>
                  <a:pt x="19591" y="533"/>
                </a:lnTo>
                <a:lnTo>
                  <a:pt x="20816" y="2941"/>
                </a:lnTo>
                <a:lnTo>
                  <a:pt x="22040" y="3885"/>
                </a:lnTo>
                <a:lnTo>
                  <a:pt x="23265" y="5500"/>
                </a:lnTo>
                <a:lnTo>
                  <a:pt x="24489" y="1912"/>
                </a:lnTo>
                <a:lnTo>
                  <a:pt x="25714" y="145"/>
                </a:lnTo>
                <a:lnTo>
                  <a:pt x="26938" y="533"/>
                </a:lnTo>
                <a:lnTo>
                  <a:pt x="28163" y="594"/>
                </a:lnTo>
                <a:lnTo>
                  <a:pt x="29387" y="1927"/>
                </a:lnTo>
                <a:lnTo>
                  <a:pt x="30612" y="4563"/>
                </a:lnTo>
                <a:lnTo>
                  <a:pt x="31836" y="5371"/>
                </a:lnTo>
                <a:lnTo>
                  <a:pt x="33061" y="1333"/>
                </a:lnTo>
                <a:lnTo>
                  <a:pt x="34285" y="153"/>
                </a:lnTo>
                <a:lnTo>
                  <a:pt x="35510" y="716"/>
                </a:lnTo>
                <a:lnTo>
                  <a:pt x="35510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31520" y="3073847"/>
            <a:ext cx="3247034" cy="502920"/>
          </a:xfrm>
          <a:custGeom>
            <a:avLst/>
            <a:gdLst/>
            <a:ahLst/>
            <a:cxnLst/>
            <a:rect l="l" t="t" r="r" b="b"/>
            <a:pathLst>
              <a:path w="35510" h="5500">
                <a:moveTo>
                  <a:pt x="0" y="0"/>
                </a:moveTo>
                <a:lnTo>
                  <a:pt x="1224" y="1409"/>
                </a:lnTo>
                <a:lnTo>
                  <a:pt x="2448" y="922"/>
                </a:lnTo>
                <a:lnTo>
                  <a:pt x="3673" y="2407"/>
                </a:lnTo>
                <a:lnTo>
                  <a:pt x="4897" y="4213"/>
                </a:lnTo>
                <a:lnTo>
                  <a:pt x="6122" y="4914"/>
                </a:lnTo>
                <a:lnTo>
                  <a:pt x="7346" y="3299"/>
                </a:lnTo>
                <a:lnTo>
                  <a:pt x="8571" y="114"/>
                </a:lnTo>
                <a:lnTo>
                  <a:pt x="9795" y="312"/>
                </a:lnTo>
                <a:lnTo>
                  <a:pt x="11020" y="1364"/>
                </a:lnTo>
                <a:lnTo>
                  <a:pt x="12244" y="1828"/>
                </a:lnTo>
                <a:lnTo>
                  <a:pt x="13469" y="4045"/>
                </a:lnTo>
                <a:lnTo>
                  <a:pt x="14693" y="5051"/>
                </a:lnTo>
                <a:lnTo>
                  <a:pt x="15918" y="2072"/>
                </a:lnTo>
                <a:lnTo>
                  <a:pt x="17142" y="389"/>
                </a:lnTo>
                <a:lnTo>
                  <a:pt x="18367" y="693"/>
                </a:lnTo>
                <a:lnTo>
                  <a:pt x="19591" y="533"/>
                </a:lnTo>
                <a:lnTo>
                  <a:pt x="20816" y="2941"/>
                </a:lnTo>
                <a:lnTo>
                  <a:pt x="22040" y="3885"/>
                </a:lnTo>
                <a:lnTo>
                  <a:pt x="23265" y="5500"/>
                </a:lnTo>
                <a:lnTo>
                  <a:pt x="24489" y="1912"/>
                </a:lnTo>
                <a:lnTo>
                  <a:pt x="25714" y="145"/>
                </a:lnTo>
                <a:lnTo>
                  <a:pt x="26938" y="533"/>
                </a:lnTo>
                <a:lnTo>
                  <a:pt x="28163" y="594"/>
                </a:lnTo>
                <a:lnTo>
                  <a:pt x="29387" y="1927"/>
                </a:lnTo>
                <a:lnTo>
                  <a:pt x="30612" y="4563"/>
                </a:lnTo>
                <a:lnTo>
                  <a:pt x="31836" y="5371"/>
                </a:lnTo>
                <a:lnTo>
                  <a:pt x="33061" y="1333"/>
                </a:lnTo>
                <a:lnTo>
                  <a:pt x="34285" y="153"/>
                </a:lnTo>
                <a:lnTo>
                  <a:pt x="35510" y="716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937406" y="3098237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307738" y="1383792"/>
            <a:ext cx="3576218" cy="2357628"/>
          </a:xfrm>
          <a:prstGeom prst="roundRect">
            <a:avLst>
              <a:gd name="adj" fmla="val 232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4472330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Leads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72330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1,120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72330" y="222747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+12%  vs August</a:t>
            </a:r>
          </a:p>
        </p:txBody>
      </p:sp>
      <p:sp>
        <p:nvSpPr>
          <p:cNvPr id="15" name="Freeform 14"/>
          <p:cNvSpPr/>
          <p:nvPr/>
        </p:nvSpPr>
        <p:spPr>
          <a:xfrm>
            <a:off x="4472330" y="3073847"/>
            <a:ext cx="3247034" cy="502920"/>
          </a:xfrm>
          <a:custGeom>
            <a:avLst/>
            <a:gdLst/>
            <a:ahLst/>
            <a:cxnLst/>
            <a:rect l="l" t="t" r="r" b="b"/>
            <a:pathLst>
              <a:path w="35510" h="5500">
                <a:moveTo>
                  <a:pt x="0" y="1925"/>
                </a:moveTo>
                <a:lnTo>
                  <a:pt x="1224" y="2200"/>
                </a:lnTo>
                <a:lnTo>
                  <a:pt x="2448" y="2613"/>
                </a:lnTo>
                <a:lnTo>
                  <a:pt x="3673" y="1925"/>
                </a:lnTo>
                <a:lnTo>
                  <a:pt x="4897" y="4813"/>
                </a:lnTo>
                <a:lnTo>
                  <a:pt x="6122" y="4950"/>
                </a:lnTo>
                <a:lnTo>
                  <a:pt x="7346" y="4950"/>
                </a:lnTo>
                <a:lnTo>
                  <a:pt x="8571" y="1375"/>
                </a:lnTo>
                <a:lnTo>
                  <a:pt x="9795" y="0"/>
                </a:lnTo>
                <a:lnTo>
                  <a:pt x="11020" y="275"/>
                </a:lnTo>
                <a:lnTo>
                  <a:pt x="12244" y="2338"/>
                </a:lnTo>
                <a:lnTo>
                  <a:pt x="13469" y="4400"/>
                </a:lnTo>
                <a:lnTo>
                  <a:pt x="14693" y="4813"/>
                </a:lnTo>
                <a:lnTo>
                  <a:pt x="15918" y="550"/>
                </a:lnTo>
                <a:lnTo>
                  <a:pt x="17142" y="1375"/>
                </a:lnTo>
                <a:lnTo>
                  <a:pt x="18367" y="1650"/>
                </a:lnTo>
                <a:lnTo>
                  <a:pt x="19591" y="1513"/>
                </a:lnTo>
                <a:lnTo>
                  <a:pt x="20816" y="2888"/>
                </a:lnTo>
                <a:lnTo>
                  <a:pt x="22040" y="3850"/>
                </a:lnTo>
                <a:lnTo>
                  <a:pt x="23265" y="5363"/>
                </a:lnTo>
                <a:lnTo>
                  <a:pt x="24489" y="2063"/>
                </a:lnTo>
                <a:lnTo>
                  <a:pt x="25714" y="2200"/>
                </a:lnTo>
                <a:lnTo>
                  <a:pt x="26938" y="138"/>
                </a:lnTo>
                <a:lnTo>
                  <a:pt x="28163" y="1375"/>
                </a:lnTo>
                <a:lnTo>
                  <a:pt x="29387" y="2338"/>
                </a:lnTo>
                <a:lnTo>
                  <a:pt x="30612" y="5500"/>
                </a:lnTo>
                <a:lnTo>
                  <a:pt x="31836" y="5088"/>
                </a:lnTo>
                <a:lnTo>
                  <a:pt x="33061" y="1650"/>
                </a:lnTo>
                <a:lnTo>
                  <a:pt x="34285" y="1788"/>
                </a:lnTo>
                <a:lnTo>
                  <a:pt x="35510" y="1100"/>
                </a:lnTo>
                <a:lnTo>
                  <a:pt x="35510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4472330" y="3073847"/>
            <a:ext cx="3247034" cy="502920"/>
          </a:xfrm>
          <a:custGeom>
            <a:avLst/>
            <a:gdLst/>
            <a:ahLst/>
            <a:cxnLst/>
            <a:rect l="l" t="t" r="r" b="b"/>
            <a:pathLst>
              <a:path w="35510" h="5500">
                <a:moveTo>
                  <a:pt x="0" y="1925"/>
                </a:moveTo>
                <a:lnTo>
                  <a:pt x="1224" y="2200"/>
                </a:lnTo>
                <a:lnTo>
                  <a:pt x="2448" y="2613"/>
                </a:lnTo>
                <a:lnTo>
                  <a:pt x="3673" y="1925"/>
                </a:lnTo>
                <a:lnTo>
                  <a:pt x="4897" y="4813"/>
                </a:lnTo>
                <a:lnTo>
                  <a:pt x="6122" y="4950"/>
                </a:lnTo>
                <a:lnTo>
                  <a:pt x="7346" y="4950"/>
                </a:lnTo>
                <a:lnTo>
                  <a:pt x="8571" y="1375"/>
                </a:lnTo>
                <a:lnTo>
                  <a:pt x="9795" y="0"/>
                </a:lnTo>
                <a:lnTo>
                  <a:pt x="11020" y="275"/>
                </a:lnTo>
                <a:lnTo>
                  <a:pt x="12244" y="2338"/>
                </a:lnTo>
                <a:lnTo>
                  <a:pt x="13469" y="4400"/>
                </a:lnTo>
                <a:lnTo>
                  <a:pt x="14693" y="4813"/>
                </a:lnTo>
                <a:lnTo>
                  <a:pt x="15918" y="550"/>
                </a:lnTo>
                <a:lnTo>
                  <a:pt x="17142" y="1375"/>
                </a:lnTo>
                <a:lnTo>
                  <a:pt x="18367" y="1650"/>
                </a:lnTo>
                <a:lnTo>
                  <a:pt x="19591" y="1513"/>
                </a:lnTo>
                <a:lnTo>
                  <a:pt x="20816" y="2888"/>
                </a:lnTo>
                <a:lnTo>
                  <a:pt x="22040" y="3850"/>
                </a:lnTo>
                <a:lnTo>
                  <a:pt x="23265" y="5363"/>
                </a:lnTo>
                <a:lnTo>
                  <a:pt x="24489" y="2063"/>
                </a:lnTo>
                <a:lnTo>
                  <a:pt x="25714" y="2200"/>
                </a:lnTo>
                <a:lnTo>
                  <a:pt x="26938" y="138"/>
                </a:lnTo>
                <a:lnTo>
                  <a:pt x="28163" y="1375"/>
                </a:lnTo>
                <a:lnTo>
                  <a:pt x="29387" y="2338"/>
                </a:lnTo>
                <a:lnTo>
                  <a:pt x="30612" y="5500"/>
                </a:lnTo>
                <a:lnTo>
                  <a:pt x="31836" y="5088"/>
                </a:lnTo>
                <a:lnTo>
                  <a:pt x="33061" y="1650"/>
                </a:lnTo>
                <a:lnTo>
                  <a:pt x="34285" y="1788"/>
                </a:lnTo>
                <a:lnTo>
                  <a:pt x="35510" y="11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678217" y="3133344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048549" y="1383792"/>
            <a:ext cx="3576218" cy="2357628"/>
          </a:xfrm>
          <a:prstGeom prst="roundRect">
            <a:avLst>
              <a:gd name="adj" fmla="val 232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213141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Lead rate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13141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2.7%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13141" y="222747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 Condensed"/>
              </a:rPr>
              <a:t>Flat vs August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3906012"/>
            <a:ext cx="3576218" cy="2357628"/>
          </a:xfrm>
          <a:prstGeom prst="roundRect">
            <a:avLst>
              <a:gd name="adj" fmla="val 232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731520" y="405231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Sessions on leaking pages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436321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4,928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07738" y="3906012"/>
            <a:ext cx="3576218" cy="2357628"/>
          </a:xfrm>
          <a:prstGeom prst="roundRect">
            <a:avLst>
              <a:gd name="adj" fmla="val 232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4472330" y="405231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Engaged sessions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72330" y="436321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57%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72330" y="474969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 Condensed"/>
              </a:rPr>
              <a:t>Flat vs August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Traffic that never converts, Northwind Dental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By channel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Which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channels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turn visits into leads.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Leads divided by sessions, with sessions grouped the way UTM Grabber groups leads.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7086600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8712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758188" y="2078736"/>
            <a:ext cx="493522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1758188" y="2078736"/>
            <a:ext cx="4935220" cy="18288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803136" y="203301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7.8%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490216"/>
            <a:ext cx="8712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Referral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58188" y="2535936"/>
            <a:ext cx="493522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758188" y="2535936"/>
            <a:ext cx="3131967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803136" y="249021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5%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8" y="2947416"/>
            <a:ext cx="8712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Meta Ads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758188" y="2993136"/>
            <a:ext cx="493522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1758188" y="2993136"/>
            <a:ext cx="1562820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6803136" y="294741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2.5%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8" y="3404616"/>
            <a:ext cx="8712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Organic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758188" y="3450336"/>
            <a:ext cx="493522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1758188" y="3450336"/>
            <a:ext cx="1252787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803136" y="340461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2%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528" y="3861816"/>
            <a:ext cx="8712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Social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758188" y="3907536"/>
            <a:ext cx="493522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1758188" y="3907536"/>
            <a:ext cx="714974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803136" y="386181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1.1%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8" y="4319016"/>
            <a:ext cx="8712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Direct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758188" y="4364736"/>
            <a:ext cx="493522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1758188" y="4364736"/>
            <a:ext cx="658029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6803136" y="431901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1%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Lead rate by channel. Site-wide: 2.7%.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836408" y="1712976"/>
            <a:ext cx="3788359" cy="4523232"/>
          </a:xfrm>
          <a:prstGeom prst="roundRect">
            <a:avLst>
              <a:gd name="adj" fmla="val 1448"/>
            </a:avLst>
          </a:prstGeom>
          <a:solidFill>
            <a:srgbClr val="F4F9F7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8092440" y="196900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IBM Plex Sans"/>
              </a:rPr>
              <a:t>Best and worst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92440" y="226161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10161F"/>
                </a:solidFill>
                <a:latin typeface="IBM Plex Sans"/>
              </a:rPr>
              <a:t>Google Ads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 turns 7.8% of visits into leads.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92440" y="3016504"/>
            <a:ext cx="3276295" cy="29636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That is 7.5 times Direct's 1.0%.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Direct drew 8,201 sessions, 20% of all, for 85 leads.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Traffic that never converts,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Sessions and leads by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source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256702"/>
                <a:gridCol w="2933712"/>
                <a:gridCol w="2256702"/>
                <a:gridCol w="1128351"/>
                <a:gridCol w="1128351"/>
                <a:gridCol w="135402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Source / medium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Channel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Sessions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 rate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(direct) / (none)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Direct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1.0%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google / 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128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1.8%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facebook / paid_social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Meta 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155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2.4%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Google 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415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7.8%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instagram / paid_social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Meta 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132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2.6%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tiktok / 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20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1.1%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848782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8,201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43142" y="2039112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443142" y="2039112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362186" y="1975104"/>
            <a:ext cx="60579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362186" y="1975104"/>
            <a:ext cx="60579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Leaks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48782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7,242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43142" y="2514600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6443142" y="2514600"/>
            <a:ext cx="1306458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0362186" y="2450592"/>
            <a:ext cx="110871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362186" y="2450592"/>
            <a:ext cx="11087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Below average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48782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6,492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43142" y="2990088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6443142" y="2990088"/>
            <a:ext cx="1171158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10362186" y="2926080"/>
            <a:ext cx="110871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362186" y="2926080"/>
            <a:ext cx="11087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Below average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48782" y="3392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5,320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43142" y="3465576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6443142" y="3465576"/>
            <a:ext cx="959729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10362186" y="3401568"/>
            <a:ext cx="111125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10362186" y="3401568"/>
            <a:ext cx="11112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Above average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48782" y="3867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5,148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43142" y="3941064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6443142" y="3941064"/>
            <a:ext cx="928700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10362186" y="3877056"/>
            <a:ext cx="110871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0362186" y="3877056"/>
            <a:ext cx="11087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Below average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48782" y="4343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1,764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43142" y="4416552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6443142" y="4416552"/>
            <a:ext cx="318226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10362186" y="4352544"/>
            <a:ext cx="60579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362186" y="4352544"/>
            <a:ext cx="60579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Leaks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Traffic that never converts, Northwind Dental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Sessions and leads by source (continued)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256702"/>
                <a:gridCol w="2933712"/>
                <a:gridCol w="2256702"/>
                <a:gridCol w="1128351"/>
                <a:gridCol w="1128351"/>
                <a:gridCol w="135402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Source / medium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Channel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Sessions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 rate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chatgpt.com / (not set)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33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2.7%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newsletter / 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Referral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45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4.7%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facebook /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1.1%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instagram /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1.1%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bing / 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2.2%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perplexity.ai / referral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2.3%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848782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1,236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43142" y="2039112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443142" y="2039112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362186" y="1975104"/>
            <a:ext cx="110871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362186" y="1975104"/>
            <a:ext cx="11087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Below average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48782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951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43142" y="2514600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6443142" y="2514600"/>
            <a:ext cx="1138324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0362186" y="2450592"/>
            <a:ext cx="111125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362186" y="2450592"/>
            <a:ext cx="11112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Above average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48782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879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43142" y="2990088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6443142" y="2990088"/>
            <a:ext cx="1052142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10362186" y="2926080"/>
            <a:ext cx="60579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362186" y="2926080"/>
            <a:ext cx="60579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Leaks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48782" y="3392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719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43142" y="3465576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6443142" y="3465576"/>
            <a:ext cx="860625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10362186" y="3401568"/>
            <a:ext cx="60579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10362186" y="3401568"/>
            <a:ext cx="60579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Leaks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48782" y="3867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677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43142" y="3941064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6443142" y="3941064"/>
            <a:ext cx="810353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10362186" y="3877056"/>
            <a:ext cx="110871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0362186" y="3877056"/>
            <a:ext cx="11087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Below average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48782" y="4343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427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43142" y="4416552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6443142" y="4416552"/>
            <a:ext cx="511109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10362186" y="4352544"/>
            <a:ext cx="110871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362186" y="4352544"/>
            <a:ext cx="11087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Below average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Top 12 of 19 source / medium pairs by sessions. Above average means at or above the site-wide 2.7%.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Traffic that never converts,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Landing pages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Pages that get visits but no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leads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Each page's sessions in Google Analytics next to the leads whose visit started there. Bubble size is sessions.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7223760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1941576"/>
            <a:ext cx="6766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Sessions vs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lead rate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 by page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398041" y="5440680"/>
            <a:ext cx="6072607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69848" y="5349240"/>
            <a:ext cx="236753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0%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398041" y="4673346"/>
            <a:ext cx="6072607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9848" y="4581906"/>
            <a:ext cx="236753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2%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398041" y="3906012"/>
            <a:ext cx="6072607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69848" y="3814572"/>
            <a:ext cx="236753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4%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98041" y="3138678"/>
            <a:ext cx="6072607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9848" y="3047238"/>
            <a:ext cx="236753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6%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398041" y="2371344"/>
            <a:ext cx="6072607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69848" y="2279904"/>
            <a:ext cx="236753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8%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398041" y="2371344"/>
            <a:ext cx="0" cy="3069336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32281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0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2612563" y="2371344"/>
            <a:ext cx="0" cy="3069336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246803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2,000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827084" y="2371344"/>
            <a:ext cx="0" cy="3069336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461324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4,000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041605" y="2371344"/>
            <a:ext cx="0" cy="3069336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675845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6,000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256127" y="2371344"/>
            <a:ext cx="0" cy="3069336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890367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8,000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70648" y="2371344"/>
            <a:ext cx="0" cy="3069336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10488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10K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98041" y="5733288"/>
            <a:ext cx="6072607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475262"/>
                </a:solidFill>
                <a:latin typeface="IBM Plex Sans Condensed"/>
              </a:rPr>
              <a:t>Sessions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292608" y="379628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475262"/>
                </a:solidFill>
                <a:latin typeface="IBM Plex Sans Condensed"/>
              </a:rPr>
              <a:t>Lead rate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2798992" y="2371344"/>
            <a:ext cx="0" cy="3069336"/>
          </a:xfrm>
          <a:prstGeom prst="line">
            <a:avLst/>
          </a:prstGeom>
          <a:ln w="15875">
            <a:solidFill>
              <a:srgbClr val="C3CA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1398041" y="4389432"/>
            <a:ext cx="6072607" cy="0"/>
          </a:xfrm>
          <a:prstGeom prst="line">
            <a:avLst/>
          </a:prstGeom>
          <a:ln w="15875">
            <a:solidFill>
              <a:srgbClr val="C3CA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5759760" y="3889900"/>
            <a:ext cx="438912" cy="438912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628743" y="4597620"/>
            <a:ext cx="396998" cy="396998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4052984" y="3662032"/>
            <a:ext cx="372861" cy="372861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3333433" y="4143325"/>
            <a:ext cx="338747" cy="338747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3236957" y="5273814"/>
            <a:ext cx="333732" cy="333732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2667271" y="5290134"/>
            <a:ext cx="301092" cy="301092"/>
          </a:xfrm>
          <a:prstGeom prst="ellipse">
            <a:avLst/>
          </a:prstGeom>
          <a:solidFill>
            <a:srgbClr val="2A78D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2667271" y="4469087"/>
            <a:ext cx="301092" cy="301092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2630776" y="2713047"/>
            <a:ext cx="298782" cy="298782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2594297" y="4548146"/>
            <a:ext cx="296440" cy="296440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2308983" y="3525897"/>
            <a:ext cx="276810" cy="276810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2248686" y="5304526"/>
            <a:ext cx="272308" cy="272308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2182035" y="3783945"/>
            <a:ext cx="267154" cy="267154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2042056" y="3954685"/>
            <a:ext cx="255627" cy="255627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816485" y="3758159"/>
            <a:ext cx="234320" cy="234320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244392" y="4017916"/>
            <a:ext cx="182842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/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071461" y="4704679"/>
            <a:ext cx="1255674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/new-patient-special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471564" y="3757022"/>
            <a:ext cx="890219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/new-patients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717900" y="4221259"/>
            <a:ext cx="1122782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/invisalign-consult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483937" y="5054358"/>
            <a:ext cx="1931213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/blog/how-long-does-teeth-whi…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014083" y="4528193"/>
            <a:ext cx="100650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/whitening-offer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975277" y="2770998"/>
            <a:ext cx="1194765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/emergency-dentist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464632" y="4604926"/>
            <a:ext cx="1175385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/book-appointment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631513" y="3572862"/>
            <a:ext cx="68119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/invisalign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489481" y="241706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 Condensed"/>
              </a:rPr>
              <a:t>Needs traffic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550408" y="241706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Stars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489481" y="516636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 Condensed"/>
              </a:rPr>
              <a:t>Quiet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550408" y="516636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Leaks</a:t>
            </a:r>
          </a:p>
        </p:txBody>
      </p:sp>
      <p:sp>
        <p:nvSpPr>
          <p:cNvPr id="60" name="Oval 59"/>
          <p:cNvSpPr/>
          <p:nvPr/>
        </p:nvSpPr>
        <p:spPr>
          <a:xfrm>
            <a:off x="1398041" y="5843016"/>
            <a:ext cx="109728" cy="109728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1562633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75262"/>
                </a:solidFill>
                <a:latin typeface="IBM Plex Sans"/>
              </a:rPr>
              <a:t>Site pages</a:t>
            </a:r>
          </a:p>
        </p:txBody>
      </p:sp>
      <p:sp>
        <p:nvSpPr>
          <p:cNvPr id="62" name="Oval 61"/>
          <p:cNvSpPr/>
          <p:nvPr/>
        </p:nvSpPr>
        <p:spPr>
          <a:xfrm>
            <a:off x="2523261" y="5843016"/>
            <a:ext cx="109728" cy="109728"/>
          </a:xfrm>
          <a:prstGeom prst="ellipse">
            <a:avLst/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2687853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75262"/>
                </a:solidFill>
                <a:latin typeface="IBM Plex Sans"/>
              </a:rPr>
              <a:t>Blog and guides</a:t>
            </a:r>
          </a:p>
        </p:txBody>
      </p:sp>
      <p:sp>
        <p:nvSpPr>
          <p:cNvPr id="64" name="Oval 63"/>
          <p:cNvSpPr/>
          <p:nvPr/>
        </p:nvSpPr>
        <p:spPr>
          <a:xfrm>
            <a:off x="3979951" y="5843016"/>
            <a:ext cx="109728" cy="109728"/>
          </a:xfrm>
          <a:prstGeom prst="ellipse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4144543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75262"/>
                </a:solidFill>
                <a:latin typeface="IBM Plex Sans"/>
              </a:rPr>
              <a:t>Not lead pages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7973568" y="1712976"/>
            <a:ext cx="3651199" cy="4523232"/>
          </a:xfrm>
          <a:prstGeom prst="roundRect">
            <a:avLst>
              <a:gd name="adj" fmla="val 1502"/>
            </a:avLst>
          </a:prstGeom>
          <a:solidFill>
            <a:srgbClr val="F4F9F7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7" name="TextBox 66"/>
          <p:cNvSpPr txBox="1"/>
          <p:nvPr/>
        </p:nvSpPr>
        <p:spPr>
          <a:xfrm>
            <a:off x="8229600" y="1969008"/>
            <a:ext cx="313913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IBM Plex Sans"/>
              </a:rPr>
              <a:t>Read the map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229600" y="2261616"/>
            <a:ext cx="313913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10161F"/>
                </a:solidFill>
                <a:latin typeface="IBM Plex Sans"/>
              </a:rPr>
              <a:t>/blog/how-long-does-teeth-whitening-last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 is your biggest leak.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229600" y="3016504"/>
            <a:ext cx="3139135" cy="29636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3,303 sessions, 0 leads.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Hidden gem: /emergency-dentist converts 6.7% of visits, 2.5 times your average, with fewer sessions than most of your top pages.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/careers gets no leads, as expected for that kind of page.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Traffic that never converts, Northwind Dental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Traffic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that never converts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1901952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697034"/>
                <a:gridCol w="2697034"/>
                <a:gridCol w="1348517"/>
                <a:gridCol w="1348517"/>
                <a:gridCol w="1348517"/>
                <a:gridCol w="1618220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Landing page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Sessions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 rate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Engaged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Fix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/blog/how-long-does-teeth-wh…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0.0%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52%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/careers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0.0%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74%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/blog/chipped-tooth-what-to-…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0.0%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53%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55402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3,303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949762" y="2039112"/>
            <a:ext cx="1919794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3949762" y="2039112"/>
            <a:ext cx="1919794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097987" y="1975104"/>
            <a:ext cx="1352550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097987" y="1975104"/>
            <a:ext cx="13525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F3029"/>
                </a:solidFill>
                <a:latin typeface="IBM Plex Sans"/>
              </a:rPr>
              <a:t>Add a call to action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55402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2,338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49762" y="2514600"/>
            <a:ext cx="1919794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3949762" y="2514600"/>
            <a:ext cx="1358910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0097987" y="2450592"/>
            <a:ext cx="114935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097987" y="2450592"/>
            <a:ext cx="11493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Not a lead page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55402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1,625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949762" y="2990088"/>
            <a:ext cx="1919794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3949762" y="2990088"/>
            <a:ext cx="944494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10097987" y="2926080"/>
            <a:ext cx="1352550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097987" y="2926080"/>
            <a:ext cx="13525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F3029"/>
                </a:solidFill>
                <a:latin typeface="IBM Plex Sans"/>
              </a:rPr>
              <a:t>Add a call to action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Pages with 408 or more sessions and under half your site-wide lead rate (2.7%). A page leaks below 0.7%.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Traffic that never converts,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What to do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next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2880360"/>
          </a:xfrm>
          <a:prstGeom prst="roundRect">
            <a:avLst>
              <a:gd name="adj" fmla="val 1904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Add a call to action to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/blog/how-long-does-teeth-whitening-last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drew 3,303 sessions (8% of all) and 0 leads. Put a short form or a clear next step near the top, and link to your best-converting page.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1659" y="201472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871659" y="201472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Do the same on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/blog/chipped-tooth-what-to-do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1,625 sessions, 0 leads.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4539" y="297484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054539" y="297484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330403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5528" y="343204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07008" y="341376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07008" y="359664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Send more traffic to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/emergency-dentist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87568" y="343204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turns 6.7% of visits into leads, 2.5 times your site average, but gets 2,276 sessions, fewer than most of your top pages. Point ads and internal links at it.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81567" y="393496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881567" y="393496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054539" y="393496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0054539" y="393496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Traffic that never converts, Northwind Dental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traffic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786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add a call to action to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/blog/how-long-does-teeth-whitening-last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. It drew 3,303 sessions and 0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34046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Sessions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40,822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34046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Leads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1,120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34046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Lead rate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2.7%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34046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Sessions on leaking pages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4,928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7213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6390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2 leaking pages: /blog/how-long-does-teeth-whitening-last and /blog/chipped-tooth-what-to-do.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50688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9865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Best channel: Google Ads at 7.8%.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54162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53340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Weakest big channel: Direct at 1.0%.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Traffic that never converts,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How we built this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report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75232"/>
            <a:ext cx="9601200" cy="48524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Sessions: 40,822 from Google Analytics 4, September 2026, by session source / medium and landing page.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Leads: 1,120 from UTM Grabber, matched by the same source / medium. 989 carried UTM tags; 46 without tags were placed by click ID, search engine or referring site, as analytics does; 85 count as direct.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A lead's page is where the visit that ended in the form began. A page leaks when it has 408 or more sessions and a lead rate under 0.7%, a quarter of your site-wide 2.7%.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Careers, legal, login, cart and thank-you pages are shown but never counted as leaks.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Changes compare September 2026 with August.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Traffic that never converts,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