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embeddedFontLst>
    <p:embeddedFont>
      <p:font typeface="Barlow" charset="0"/>
      <p:regular r:id="rId17"/>
      <p:bold r:id="rId18"/>
    </p:embeddedFont>
    <p:embeddedFont>
      <p:font typeface="Barlow Condensed" charset="0"/>
      <p:regular r:id="rId19"/>
      <p:bold r:id="rId20"/>
    </p:embeddedFont>
    <p:embeddedFont>
      <p:font typeface="IBM Plex Mono" charset="0"/>
      <p:regular r:id="rId2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B3229"/>
            </a:gs>
            <a:gs pos="70000">
              <a:srgbClr val="05110E"/>
            </a:gs>
            <a:gs pos="100000">
              <a:srgbClr val="05110E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3891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Northwind Dental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82880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47A58E"/>
                </a:solidFill>
                <a:latin typeface="Barlow"/>
              </a:rPr>
              <a:t>Traffic that never converts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99816" y="182880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September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40280"/>
            <a:ext cx="10058400" cy="172821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47A58E"/>
                </a:solidFill>
                <a:latin typeface="Barlow"/>
              </a:rPr>
              <a:t>2 busy pages</a:t>
            </a:r>
            <a:r>
              <a:rPr sz="5400" b="1" i="0">
                <a:solidFill>
                  <a:srgbClr val="F3F5F8"/>
                </a:solidFill>
                <a:latin typeface="Barlow"/>
              </a:rPr>
              <a:t> drew 4,928 sessions and 0 leads.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105656"/>
            <a:ext cx="8595360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rgbClr val="B3C2BD"/>
                </a:solidFill>
                <a:latin typeface="Barlow"/>
              </a:rPr>
              <a:t>Site-wide, 2.7% of 40,822 sessions became a lead. Google Ads turns 7.8% of visits into leads; Direct 1.0%.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06440"/>
            <a:ext cx="2089861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Oval 7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5806440"/>
            <a:ext cx="1815541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UTM Grabber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51533" y="5806440"/>
            <a:ext cx="2089861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1,120 leads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748229" y="5806440"/>
            <a:ext cx="2793492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Oval 11"/>
          <p:cNvSpPr/>
          <p:nvPr/>
        </p:nvSpPr>
        <p:spPr>
          <a:xfrm>
            <a:off x="2862529" y="5911596"/>
            <a:ext cx="82296" cy="82296"/>
          </a:xfrm>
          <a:prstGeom prst="ellipse">
            <a:avLst/>
          </a:prstGeom>
          <a:solidFill>
            <a:srgbClr val="E871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022549" y="5806440"/>
            <a:ext cx="2519172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Google Analytics 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96308" y="5806440"/>
            <a:ext cx="2793492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40,822 sessions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33161" y="5806440"/>
            <a:ext cx="2508199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Oval 15"/>
          <p:cNvSpPr/>
          <p:nvPr/>
        </p:nvSpPr>
        <p:spPr>
          <a:xfrm>
            <a:off x="5747461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907481" y="5806440"/>
            <a:ext cx="223387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Sample data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95821" y="5806440"/>
            <a:ext cx="250819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The numbers that matter.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3576218" cy="2296668"/>
          </a:xfrm>
          <a:prstGeom prst="roundRect">
            <a:avLst>
              <a:gd name="adj" fmla="val 6370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68096" y="168859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Sessions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199948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40,822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2642575"/>
            <a:ext cx="317388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4ED38A"/>
                </a:solidFill>
                <a:latin typeface="Barlow Condensed"/>
              </a:rPr>
              <a:t>▲ +12%  vs August</a:t>
            </a:r>
          </a:p>
        </p:txBody>
      </p:sp>
      <p:sp>
        <p:nvSpPr>
          <p:cNvPr id="8" name="Freeform 7"/>
          <p:cNvSpPr/>
          <p:nvPr/>
        </p:nvSpPr>
        <p:spPr>
          <a:xfrm>
            <a:off x="768096" y="3098262"/>
            <a:ext cx="3173882" cy="502920"/>
          </a:xfrm>
          <a:custGeom>
            <a:avLst/>
            <a:gdLst/>
            <a:ahLst/>
            <a:cxnLst/>
            <a:rect l="l" t="t" r="r" b="b"/>
            <a:pathLst>
              <a:path w="34710" h="5500">
                <a:moveTo>
                  <a:pt x="0" y="0"/>
                </a:moveTo>
                <a:lnTo>
                  <a:pt x="1196" y="1409"/>
                </a:lnTo>
                <a:lnTo>
                  <a:pt x="2393" y="922"/>
                </a:lnTo>
                <a:lnTo>
                  <a:pt x="3590" y="2407"/>
                </a:lnTo>
                <a:lnTo>
                  <a:pt x="4787" y="4212"/>
                </a:lnTo>
                <a:lnTo>
                  <a:pt x="5984" y="4913"/>
                </a:lnTo>
                <a:lnTo>
                  <a:pt x="7181" y="3298"/>
                </a:lnTo>
                <a:lnTo>
                  <a:pt x="8378" y="114"/>
                </a:lnTo>
                <a:lnTo>
                  <a:pt x="9575" y="312"/>
                </a:lnTo>
                <a:lnTo>
                  <a:pt x="10772" y="1363"/>
                </a:lnTo>
                <a:lnTo>
                  <a:pt x="11968" y="1828"/>
                </a:lnTo>
                <a:lnTo>
                  <a:pt x="13165" y="4045"/>
                </a:lnTo>
                <a:lnTo>
                  <a:pt x="14362" y="5050"/>
                </a:lnTo>
                <a:lnTo>
                  <a:pt x="15559" y="2072"/>
                </a:lnTo>
                <a:lnTo>
                  <a:pt x="16756" y="388"/>
                </a:lnTo>
                <a:lnTo>
                  <a:pt x="17953" y="693"/>
                </a:lnTo>
                <a:lnTo>
                  <a:pt x="19150" y="533"/>
                </a:lnTo>
                <a:lnTo>
                  <a:pt x="20347" y="2940"/>
                </a:lnTo>
                <a:lnTo>
                  <a:pt x="21544" y="3885"/>
                </a:lnTo>
                <a:lnTo>
                  <a:pt x="22741" y="5500"/>
                </a:lnTo>
                <a:lnTo>
                  <a:pt x="23937" y="1912"/>
                </a:lnTo>
                <a:lnTo>
                  <a:pt x="25134" y="145"/>
                </a:lnTo>
                <a:lnTo>
                  <a:pt x="26331" y="533"/>
                </a:lnTo>
                <a:lnTo>
                  <a:pt x="27528" y="594"/>
                </a:lnTo>
                <a:lnTo>
                  <a:pt x="28725" y="1927"/>
                </a:lnTo>
                <a:lnTo>
                  <a:pt x="29922" y="4563"/>
                </a:lnTo>
                <a:lnTo>
                  <a:pt x="31119" y="5370"/>
                </a:lnTo>
                <a:lnTo>
                  <a:pt x="32316" y="1333"/>
                </a:lnTo>
                <a:lnTo>
                  <a:pt x="33513" y="152"/>
                </a:lnTo>
                <a:lnTo>
                  <a:pt x="34710" y="716"/>
                </a:lnTo>
                <a:lnTo>
                  <a:pt x="34710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47A58E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768096" y="3098262"/>
            <a:ext cx="3173882" cy="502920"/>
          </a:xfrm>
          <a:custGeom>
            <a:avLst/>
            <a:gdLst/>
            <a:ahLst/>
            <a:cxnLst/>
            <a:rect l="l" t="t" r="r" b="b"/>
            <a:pathLst>
              <a:path w="34710" h="5500">
                <a:moveTo>
                  <a:pt x="0" y="0"/>
                </a:moveTo>
                <a:lnTo>
                  <a:pt x="1196" y="1409"/>
                </a:lnTo>
                <a:lnTo>
                  <a:pt x="2393" y="922"/>
                </a:lnTo>
                <a:lnTo>
                  <a:pt x="3590" y="2407"/>
                </a:lnTo>
                <a:lnTo>
                  <a:pt x="4787" y="4212"/>
                </a:lnTo>
                <a:lnTo>
                  <a:pt x="5984" y="4913"/>
                </a:lnTo>
                <a:lnTo>
                  <a:pt x="7181" y="3298"/>
                </a:lnTo>
                <a:lnTo>
                  <a:pt x="8378" y="114"/>
                </a:lnTo>
                <a:lnTo>
                  <a:pt x="9575" y="312"/>
                </a:lnTo>
                <a:lnTo>
                  <a:pt x="10772" y="1363"/>
                </a:lnTo>
                <a:lnTo>
                  <a:pt x="11968" y="1828"/>
                </a:lnTo>
                <a:lnTo>
                  <a:pt x="13165" y="4045"/>
                </a:lnTo>
                <a:lnTo>
                  <a:pt x="14362" y="5050"/>
                </a:lnTo>
                <a:lnTo>
                  <a:pt x="15559" y="2072"/>
                </a:lnTo>
                <a:lnTo>
                  <a:pt x="16756" y="388"/>
                </a:lnTo>
                <a:lnTo>
                  <a:pt x="17953" y="693"/>
                </a:lnTo>
                <a:lnTo>
                  <a:pt x="19150" y="533"/>
                </a:lnTo>
                <a:lnTo>
                  <a:pt x="20347" y="2940"/>
                </a:lnTo>
                <a:lnTo>
                  <a:pt x="21544" y="3885"/>
                </a:lnTo>
                <a:lnTo>
                  <a:pt x="22741" y="5500"/>
                </a:lnTo>
                <a:lnTo>
                  <a:pt x="23937" y="1912"/>
                </a:lnTo>
                <a:lnTo>
                  <a:pt x="25134" y="145"/>
                </a:lnTo>
                <a:lnTo>
                  <a:pt x="26331" y="533"/>
                </a:lnTo>
                <a:lnTo>
                  <a:pt x="27528" y="594"/>
                </a:lnTo>
                <a:lnTo>
                  <a:pt x="28725" y="1927"/>
                </a:lnTo>
                <a:lnTo>
                  <a:pt x="29922" y="4563"/>
                </a:lnTo>
                <a:lnTo>
                  <a:pt x="31119" y="5370"/>
                </a:lnTo>
                <a:lnTo>
                  <a:pt x="32316" y="1333"/>
                </a:lnTo>
                <a:lnTo>
                  <a:pt x="33513" y="152"/>
                </a:lnTo>
                <a:lnTo>
                  <a:pt x="34710" y="716"/>
                </a:lnTo>
              </a:path>
            </a:pathLst>
          </a:custGeom>
          <a:noFill/>
          <a:ln w="22225" cap="rnd">
            <a:solidFill>
              <a:srgbClr val="47A58E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900830" y="3122621"/>
            <a:ext cx="82296" cy="82296"/>
          </a:xfrm>
          <a:prstGeom prst="ellipse">
            <a:avLst/>
          </a:prstGeom>
          <a:solidFill>
            <a:srgbClr val="47A58E"/>
          </a:solidFill>
          <a:ln w="1270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307738" y="1505712"/>
            <a:ext cx="3576218" cy="2296668"/>
          </a:xfrm>
          <a:prstGeom prst="roundRect">
            <a:avLst>
              <a:gd name="adj" fmla="val 6370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4508906" y="168859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Leads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08906" y="199948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1,120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08906" y="2642575"/>
            <a:ext cx="317388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4ED38A"/>
                </a:solidFill>
                <a:latin typeface="Barlow Condensed"/>
              </a:rPr>
              <a:t>▲ +12%  vs August</a:t>
            </a:r>
          </a:p>
        </p:txBody>
      </p:sp>
      <p:sp>
        <p:nvSpPr>
          <p:cNvPr id="15" name="Freeform 14"/>
          <p:cNvSpPr/>
          <p:nvPr/>
        </p:nvSpPr>
        <p:spPr>
          <a:xfrm>
            <a:off x="4508906" y="3098262"/>
            <a:ext cx="3173882" cy="502920"/>
          </a:xfrm>
          <a:custGeom>
            <a:avLst/>
            <a:gdLst/>
            <a:ahLst/>
            <a:cxnLst/>
            <a:rect l="l" t="t" r="r" b="b"/>
            <a:pathLst>
              <a:path w="34710" h="5500">
                <a:moveTo>
                  <a:pt x="0" y="1925"/>
                </a:moveTo>
                <a:lnTo>
                  <a:pt x="1196" y="2200"/>
                </a:lnTo>
                <a:lnTo>
                  <a:pt x="2393" y="2612"/>
                </a:lnTo>
                <a:lnTo>
                  <a:pt x="3590" y="1925"/>
                </a:lnTo>
                <a:lnTo>
                  <a:pt x="4787" y="4812"/>
                </a:lnTo>
                <a:lnTo>
                  <a:pt x="5984" y="4950"/>
                </a:lnTo>
                <a:lnTo>
                  <a:pt x="7181" y="4950"/>
                </a:lnTo>
                <a:lnTo>
                  <a:pt x="8378" y="1375"/>
                </a:lnTo>
                <a:lnTo>
                  <a:pt x="9575" y="0"/>
                </a:lnTo>
                <a:lnTo>
                  <a:pt x="10772" y="275"/>
                </a:lnTo>
                <a:lnTo>
                  <a:pt x="11968" y="2337"/>
                </a:lnTo>
                <a:lnTo>
                  <a:pt x="13165" y="4400"/>
                </a:lnTo>
                <a:lnTo>
                  <a:pt x="14362" y="4812"/>
                </a:lnTo>
                <a:lnTo>
                  <a:pt x="15559" y="550"/>
                </a:lnTo>
                <a:lnTo>
                  <a:pt x="16756" y="1375"/>
                </a:lnTo>
                <a:lnTo>
                  <a:pt x="17953" y="1650"/>
                </a:lnTo>
                <a:lnTo>
                  <a:pt x="19150" y="1512"/>
                </a:lnTo>
                <a:lnTo>
                  <a:pt x="20347" y="2887"/>
                </a:lnTo>
                <a:lnTo>
                  <a:pt x="21544" y="3850"/>
                </a:lnTo>
                <a:lnTo>
                  <a:pt x="22741" y="5362"/>
                </a:lnTo>
                <a:lnTo>
                  <a:pt x="23937" y="2062"/>
                </a:lnTo>
                <a:lnTo>
                  <a:pt x="25134" y="2200"/>
                </a:lnTo>
                <a:lnTo>
                  <a:pt x="26331" y="137"/>
                </a:lnTo>
                <a:lnTo>
                  <a:pt x="27528" y="1375"/>
                </a:lnTo>
                <a:lnTo>
                  <a:pt x="28725" y="2337"/>
                </a:lnTo>
                <a:lnTo>
                  <a:pt x="29922" y="5500"/>
                </a:lnTo>
                <a:lnTo>
                  <a:pt x="31119" y="5087"/>
                </a:lnTo>
                <a:lnTo>
                  <a:pt x="32316" y="1650"/>
                </a:lnTo>
                <a:lnTo>
                  <a:pt x="33513" y="1787"/>
                </a:lnTo>
                <a:lnTo>
                  <a:pt x="34710" y="1100"/>
                </a:lnTo>
                <a:lnTo>
                  <a:pt x="34710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47A58E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4508906" y="3098262"/>
            <a:ext cx="3173882" cy="502920"/>
          </a:xfrm>
          <a:custGeom>
            <a:avLst/>
            <a:gdLst/>
            <a:ahLst/>
            <a:cxnLst/>
            <a:rect l="l" t="t" r="r" b="b"/>
            <a:pathLst>
              <a:path w="34710" h="5500">
                <a:moveTo>
                  <a:pt x="0" y="1925"/>
                </a:moveTo>
                <a:lnTo>
                  <a:pt x="1196" y="2200"/>
                </a:lnTo>
                <a:lnTo>
                  <a:pt x="2393" y="2612"/>
                </a:lnTo>
                <a:lnTo>
                  <a:pt x="3590" y="1925"/>
                </a:lnTo>
                <a:lnTo>
                  <a:pt x="4787" y="4812"/>
                </a:lnTo>
                <a:lnTo>
                  <a:pt x="5984" y="4950"/>
                </a:lnTo>
                <a:lnTo>
                  <a:pt x="7181" y="4950"/>
                </a:lnTo>
                <a:lnTo>
                  <a:pt x="8378" y="1375"/>
                </a:lnTo>
                <a:lnTo>
                  <a:pt x="9575" y="0"/>
                </a:lnTo>
                <a:lnTo>
                  <a:pt x="10772" y="275"/>
                </a:lnTo>
                <a:lnTo>
                  <a:pt x="11968" y="2337"/>
                </a:lnTo>
                <a:lnTo>
                  <a:pt x="13165" y="4400"/>
                </a:lnTo>
                <a:lnTo>
                  <a:pt x="14362" y="4812"/>
                </a:lnTo>
                <a:lnTo>
                  <a:pt x="15559" y="550"/>
                </a:lnTo>
                <a:lnTo>
                  <a:pt x="16756" y="1375"/>
                </a:lnTo>
                <a:lnTo>
                  <a:pt x="17953" y="1650"/>
                </a:lnTo>
                <a:lnTo>
                  <a:pt x="19150" y="1512"/>
                </a:lnTo>
                <a:lnTo>
                  <a:pt x="20347" y="2887"/>
                </a:lnTo>
                <a:lnTo>
                  <a:pt x="21544" y="3850"/>
                </a:lnTo>
                <a:lnTo>
                  <a:pt x="22741" y="5362"/>
                </a:lnTo>
                <a:lnTo>
                  <a:pt x="23937" y="2062"/>
                </a:lnTo>
                <a:lnTo>
                  <a:pt x="25134" y="2200"/>
                </a:lnTo>
                <a:lnTo>
                  <a:pt x="26331" y="137"/>
                </a:lnTo>
                <a:lnTo>
                  <a:pt x="27528" y="1375"/>
                </a:lnTo>
                <a:lnTo>
                  <a:pt x="28725" y="2337"/>
                </a:lnTo>
                <a:lnTo>
                  <a:pt x="29922" y="5500"/>
                </a:lnTo>
                <a:lnTo>
                  <a:pt x="31119" y="5087"/>
                </a:lnTo>
                <a:lnTo>
                  <a:pt x="32316" y="1650"/>
                </a:lnTo>
                <a:lnTo>
                  <a:pt x="33513" y="1787"/>
                </a:lnTo>
                <a:lnTo>
                  <a:pt x="34710" y="1100"/>
                </a:lnTo>
              </a:path>
            </a:pathLst>
          </a:custGeom>
          <a:noFill/>
          <a:ln w="22225" cap="rnd">
            <a:solidFill>
              <a:srgbClr val="47A58E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641641" y="3157728"/>
            <a:ext cx="82296" cy="82296"/>
          </a:xfrm>
          <a:prstGeom prst="ellipse">
            <a:avLst/>
          </a:prstGeom>
          <a:solidFill>
            <a:srgbClr val="47A58E"/>
          </a:solidFill>
          <a:ln w="1270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8048549" y="1505712"/>
            <a:ext cx="3576218" cy="2296668"/>
          </a:xfrm>
          <a:prstGeom prst="roundRect">
            <a:avLst>
              <a:gd name="adj" fmla="val 6370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8249717" y="168859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Lead rate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49717" y="199948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2.7%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49717" y="2642575"/>
            <a:ext cx="317388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 Condensed"/>
              </a:rPr>
              <a:t>Flat vs August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3966972"/>
            <a:ext cx="3576218" cy="2296668"/>
          </a:xfrm>
          <a:prstGeom prst="roundRect">
            <a:avLst>
              <a:gd name="adj" fmla="val 6370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768096" y="414985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Sessions on leaking pages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" y="446074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4,928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307738" y="3966972"/>
            <a:ext cx="3576218" cy="2296668"/>
          </a:xfrm>
          <a:prstGeom prst="roundRect">
            <a:avLst>
              <a:gd name="adj" fmla="val 6370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4508906" y="414985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Engaged sessions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08906" y="446074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57%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08906" y="5103835"/>
            <a:ext cx="317388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 Condensed"/>
              </a:rPr>
              <a:t>Flat vs August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Traffic that never converts, Northwind Dental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2 /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By channel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Which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channels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turn visits into leads.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32283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B3C2BD"/>
                </a:solidFill>
                <a:latin typeface="Barlow"/>
              </a:rPr>
              <a:t>Leads divided by sessions, with sessions grouped the way UTM Grabber groups leads.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34896"/>
            <a:ext cx="7086600" cy="4401312"/>
          </a:xfrm>
          <a:prstGeom prst="roundRect">
            <a:avLst>
              <a:gd name="adj" fmla="val 3324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154936"/>
            <a:ext cx="891083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Google Ads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778051" y="2200656"/>
            <a:ext cx="4915357" cy="18288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1778051" y="2200656"/>
            <a:ext cx="4915357" cy="18288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803136" y="215493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7.8%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8" y="2612136"/>
            <a:ext cx="891083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F3F5F8"/>
                </a:solidFill>
                <a:latin typeface="Barlow"/>
              </a:rPr>
              <a:t>Referral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778051" y="2657856"/>
            <a:ext cx="4915357" cy="18288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1778051" y="2657856"/>
            <a:ext cx="3119361" cy="182880"/>
          </a:xfrm>
          <a:prstGeom prst="roundRect">
            <a:avLst>
              <a:gd name="adj" fmla="val 10000"/>
            </a:avLst>
          </a:prstGeom>
          <a:solidFill>
            <a:srgbClr val="475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803136" y="261213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5%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5528" y="3069336"/>
            <a:ext cx="891083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F3F5F8"/>
                </a:solidFill>
                <a:latin typeface="Barlow"/>
              </a:rPr>
              <a:t>Meta Ads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778051" y="3115056"/>
            <a:ext cx="4915357" cy="18288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1778051" y="3115056"/>
            <a:ext cx="1556530" cy="182880"/>
          </a:xfrm>
          <a:prstGeom prst="roundRect">
            <a:avLst>
              <a:gd name="adj" fmla="val 10000"/>
            </a:avLst>
          </a:prstGeom>
          <a:solidFill>
            <a:srgbClr val="475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6803136" y="306933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2.5%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8" y="3526536"/>
            <a:ext cx="891083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F3F5F8"/>
                </a:solidFill>
                <a:latin typeface="Barlow"/>
              </a:rPr>
              <a:t>Organic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778051" y="3572256"/>
            <a:ext cx="4915357" cy="18288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1778051" y="3572256"/>
            <a:ext cx="1247745" cy="182880"/>
          </a:xfrm>
          <a:prstGeom prst="roundRect">
            <a:avLst>
              <a:gd name="adj" fmla="val 10000"/>
            </a:avLst>
          </a:prstGeom>
          <a:solidFill>
            <a:srgbClr val="475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6803136" y="352653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2%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5528" y="3983736"/>
            <a:ext cx="891083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F3F5F8"/>
                </a:solidFill>
                <a:latin typeface="Barlow"/>
              </a:rPr>
              <a:t>Social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778051" y="4029456"/>
            <a:ext cx="4915357" cy="18288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1778051" y="4029456"/>
            <a:ext cx="712097" cy="182880"/>
          </a:xfrm>
          <a:prstGeom prst="roundRect">
            <a:avLst>
              <a:gd name="adj" fmla="val 10000"/>
            </a:avLst>
          </a:prstGeom>
          <a:solidFill>
            <a:srgbClr val="475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6803136" y="398373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1.1%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528" y="4440936"/>
            <a:ext cx="891083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F3F5F8"/>
                </a:solidFill>
                <a:latin typeface="Barlow"/>
              </a:rPr>
              <a:t>Direct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778051" y="4486656"/>
            <a:ext cx="4915357" cy="18288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ounded Rectangle 27"/>
          <p:cNvSpPr/>
          <p:nvPr/>
        </p:nvSpPr>
        <p:spPr>
          <a:xfrm>
            <a:off x="1778051" y="4486656"/>
            <a:ext cx="655381" cy="182880"/>
          </a:xfrm>
          <a:prstGeom prst="roundRect">
            <a:avLst>
              <a:gd name="adj" fmla="val 10000"/>
            </a:avLst>
          </a:prstGeom>
          <a:solidFill>
            <a:srgbClr val="475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6803136" y="444093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1%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Lead rate by channel. Site-wide: 2.7%.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836408" y="1834896"/>
            <a:ext cx="3788359" cy="4401312"/>
          </a:xfrm>
          <a:prstGeom prst="roundRect">
            <a:avLst>
              <a:gd name="adj" fmla="val 3861"/>
            </a:avLst>
          </a:prstGeom>
          <a:solidFill>
            <a:srgbClr val="142420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8092440" y="2090928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47A58E"/>
                </a:solidFill>
                <a:latin typeface="Barlow"/>
              </a:rPr>
              <a:t>Best and worst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092440" y="2383536"/>
            <a:ext cx="327629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47A58E"/>
                </a:solidFill>
                <a:latin typeface="Barlow"/>
              </a:rPr>
              <a:t>Google Ads</a:t>
            </a:r>
            <a:r>
              <a:rPr sz="2000" b="1" i="0">
                <a:solidFill>
                  <a:srgbClr val="F3F5F8"/>
                </a:solidFill>
                <a:latin typeface="Barlow"/>
              </a:rPr>
              <a:t> turns 7.8% of visits into leads.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092440" y="3138424"/>
            <a:ext cx="3276295" cy="284175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50" b="0" i="0">
                <a:solidFill>
                  <a:srgbClr val="B3C2BD"/>
                </a:solidFill>
                <a:latin typeface="Barlow"/>
              </a:rPr>
              <a:t>That is 7.5 times Direct's 1.0%.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B3C2BD"/>
                </a:solidFill>
                <a:latin typeface="Barlow"/>
              </a:rPr>
              <a:t>Direct drew 8,201 sessions, 20% of all, for 85 leads.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Traffic that never converts, Northwind Dental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3 /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Sessions and leads by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source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66928" y="1371600"/>
          <a:ext cx="11057839" cy="3328416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2256702"/>
                <a:gridCol w="2933712"/>
                <a:gridCol w="2256702"/>
                <a:gridCol w="1128351"/>
                <a:gridCol w="1128351"/>
                <a:gridCol w="1354021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Source / medium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Channel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Sessions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Lead rate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Status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(direct) / (none)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Direct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85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1.0%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google / organic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Organic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128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1.8%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facebook / paid_social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Meta 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155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2.4%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Google 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415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7.8%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instagram / paid_social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Meta 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132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2.6%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tiktok / organic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20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1.1%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848782" y="196596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8,201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43142" y="2039112"/>
            <a:ext cx="1479462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443142" y="2039112"/>
            <a:ext cx="1479462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10362186" y="1975104"/>
            <a:ext cx="622706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362186" y="1975104"/>
            <a:ext cx="62270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F6BE5A"/>
                </a:solidFill>
                <a:latin typeface="Barlow"/>
              </a:rPr>
              <a:t>Leaks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48782" y="244144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7,242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43142" y="2514600"/>
            <a:ext cx="1479462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6443142" y="2514600"/>
            <a:ext cx="1306458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10362186" y="2450592"/>
            <a:ext cx="1128827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10362186" y="2450592"/>
            <a:ext cx="1128827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3C2BD"/>
                </a:solidFill>
                <a:latin typeface="Barlow"/>
              </a:rPr>
              <a:t>Below average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48782" y="29169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6,492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43142" y="2990088"/>
            <a:ext cx="1479462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6443142" y="2990088"/>
            <a:ext cx="1171158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10362186" y="2926080"/>
            <a:ext cx="1128827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10362186" y="2926080"/>
            <a:ext cx="1128827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3C2BD"/>
                </a:solidFill>
                <a:latin typeface="Barlow"/>
              </a:rPr>
              <a:t>Below average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848782" y="339242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5,320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43142" y="3465576"/>
            <a:ext cx="1479462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6443142" y="3465576"/>
            <a:ext cx="959729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10362186" y="3401568"/>
            <a:ext cx="1142543" cy="219456"/>
          </a:xfrm>
          <a:prstGeom prst="roundRect">
            <a:avLst>
              <a:gd name="adj" fmla="val 50000"/>
            </a:avLst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10362186" y="3401568"/>
            <a:ext cx="1142543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ED38A"/>
                </a:solidFill>
                <a:latin typeface="Barlow"/>
              </a:rPr>
              <a:t>Above average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848782" y="386791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5,148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443142" y="3941064"/>
            <a:ext cx="1479462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ounded Rectangle 25"/>
          <p:cNvSpPr/>
          <p:nvPr/>
        </p:nvSpPr>
        <p:spPr>
          <a:xfrm>
            <a:off x="6443142" y="3941064"/>
            <a:ext cx="928700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ounded Rectangle 26"/>
          <p:cNvSpPr/>
          <p:nvPr/>
        </p:nvSpPr>
        <p:spPr>
          <a:xfrm>
            <a:off x="10362186" y="3877056"/>
            <a:ext cx="1128827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10362186" y="3877056"/>
            <a:ext cx="1128827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3C2BD"/>
                </a:solidFill>
                <a:latin typeface="Barlow"/>
              </a:rPr>
              <a:t>Below average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848782" y="434340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1,764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443142" y="4416552"/>
            <a:ext cx="1479462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6443142" y="4416552"/>
            <a:ext cx="318226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10362186" y="4352544"/>
            <a:ext cx="622706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10362186" y="4352544"/>
            <a:ext cx="62270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F6BE5A"/>
                </a:solidFill>
                <a:latin typeface="Barlow"/>
              </a:rPr>
              <a:t>Leaks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Traffic that never converts, Northwind Dental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4 /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Sessions and leads by source (continued)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66928" y="1371600"/>
          <a:ext cx="11057839" cy="3328416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2256702"/>
                <a:gridCol w="2933712"/>
                <a:gridCol w="2256702"/>
                <a:gridCol w="1128351"/>
                <a:gridCol w="1128351"/>
                <a:gridCol w="1354021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Source / medium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Channel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Sessions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Lead rate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Status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chatgpt.com / (not set)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Organic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33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2.7%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newsletter / email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Referral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45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4.7%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facebook / 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10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1.1%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instagram / 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1.1%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bing / organic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Organic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15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2.2%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perplexity.ai / referral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Organic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10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2.3%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848782" y="196596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1,236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43142" y="2039112"/>
            <a:ext cx="1479462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443142" y="2039112"/>
            <a:ext cx="1479462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10362186" y="1975104"/>
            <a:ext cx="1128827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362186" y="1975104"/>
            <a:ext cx="1128827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3C2BD"/>
                </a:solidFill>
                <a:latin typeface="Barlow"/>
              </a:rPr>
              <a:t>Below average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48782" y="244144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951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43142" y="2514600"/>
            <a:ext cx="1479462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6443142" y="2514600"/>
            <a:ext cx="1138324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10362186" y="2450592"/>
            <a:ext cx="1142543" cy="219456"/>
          </a:xfrm>
          <a:prstGeom prst="roundRect">
            <a:avLst>
              <a:gd name="adj" fmla="val 50000"/>
            </a:avLst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10362186" y="2450592"/>
            <a:ext cx="1142543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ED38A"/>
                </a:solidFill>
                <a:latin typeface="Barlow"/>
              </a:rPr>
              <a:t>Above average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48782" y="29169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879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43142" y="2990088"/>
            <a:ext cx="1479462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6443142" y="2990088"/>
            <a:ext cx="1052142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10362186" y="2926080"/>
            <a:ext cx="622706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10362186" y="2926080"/>
            <a:ext cx="62270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F6BE5A"/>
                </a:solidFill>
                <a:latin typeface="Barlow"/>
              </a:rPr>
              <a:t>Leaks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848782" y="339242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719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43142" y="3465576"/>
            <a:ext cx="1479462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6443142" y="3465576"/>
            <a:ext cx="860625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10362186" y="3401568"/>
            <a:ext cx="622706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10362186" y="3401568"/>
            <a:ext cx="62270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F6BE5A"/>
                </a:solidFill>
                <a:latin typeface="Barlow"/>
              </a:rPr>
              <a:t>Leaks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848782" y="386791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677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443142" y="3941064"/>
            <a:ext cx="1479462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ounded Rectangle 25"/>
          <p:cNvSpPr/>
          <p:nvPr/>
        </p:nvSpPr>
        <p:spPr>
          <a:xfrm>
            <a:off x="6443142" y="3941064"/>
            <a:ext cx="810353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ounded Rectangle 26"/>
          <p:cNvSpPr/>
          <p:nvPr/>
        </p:nvSpPr>
        <p:spPr>
          <a:xfrm>
            <a:off x="10362186" y="3877056"/>
            <a:ext cx="1128827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10362186" y="3877056"/>
            <a:ext cx="1128827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3C2BD"/>
                </a:solidFill>
                <a:latin typeface="Barlow"/>
              </a:rPr>
              <a:t>Below average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848782" y="434340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427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443142" y="4416552"/>
            <a:ext cx="1479462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6443142" y="4416552"/>
            <a:ext cx="511109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10362186" y="4352544"/>
            <a:ext cx="1128827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10362186" y="4352544"/>
            <a:ext cx="1128827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3C2BD"/>
                </a:solidFill>
                <a:latin typeface="Barlow"/>
              </a:rPr>
              <a:t>Below average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Top 12 of 19 source / medium pairs by sessions. Above average means at or above the site-wide 2.7%.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Traffic that never converts, Northwind Dental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5 /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Landing pages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Pages that get visits but no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leads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32283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B3C2BD"/>
                </a:solidFill>
                <a:latin typeface="Barlow"/>
              </a:rPr>
              <a:t>Each page's sessions in Google Analytics next to the leads whose visit started there. Bubble size is sessions.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34896"/>
            <a:ext cx="7223760" cy="4401312"/>
          </a:xfrm>
          <a:prstGeom prst="roundRect">
            <a:avLst>
              <a:gd name="adj" fmla="val 3324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063496"/>
            <a:ext cx="676656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Sessions vs </a:t>
            </a:r>
            <a:r>
              <a:rPr sz="1400" b="1" i="0">
                <a:solidFill>
                  <a:srgbClr val="47A58E"/>
                </a:solidFill>
                <a:latin typeface="Barlow"/>
              </a:rPr>
              <a:t>lead rate</a:t>
            </a:r>
            <a:r>
              <a:rPr sz="1400" b="1" i="0">
                <a:solidFill>
                  <a:srgbClr val="F3F5F8"/>
                </a:solidFill>
                <a:latin typeface="Barlow"/>
              </a:rPr>
              <a:t> by page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412926" y="5440680"/>
            <a:ext cx="6057722" cy="0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069848" y="5349240"/>
            <a:ext cx="251638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859791"/>
                </a:solidFill>
                <a:latin typeface="Barlow Condensed"/>
              </a:rPr>
              <a:t>0%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12926" y="4703826"/>
            <a:ext cx="6057722" cy="0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69848" y="4612386"/>
            <a:ext cx="251638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859791"/>
                </a:solidFill>
                <a:latin typeface="Barlow Condensed"/>
              </a:rPr>
              <a:t>2%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412926" y="3966972"/>
            <a:ext cx="6057722" cy="0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069848" y="3875532"/>
            <a:ext cx="251638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859791"/>
                </a:solidFill>
                <a:latin typeface="Barlow Condensed"/>
              </a:rPr>
              <a:t>4%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12926" y="3230118"/>
            <a:ext cx="6057722" cy="0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069848" y="3138678"/>
            <a:ext cx="251638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859791"/>
                </a:solidFill>
                <a:latin typeface="Barlow Condensed"/>
              </a:rPr>
              <a:t>6%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412926" y="2493264"/>
            <a:ext cx="6057722" cy="0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069848" y="2401824"/>
            <a:ext cx="251638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859791"/>
                </a:solidFill>
                <a:latin typeface="Barlow Condensed"/>
              </a:rPr>
              <a:t>8%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412926" y="2493264"/>
            <a:ext cx="0" cy="2947416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047166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859791"/>
                </a:solidFill>
                <a:latin typeface="Barlow Condensed"/>
              </a:rPr>
              <a:t>0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2624470" y="2493264"/>
            <a:ext cx="0" cy="2947416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258710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859791"/>
                </a:solidFill>
                <a:latin typeface="Barlow Condensed"/>
              </a:rPr>
              <a:t>2,000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3836015" y="2493264"/>
            <a:ext cx="0" cy="2947416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470255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859791"/>
                </a:solidFill>
                <a:latin typeface="Barlow Condensed"/>
              </a:rPr>
              <a:t>4,000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047559" y="2493264"/>
            <a:ext cx="0" cy="2947416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681799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859791"/>
                </a:solidFill>
                <a:latin typeface="Barlow Condensed"/>
              </a:rPr>
              <a:t>6,000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6259104" y="2493264"/>
            <a:ext cx="0" cy="2947416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893344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859791"/>
                </a:solidFill>
                <a:latin typeface="Barlow Condensed"/>
              </a:rPr>
              <a:t>8,000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70648" y="2493264"/>
            <a:ext cx="0" cy="2947416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104888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859791"/>
                </a:solidFill>
                <a:latin typeface="Barlow Condensed"/>
              </a:rPr>
              <a:t>10K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412926" y="5733288"/>
            <a:ext cx="6057722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50" b="0" i="0">
                <a:solidFill>
                  <a:srgbClr val="B3C2BD"/>
                </a:solidFill>
                <a:latin typeface="Barlow Condensed"/>
              </a:rPr>
              <a:t>Sessions</a:t>
            </a:r>
          </a:p>
        </p:txBody>
      </p:sp>
      <p:sp>
        <p:nvSpPr>
          <p:cNvPr id="30" name="TextBox 29"/>
          <p:cNvSpPr txBox="1"/>
          <p:nvPr/>
        </p:nvSpPr>
        <p:spPr>
          <a:xfrm rot="16200000">
            <a:off x="292608" y="3857244"/>
            <a:ext cx="13716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50" b="0" i="0">
                <a:solidFill>
                  <a:srgbClr val="B3C2BD"/>
                </a:solidFill>
                <a:latin typeface="Barlow Condensed"/>
              </a:rPr>
              <a:t>Lead rate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2810442" y="2493264"/>
            <a:ext cx="0" cy="2947416"/>
          </a:xfrm>
          <a:prstGeom prst="line">
            <a:avLst/>
          </a:prstGeom>
          <a:ln w="15875">
            <a:solidFill>
              <a:srgbClr val="3541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1412926" y="4431190"/>
            <a:ext cx="6057722" cy="0"/>
          </a:xfrm>
          <a:prstGeom prst="line">
            <a:avLst/>
          </a:prstGeom>
          <a:ln w="15875">
            <a:solidFill>
              <a:srgbClr val="3541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5763415" y="3942782"/>
            <a:ext cx="438912" cy="438912"/>
          </a:xfrm>
          <a:prstGeom prst="ellipse">
            <a:avLst/>
          </a:prstGeom>
          <a:solidFill>
            <a:srgbClr val="2C937B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4635223" y="4623224"/>
            <a:ext cx="396998" cy="396998"/>
          </a:xfrm>
          <a:prstGeom prst="ellipse">
            <a:avLst/>
          </a:prstGeom>
          <a:solidFill>
            <a:srgbClr val="2C937B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4060904" y="3725278"/>
            <a:ext cx="372861" cy="372861"/>
          </a:xfrm>
          <a:prstGeom prst="ellipse">
            <a:avLst/>
          </a:prstGeom>
          <a:solidFill>
            <a:srgbClr val="2C937B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3343159" y="4188131"/>
            <a:ext cx="338747" cy="338747"/>
          </a:xfrm>
          <a:prstGeom prst="ellipse">
            <a:avLst/>
          </a:prstGeom>
          <a:solidFill>
            <a:srgbClr val="2C937B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3246925" y="5273814"/>
            <a:ext cx="333732" cy="333732"/>
          </a:xfrm>
          <a:prstGeom prst="ellipse">
            <a:avLst/>
          </a:prstGeom>
          <a:solidFill>
            <a:srgbClr val="C98500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2678675" y="5290134"/>
            <a:ext cx="301092" cy="301092"/>
          </a:xfrm>
          <a:prstGeom prst="ellipse">
            <a:avLst/>
          </a:prstGeom>
          <a:solidFill>
            <a:srgbClr val="D55181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2678675" y="4501700"/>
            <a:ext cx="301092" cy="301092"/>
          </a:xfrm>
          <a:prstGeom prst="ellipse">
            <a:avLst/>
          </a:prstGeom>
          <a:solidFill>
            <a:srgbClr val="2C937B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2642273" y="2815460"/>
            <a:ext cx="298782" cy="298782"/>
          </a:xfrm>
          <a:prstGeom prst="ellipse">
            <a:avLst/>
          </a:prstGeom>
          <a:solidFill>
            <a:srgbClr val="2C937B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2605886" y="4577712"/>
            <a:ext cx="296440" cy="296440"/>
          </a:xfrm>
          <a:prstGeom prst="ellipse">
            <a:avLst/>
          </a:prstGeom>
          <a:solidFill>
            <a:srgbClr val="2C937B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2321295" y="3596458"/>
            <a:ext cx="276810" cy="276810"/>
          </a:xfrm>
          <a:prstGeom prst="ellipse">
            <a:avLst/>
          </a:prstGeom>
          <a:solidFill>
            <a:srgbClr val="2C937B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2261152" y="5304526"/>
            <a:ext cx="272308" cy="272308"/>
          </a:xfrm>
          <a:prstGeom prst="ellipse">
            <a:avLst/>
          </a:prstGeom>
          <a:solidFill>
            <a:srgbClr val="C98500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2194671" y="3844448"/>
            <a:ext cx="267154" cy="267154"/>
          </a:xfrm>
          <a:prstGeom prst="ellipse">
            <a:avLst/>
          </a:prstGeom>
          <a:solidFill>
            <a:srgbClr val="2C937B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2055049" y="4008635"/>
            <a:ext cx="255627" cy="255627"/>
          </a:xfrm>
          <a:prstGeom prst="ellipse">
            <a:avLst/>
          </a:prstGeom>
          <a:solidFill>
            <a:srgbClr val="2C937B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1830057" y="3820338"/>
            <a:ext cx="234320" cy="234320"/>
          </a:xfrm>
          <a:prstGeom prst="ellipse">
            <a:avLst/>
          </a:prstGeom>
          <a:solidFill>
            <a:srgbClr val="2C937B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248047" y="4070798"/>
            <a:ext cx="195021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B3C2BD"/>
                </a:solidFill>
                <a:latin typeface="Barlow Condensed"/>
              </a:rPr>
              <a:t>/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077941" y="4730283"/>
            <a:ext cx="1331824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B3C2BD"/>
                </a:solidFill>
                <a:latin typeface="Barlow Condensed"/>
              </a:rPr>
              <a:t>/new-patient-special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479484" y="3820268"/>
            <a:ext cx="94041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B3C2BD"/>
                </a:solidFill>
                <a:latin typeface="Barlow Condensed"/>
              </a:rPr>
              <a:t>/new-patients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727626" y="4266065"/>
            <a:ext cx="1199083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B3C2BD"/>
                </a:solidFill>
                <a:latin typeface="Barlow Condensed"/>
              </a:rPr>
              <a:t>/invisalign-consult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438774" y="5054358"/>
            <a:ext cx="2041474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B3C2BD"/>
                </a:solidFill>
                <a:latin typeface="Barlow Condensed"/>
              </a:rPr>
              <a:t>/blog/how-long-does-teeth-whi…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025487" y="4560806"/>
            <a:ext cx="1076554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B3C2BD"/>
                </a:solidFill>
                <a:latin typeface="Barlow Condensed"/>
              </a:rPr>
              <a:t>/whitening-offer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2986774" y="2873411"/>
            <a:ext cx="1267155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B3C2BD"/>
                </a:solidFill>
                <a:latin typeface="Barlow Condensed"/>
              </a:rPr>
              <a:t>/emergency-dentist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418486" y="4634492"/>
            <a:ext cx="1233119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B3C2BD"/>
                </a:solidFill>
                <a:latin typeface="Barlow Condensed"/>
              </a:rPr>
              <a:t>/book-appointment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2643825" y="3643423"/>
            <a:ext cx="73279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B3C2BD"/>
                </a:solidFill>
                <a:latin typeface="Barlow Condensed"/>
              </a:rPr>
              <a:t>/invisalign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504366" y="2538984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 Condensed"/>
              </a:rPr>
              <a:t>Needs traffic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550408" y="2538984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000" b="0" i="0">
                <a:solidFill>
                  <a:srgbClr val="859791"/>
                </a:solidFill>
                <a:latin typeface="Barlow Condensed"/>
              </a:rPr>
              <a:t>Stars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504366" y="5166360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 Condensed"/>
              </a:rPr>
              <a:t>Quiet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550408" y="5166360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000" b="0" i="0">
                <a:solidFill>
                  <a:srgbClr val="859791"/>
                </a:solidFill>
                <a:latin typeface="Barlow Condensed"/>
              </a:rPr>
              <a:t>Leaks</a:t>
            </a:r>
          </a:p>
        </p:txBody>
      </p:sp>
      <p:sp>
        <p:nvSpPr>
          <p:cNvPr id="60" name="Oval 59"/>
          <p:cNvSpPr/>
          <p:nvPr/>
        </p:nvSpPr>
        <p:spPr>
          <a:xfrm>
            <a:off x="1412926" y="5843016"/>
            <a:ext cx="109728" cy="109728"/>
          </a:xfrm>
          <a:prstGeom prst="ellipse">
            <a:avLst/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1577518" y="5797296"/>
            <a:ext cx="18288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B3C2BD"/>
                </a:solidFill>
                <a:latin typeface="Barlow"/>
              </a:rPr>
              <a:t>Site pages</a:t>
            </a:r>
          </a:p>
        </p:txBody>
      </p:sp>
      <p:sp>
        <p:nvSpPr>
          <p:cNvPr id="62" name="Oval 61"/>
          <p:cNvSpPr/>
          <p:nvPr/>
        </p:nvSpPr>
        <p:spPr>
          <a:xfrm>
            <a:off x="2570099" y="5843016"/>
            <a:ext cx="109728" cy="109728"/>
          </a:xfrm>
          <a:prstGeom prst="ellipse">
            <a:avLst/>
          </a:prstGeom>
          <a:solidFill>
            <a:srgbClr val="C9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2734691" y="5797296"/>
            <a:ext cx="18288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B3C2BD"/>
                </a:solidFill>
                <a:latin typeface="Barlow"/>
              </a:rPr>
              <a:t>Blog and guides</a:t>
            </a:r>
          </a:p>
        </p:txBody>
      </p:sp>
      <p:sp>
        <p:nvSpPr>
          <p:cNvPr id="64" name="Oval 63"/>
          <p:cNvSpPr/>
          <p:nvPr/>
        </p:nvSpPr>
        <p:spPr>
          <a:xfrm>
            <a:off x="4057828" y="5843016"/>
            <a:ext cx="109728" cy="109728"/>
          </a:xfrm>
          <a:prstGeom prst="ellipse">
            <a:avLst/>
          </a:prstGeom>
          <a:solidFill>
            <a:srgbClr val="D551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4222420" y="5797296"/>
            <a:ext cx="18288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B3C2BD"/>
                </a:solidFill>
                <a:latin typeface="Barlow"/>
              </a:rPr>
              <a:t>Not lead pages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7973568" y="1834896"/>
            <a:ext cx="3651199" cy="4401312"/>
          </a:xfrm>
          <a:prstGeom prst="roundRect">
            <a:avLst>
              <a:gd name="adj" fmla="val 4007"/>
            </a:avLst>
          </a:prstGeom>
          <a:solidFill>
            <a:srgbClr val="142420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7" name="TextBox 66"/>
          <p:cNvSpPr txBox="1"/>
          <p:nvPr/>
        </p:nvSpPr>
        <p:spPr>
          <a:xfrm>
            <a:off x="8229600" y="2090928"/>
            <a:ext cx="313913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47A58E"/>
                </a:solidFill>
                <a:latin typeface="Barlow"/>
              </a:rPr>
              <a:t>Read the map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8229600" y="2383536"/>
            <a:ext cx="313913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47A58E"/>
                </a:solidFill>
                <a:latin typeface="Barlow"/>
              </a:rPr>
              <a:t>/blog/how-long-does-teeth-whitening-last</a:t>
            </a:r>
            <a:r>
              <a:rPr sz="2000" b="1" i="0">
                <a:solidFill>
                  <a:srgbClr val="F3F5F8"/>
                </a:solidFill>
                <a:latin typeface="Barlow"/>
              </a:rPr>
              <a:t> is your biggest leak.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8229600" y="3138424"/>
            <a:ext cx="3139135" cy="284175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50" b="0" i="0">
                <a:solidFill>
                  <a:srgbClr val="B3C2BD"/>
                </a:solidFill>
                <a:latin typeface="Barlow"/>
              </a:rPr>
              <a:t>3,303 sessions, 0 leads.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B3C2BD"/>
                </a:solidFill>
                <a:latin typeface="Barlow"/>
              </a:rPr>
              <a:t>Hidden gem: /emergency-dentist converts 6.7% of visits, 2.5 times your average, with fewer sessions than most of your top pages.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B3C2BD"/>
                </a:solidFill>
                <a:latin typeface="Barlow"/>
              </a:rPr>
              <a:t>/careers gets no leads, as expected for that kind of page.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Traffic that never converts, Northwind Dental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6 /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47A58E"/>
                </a:solidFill>
                <a:latin typeface="Barlow"/>
              </a:rPr>
              <a:t>Traffic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that never converts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66928" y="1371600"/>
          <a:ext cx="11057839" cy="1901952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2697034"/>
                <a:gridCol w="2697034"/>
                <a:gridCol w="1348517"/>
                <a:gridCol w="1348517"/>
                <a:gridCol w="1348517"/>
                <a:gridCol w="1618220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Landing page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Sessions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Lead rate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Engaged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Fix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/blog/how-long-does-teeth-wh…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0.0%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52%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/careers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0.0%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74%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/blog/chipped-tooth-what-to-…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0.0%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53%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355402" y="196596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3,303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949762" y="2039112"/>
            <a:ext cx="1919794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3949762" y="2039112"/>
            <a:ext cx="1919794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10097987" y="1975104"/>
            <a:ext cx="1372972" cy="219456"/>
          </a:xfrm>
          <a:prstGeom prst="roundRect">
            <a:avLst>
              <a:gd name="adj" fmla="val 50000"/>
            </a:avLst>
          </a:prstGeom>
          <a:solidFill>
            <a:srgbClr val="302A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097987" y="1975104"/>
            <a:ext cx="137297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FF7B7B"/>
                </a:solidFill>
                <a:latin typeface="Barlow"/>
              </a:rPr>
              <a:t>Add a call to action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55402" y="244144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2,338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949762" y="2514600"/>
            <a:ext cx="1919794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3949762" y="2514600"/>
            <a:ext cx="1358910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10097987" y="2450592"/>
            <a:ext cx="1161745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10097987" y="2450592"/>
            <a:ext cx="1161745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3C2BD"/>
                </a:solidFill>
                <a:latin typeface="Barlow"/>
              </a:rPr>
              <a:t>Not a lead page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55402" y="29169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1,625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949762" y="2990088"/>
            <a:ext cx="1919794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3949762" y="2990088"/>
            <a:ext cx="944494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10097987" y="2926080"/>
            <a:ext cx="1372972" cy="219456"/>
          </a:xfrm>
          <a:prstGeom prst="roundRect">
            <a:avLst>
              <a:gd name="adj" fmla="val 50000"/>
            </a:avLst>
          </a:prstGeom>
          <a:solidFill>
            <a:srgbClr val="302A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10097987" y="2926080"/>
            <a:ext cx="137297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FF7B7B"/>
                </a:solidFill>
                <a:latin typeface="Barlow"/>
              </a:rPr>
              <a:t>Add a call to action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Pages with 408 or more sessions and under half your site-wide lead rate (2.7%). A page leaks below 0.7%.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Traffic that never converts, Northwind Dental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7 /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What to do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next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04672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20065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This week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420112"/>
            <a:ext cx="4961992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Add a call to action to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/blog/how-long-does-teeth-whitening-last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60192"/>
            <a:ext cx="4961992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950" b="0" i="0">
                <a:solidFill>
                  <a:srgbClr val="B3C2BD"/>
                </a:solidFill>
                <a:latin typeface="Barlow"/>
              </a:rPr>
              <a:t>It drew 3,303 sessions (8% of all) and 0 leads. Put a short form or a clear next step near the top, and link to your best-converting page.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4672" y="3352800"/>
            <a:ext cx="902056" cy="219456"/>
          </a:xfrm>
          <a:prstGeom prst="roundRect">
            <a:avLst>
              <a:gd name="adj" fmla="val 50000"/>
            </a:avLst>
          </a:prstGeom>
          <a:solidFill>
            <a:srgbClr val="302A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04672" y="3352800"/>
            <a:ext cx="90205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F7B7B"/>
                </a:solidFill>
                <a:latin typeface="Barlow"/>
              </a:rPr>
              <a:t>High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798168" y="335280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798168" y="335280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87288" y="150571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425032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25032" y="220065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This month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5032" y="2420112"/>
            <a:ext cx="4961992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Do the same on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/blog/chipped-tooth-what-to-do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5032" y="3060192"/>
            <a:ext cx="4961992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B3C2BD"/>
                </a:solidFill>
                <a:latin typeface="Barlow"/>
              </a:rPr>
              <a:t>1,625 sessions, 0 leads.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25032" y="3352800"/>
            <a:ext cx="1085850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425032" y="3352800"/>
            <a:ext cx="10858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6BE5A"/>
                </a:solidFill>
                <a:latin typeface="Barlow"/>
              </a:rPr>
              <a:t>Medium impact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602322" y="335280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7602322" y="335280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388315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804672" y="408432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4672" y="457809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This month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4672" y="479755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Send more traffic to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/emergency-dentist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4672" y="516331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050" b="0" i="0">
                <a:solidFill>
                  <a:srgbClr val="B3C2BD"/>
                </a:solidFill>
                <a:latin typeface="Barlow"/>
              </a:rPr>
              <a:t>It turns 6.7% of visits into leads, 2.5 times your site average, but gets 2,276 sessions, fewer than most of your top pages. Point ads and internal links at it.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04672" y="5730240"/>
            <a:ext cx="1085850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804672" y="5730240"/>
            <a:ext cx="10858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6BE5A"/>
                </a:solidFill>
                <a:latin typeface="Barlow"/>
              </a:rPr>
              <a:t>Medium impact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981962" y="573024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1981962" y="573024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Traffic that never converts, Northwind Dental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8 /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B2E26"/>
            </a:gs>
            <a:gs pos="70000">
              <a:srgbClr val="05110E"/>
            </a:gs>
            <a:gs pos="100000">
              <a:srgbClr val="05110E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The traffic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7861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F3F5F8"/>
                </a:solidFill>
                <a:latin typeface="Barlow"/>
              </a:rPr>
              <a:t>Next: add a call to action to </a:t>
            </a:r>
            <a:r>
              <a:rPr sz="4000" b="1" i="0">
                <a:solidFill>
                  <a:srgbClr val="47A58E"/>
                </a:solidFill>
                <a:latin typeface="Barlow"/>
              </a:rPr>
              <a:t>/blog/how-long-does-teeth-whitening-last</a:t>
            </a:r>
            <a:r>
              <a:rPr sz="4000" b="1" i="0">
                <a:solidFill>
                  <a:srgbClr val="F3F5F8"/>
                </a:solidFill>
                <a:latin typeface="Barlow"/>
              </a:rPr>
              <a:t>. It drew 3,303 sessions and 0 leads.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34046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35417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Sessions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7886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40,822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388538" y="34046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88538" y="35417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Leads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8538" y="37886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1,120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210148" y="3404616"/>
            <a:ext cx="2593009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10148" y="35417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Lead rate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0148" y="37886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2.7%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031757" y="34046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031757" y="35417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Sessions on leaking pages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31757" y="37886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4,928</a:t>
            </a:r>
          </a:p>
        </p:txBody>
      </p:sp>
      <p:sp>
        <p:nvSpPr>
          <p:cNvPr id="16" name="Oval 15"/>
          <p:cNvSpPr/>
          <p:nvPr/>
        </p:nvSpPr>
        <p:spPr>
          <a:xfrm>
            <a:off x="576072" y="4721352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8" y="4639056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2 leaking pages: /blog/how-long-does-teeth-whitening-last and /blog/chipped-tooth-what-to-do.</a:t>
            </a:r>
          </a:p>
        </p:txBody>
      </p:sp>
      <p:sp>
        <p:nvSpPr>
          <p:cNvPr id="18" name="Oval 17"/>
          <p:cNvSpPr/>
          <p:nvPr/>
        </p:nvSpPr>
        <p:spPr>
          <a:xfrm>
            <a:off x="576072" y="5068824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4986528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Best channel: Google Ads at 7.8%.</a:t>
            </a:r>
          </a:p>
        </p:txBody>
      </p:sp>
      <p:sp>
        <p:nvSpPr>
          <p:cNvPr id="20" name="Oval 19"/>
          <p:cNvSpPr/>
          <p:nvPr/>
        </p:nvSpPr>
        <p:spPr>
          <a:xfrm>
            <a:off x="576072" y="5416296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5528" y="5334000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Weakest big channel: Direct at 1.0%.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Traffic that never converts,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9 /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How we built this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report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97152"/>
            <a:ext cx="9601200" cy="47304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Sessions: 40,822 from Google Analytics 4, September 2026, by session source / medium and landing page.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Leads: 1,120 from UTM Grabber, matched by the same source / medium. 989 carried UTM tags; 46 without tags were placed by click ID, search engine or referring site, as analytics does; 85 count as direct.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A lead's page is where the visit that ended in the form began. A page leaks when it has 408 or more sessions and a lead rate under 0.7%, a quarter of your site-wide 2.7%.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Careers, legal, login, cart and thank-you pages are shown but never counted as leaks.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Changes compare September 2026 with August.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Traffic that never converts, Northwind Dental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10 /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