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Rubik" charset="0"/>
      <p:regular r:id="rId14"/>
      <p:bold r:id="rId15"/>
    </p:embeddedFont>
    <p:embeddedFont>
      <p:font typeface="Work Sans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UTM Grabber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354074" cy="310896"/>
          </a:xfrm>
          <a:prstGeom prst="roundRect">
            <a:avLst>
              <a:gd name="adj" fmla="val 50000"/>
            </a:avLst>
          </a:prstGeom>
          <a:solidFill>
            <a:srgbClr val="3B7A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35407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Source to CRM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59914" y="1261872"/>
            <a:ext cx="190779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4A1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359914" y="1261872"/>
            <a:ext cx="190779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Mar 22 to Apr 20,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3408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4800" b="1" i="0">
                <a:solidFill>
                  <a:srgbClr val="FFFFFF"/>
                </a:solidFill>
                <a:latin typeface="Rubik"/>
              </a:rPr>
              <a:t>HubSpot</a:t>
            </a:r>
            <a:r>
              <a:rPr sz="4800" b="0" i="0">
                <a:solidFill>
                  <a:srgbClr val="FFFFFF"/>
                </a:solidFill>
                <a:latin typeface="Rubik"/>
              </a:rPr>
              <a:t> leads the CRM answers at 32%, most often from Google and LinkedIn.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288536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BDCF3"/>
                </a:solidFill>
                <a:latin typeface="Work Sans"/>
              </a:rPr>
              <a:t>324 of 395 leads answered the “CRM Platform” question.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21408" cy="292608"/>
          </a:xfrm>
          <a:prstGeom prst="roundRect">
            <a:avLst>
              <a:gd name="adj" fmla="val 46875"/>
            </a:avLst>
          </a:prstGeom>
          <a:solidFill>
            <a:srgbClr val="3074C8"/>
          </a:solidFill>
          <a:ln w="9525">
            <a:solidFill>
              <a:srgbClr val="5D91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8470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214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395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0896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074C8"/>
          </a:solidFill>
          <a:ln w="9525">
            <a:solidFill>
              <a:srgbClr val="5D91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23260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38328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403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160BF"/>
                </a:solidFill>
                <a:latin typeface="Work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Answered the CRM question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82%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574544"/>
            <a:ext cx="2238680" cy="274320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574544"/>
            <a:ext cx="2092376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0322B"/>
                </a:solidFill>
                <a:latin typeface="Work Sans"/>
              </a:rPr>
              <a:t>↓ Down 5 pts from the previous 30 days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72536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573704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CRMs named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73704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8144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79312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HubSpot share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9312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32%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79312" y="2574544"/>
            <a:ext cx="2238680" cy="274320"/>
          </a:xfrm>
          <a:prstGeom prst="roundRect">
            <a:avLst>
              <a:gd name="adj" fmla="val 50000"/>
            </a:avLst>
          </a:prstGeom>
          <a:solidFill>
            <a:srgbClr val="F0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489040" y="2574544"/>
            <a:ext cx="2092376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↑ Up 7 pts from the previous 30 days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83751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184919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No CRM yet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4919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9%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Source to CRM, UTM Grabber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160BF"/>
                </a:solidFill>
                <a:latin typeface="Work Sans"/>
              </a:rPr>
              <a:t>The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Which sources bring which </a:t>
            </a:r>
            <a:r>
              <a:rPr sz="3200" b="1" i="0">
                <a:solidFill>
                  <a:srgbClr val="0160BF"/>
                </a:solidFill>
                <a:latin typeface="Rubik"/>
              </a:rPr>
              <a:t>CRM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Each cell counts the leads from one utm_source who named one CRM. Darker means more.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Leads by source and </a:t>
            </a:r>
            <a:r>
              <a:rPr sz="1400" b="1" i="0">
                <a:solidFill>
                  <a:srgbClr val="0160BF"/>
                </a:solidFill>
                <a:latin typeface="Rubik"/>
              </a:rPr>
              <a:t>CRM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1668" y="2417064"/>
            <a:ext cx="212533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737B8B"/>
                </a:solidFill>
                <a:latin typeface="Work Sans"/>
              </a:rPr>
              <a:t>HubSpot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8365" y="2417064"/>
            <a:ext cx="212533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737B8B"/>
                </a:solidFill>
                <a:latin typeface="Work Sans"/>
              </a:rPr>
              <a:t>Salesforce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15061" y="2417064"/>
            <a:ext cx="212533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737B8B"/>
                </a:solidFill>
                <a:latin typeface="Work Sans"/>
              </a:rPr>
              <a:t>Pipedrive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1758" y="2417064"/>
            <a:ext cx="212533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737B8B"/>
                </a:solidFill>
                <a:latin typeface="Work Sans"/>
              </a:rPr>
              <a:t>ActiveCampaign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68454" y="2417064"/>
            <a:ext cx="212533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737B8B"/>
                </a:solidFill>
                <a:latin typeface="Work Sans"/>
              </a:rPr>
              <a:t>Zoho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45151" y="2417064"/>
            <a:ext cx="212533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737B8B"/>
                </a:solidFill>
                <a:latin typeface="Work Sans"/>
              </a:rPr>
              <a:t>No CRM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2673096"/>
            <a:ext cx="1049020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LinkedIn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949704" y="2686812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4075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935988" y="2673096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Work Sans"/>
              </a:rPr>
              <a:t>22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526401" y="2686812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512685" y="2673096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03097" y="2686812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089381" y="2673096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13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79794" y="2686812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666078" y="2673096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13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56490" y="2686812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242774" y="2673096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9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833187" y="2686812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9819471" y="2673096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3058015"/>
            <a:ext cx="1049020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Google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949704" y="3071731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4075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935988" y="3058015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Work Sans"/>
              </a:rPr>
              <a:t>23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526401" y="3071731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6994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3512685" y="3058015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14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103097" y="3071731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5089381" y="3058015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9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679794" y="3071731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6666078" y="3058015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9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256490" y="3071731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8242774" y="3058015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833187" y="3071731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9819471" y="3058015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5528" y="3442934"/>
            <a:ext cx="1049020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Bing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949704" y="3456650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935988" y="3442934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10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526401" y="3456650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3512685" y="3442934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7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103097" y="3456650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5089381" y="3442934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8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679794" y="3456650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6666078" y="3442934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3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256490" y="3456650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8242774" y="3442934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2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833187" y="3456650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9819471" y="3442934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95528" y="3827853"/>
            <a:ext cx="1049020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Facebook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1949704" y="3841569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1935988" y="3827853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7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526401" y="3841569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TextBox 55"/>
          <p:cNvSpPr txBox="1"/>
          <p:nvPr/>
        </p:nvSpPr>
        <p:spPr>
          <a:xfrm>
            <a:off x="3512685" y="3827853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6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103097" y="3841569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TextBox 57"/>
          <p:cNvSpPr txBox="1"/>
          <p:nvPr/>
        </p:nvSpPr>
        <p:spPr>
          <a:xfrm>
            <a:off x="5089381" y="3827853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5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679794" y="3841569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TextBox 59"/>
          <p:cNvSpPr txBox="1"/>
          <p:nvPr/>
        </p:nvSpPr>
        <p:spPr>
          <a:xfrm>
            <a:off x="6666078" y="3827853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2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8256490" y="3841569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8242774" y="3827853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4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833187" y="3841569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9819471" y="3827853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5528" y="4212771"/>
            <a:ext cx="1049020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YouTube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1949704" y="4226487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TextBox 66"/>
          <p:cNvSpPr txBox="1"/>
          <p:nvPr/>
        </p:nvSpPr>
        <p:spPr>
          <a:xfrm>
            <a:off x="1935988" y="4212771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6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3526401" y="4226487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TextBox 68"/>
          <p:cNvSpPr txBox="1"/>
          <p:nvPr/>
        </p:nvSpPr>
        <p:spPr>
          <a:xfrm>
            <a:off x="3512685" y="4212771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6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5103097" y="4226487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TextBox 70"/>
          <p:cNvSpPr txBox="1"/>
          <p:nvPr/>
        </p:nvSpPr>
        <p:spPr>
          <a:xfrm>
            <a:off x="5089381" y="4212771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679794" y="4226487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TextBox 72"/>
          <p:cNvSpPr txBox="1"/>
          <p:nvPr/>
        </p:nvSpPr>
        <p:spPr>
          <a:xfrm>
            <a:off x="6666078" y="4212771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5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8256490" y="4226487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TextBox 74"/>
          <p:cNvSpPr txBox="1"/>
          <p:nvPr/>
        </p:nvSpPr>
        <p:spPr>
          <a:xfrm>
            <a:off x="8242774" y="4212771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1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9833187" y="4226487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7" name="TextBox 76"/>
          <p:cNvSpPr txBox="1"/>
          <p:nvPr/>
        </p:nvSpPr>
        <p:spPr>
          <a:xfrm>
            <a:off x="9819471" y="4212771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95528" y="4597690"/>
            <a:ext cx="1049020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Newsletter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1949704" y="4611406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0" name="TextBox 79"/>
          <p:cNvSpPr txBox="1"/>
          <p:nvPr/>
        </p:nvSpPr>
        <p:spPr>
          <a:xfrm>
            <a:off x="1935988" y="4597690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5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3526401" y="4611406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2" name="TextBox 81"/>
          <p:cNvSpPr txBox="1"/>
          <p:nvPr/>
        </p:nvSpPr>
        <p:spPr>
          <a:xfrm>
            <a:off x="3512685" y="4597690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3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5103097" y="4611406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4" name="TextBox 83"/>
          <p:cNvSpPr txBox="1"/>
          <p:nvPr/>
        </p:nvSpPr>
        <p:spPr>
          <a:xfrm>
            <a:off x="5089381" y="4597690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5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6679794" y="4611406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TextBox 85"/>
          <p:cNvSpPr txBox="1"/>
          <p:nvPr/>
        </p:nvSpPr>
        <p:spPr>
          <a:xfrm>
            <a:off x="6666078" y="4597690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1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8256490" y="4611406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8" name="TextBox 87"/>
          <p:cNvSpPr txBox="1"/>
          <p:nvPr/>
        </p:nvSpPr>
        <p:spPr>
          <a:xfrm>
            <a:off x="8242774" y="4597690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9833187" y="4611406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0" name="TextBox 89"/>
          <p:cNvSpPr txBox="1"/>
          <p:nvPr/>
        </p:nvSpPr>
        <p:spPr>
          <a:xfrm>
            <a:off x="9819471" y="4597690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3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95528" y="4982609"/>
            <a:ext cx="1049020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No UTM source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1949704" y="4996325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003B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3" name="TextBox 92"/>
          <p:cNvSpPr txBox="1"/>
          <p:nvPr/>
        </p:nvSpPr>
        <p:spPr>
          <a:xfrm>
            <a:off x="1935988" y="4982609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Work Sans"/>
              </a:rPr>
              <a:t>32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3526401" y="4996325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6994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5" name="TextBox 94"/>
          <p:cNvSpPr txBox="1"/>
          <p:nvPr/>
        </p:nvSpPr>
        <p:spPr>
          <a:xfrm>
            <a:off x="3512685" y="4982609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17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5103097" y="4996325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6994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7" name="TextBox 96"/>
          <p:cNvSpPr txBox="1"/>
          <p:nvPr/>
        </p:nvSpPr>
        <p:spPr>
          <a:xfrm>
            <a:off x="5089381" y="4982609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15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6679794" y="4996325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TextBox 98"/>
          <p:cNvSpPr txBox="1"/>
          <p:nvPr/>
        </p:nvSpPr>
        <p:spPr>
          <a:xfrm>
            <a:off x="6666078" y="4982609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7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8256490" y="4996325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TextBox 100"/>
          <p:cNvSpPr txBox="1"/>
          <p:nvPr/>
        </p:nvSpPr>
        <p:spPr>
          <a:xfrm>
            <a:off x="8242774" y="4982609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8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9833187" y="4996325"/>
            <a:ext cx="1549265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TextBox 102"/>
          <p:cNvSpPr txBox="1"/>
          <p:nvPr/>
        </p:nvSpPr>
        <p:spPr>
          <a:xfrm>
            <a:off x="9819471" y="4982609"/>
            <a:ext cx="1576697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Work Sans"/>
              </a:rPr>
              <a:t>4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332927" y="546811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737B8B"/>
                </a:solidFill>
                <a:latin typeface="Work Sans"/>
              </a:rPr>
              <a:t>Fewer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9018727" y="5495544"/>
            <a:ext cx="201168" cy="128016"/>
          </a:xfrm>
          <a:prstGeom prst="rect">
            <a:avLst/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Rectangle 105"/>
          <p:cNvSpPr/>
          <p:nvPr/>
        </p:nvSpPr>
        <p:spPr>
          <a:xfrm>
            <a:off x="9219895" y="5495544"/>
            <a:ext cx="201168" cy="128016"/>
          </a:xfrm>
          <a:prstGeom prst="rect">
            <a:avLst/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Rectangle 106"/>
          <p:cNvSpPr/>
          <p:nvPr/>
        </p:nvSpPr>
        <p:spPr>
          <a:xfrm>
            <a:off x="9421063" y="5495544"/>
            <a:ext cx="201168" cy="128016"/>
          </a:xfrm>
          <a:prstGeom prst="rect">
            <a:avLst/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8" name="Rectangle 107"/>
          <p:cNvSpPr/>
          <p:nvPr/>
        </p:nvSpPr>
        <p:spPr>
          <a:xfrm>
            <a:off x="9622231" y="5495544"/>
            <a:ext cx="201168" cy="128016"/>
          </a:xfrm>
          <a:prstGeom prst="rect">
            <a:avLst/>
          </a:prstGeom>
          <a:solidFill>
            <a:srgbClr val="6994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9" name="Rectangle 108"/>
          <p:cNvSpPr/>
          <p:nvPr/>
        </p:nvSpPr>
        <p:spPr>
          <a:xfrm>
            <a:off x="9823399" y="5495544"/>
            <a:ext cx="201168" cy="128016"/>
          </a:xfrm>
          <a:prstGeom prst="rect">
            <a:avLst/>
          </a:prstGeom>
          <a:solidFill>
            <a:srgbClr val="4075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0" name="Rectangle 109"/>
          <p:cNvSpPr/>
          <p:nvPr/>
        </p:nvSpPr>
        <p:spPr>
          <a:xfrm>
            <a:off x="10024567" y="5495544"/>
            <a:ext cx="201168" cy="128016"/>
          </a:xfrm>
          <a:prstGeom prst="rect">
            <a:avLst/>
          </a:prstGeom>
          <a:solidFill>
            <a:srgbClr val="0F5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1" name="Rectangle 110"/>
          <p:cNvSpPr/>
          <p:nvPr/>
        </p:nvSpPr>
        <p:spPr>
          <a:xfrm>
            <a:off x="10225735" y="5495544"/>
            <a:ext cx="201168" cy="128016"/>
          </a:xfrm>
          <a:prstGeom prst="rect">
            <a:avLst/>
          </a:prstGeom>
          <a:solidFill>
            <a:srgbClr val="003B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2" name="TextBox 111"/>
          <p:cNvSpPr txBox="1"/>
          <p:nvPr/>
        </p:nvSpPr>
        <p:spPr>
          <a:xfrm>
            <a:off x="10500055" y="546811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More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Top 6 sources by answers, plus leads with no UTM source.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Source to CRM, UTM Grabber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3738"/>
            </a:avLst>
          </a:prstGeom>
          <a:solidFill>
            <a:srgbClr val="F0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160BF"/>
                </a:solidFill>
                <a:latin typeface="Work Sans"/>
              </a:rPr>
              <a:t>Match-making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0" i="0">
                <a:solidFill>
                  <a:srgbClr val="141821"/>
                </a:solidFill>
                <a:latin typeface="Rubik"/>
              </a:rPr>
              <a:t>No source leans hard toward one </a:t>
            </a:r>
            <a:r>
              <a:rPr sz="3400" b="1" i="0">
                <a:solidFill>
                  <a:srgbClr val="0160BF"/>
                </a:solidFill>
                <a:latin typeface="Rubik"/>
              </a:rPr>
              <a:t>CRM</a:t>
            </a:r>
            <a:r>
              <a:rPr sz="34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C5464"/>
                </a:solidFill>
                <a:latin typeface="Work Sans"/>
              </a:rPr>
              <a:t>No source names any CRM clearly more often than average: no pairing has 5 or more leads and an excess beyond normal random swing.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C5464"/>
                </a:solidFill>
                <a:latin typeface="Work Sans"/>
              </a:rPr>
              <a:t>Your message can stay CRM-neutral across channels for now.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Source to CRM, UTM Grabber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160BF"/>
                </a:solidFill>
                <a:latin typeface="Work Sans"/>
              </a:rPr>
              <a:t>By CRM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Each </a:t>
            </a:r>
            <a:r>
              <a:rPr sz="3200" b="1" i="0">
                <a:solidFill>
                  <a:srgbClr val="0160BF"/>
                </a:solidFill>
                <a:latin typeface="Rubik"/>
              </a:rPr>
              <a:t>CRM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and where it comes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CRMs by </a:t>
            </a:r>
            <a:r>
              <a:rPr sz="1400" b="1" i="0">
                <a:solidFill>
                  <a:srgbClr val="0160BF"/>
                </a:solidFill>
                <a:latin typeface="Rubik"/>
              </a:rPr>
              <a:t>answers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40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54432"/>
                <a:gridCol w="2322651"/>
                <a:gridCol w="2019697"/>
                <a:gridCol w="1009848"/>
                <a:gridCol w="2625606"/>
                <a:gridCol w="2625606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Leans toward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HubSpot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Salesforce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Pipedrive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LinkedIn, 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ActiveCampaign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LinkedIn, 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Zoho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LinkedIn, 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No CRM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28%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35451" y="24353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29811" y="2508504"/>
            <a:ext cx="124245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4029811" y="2508504"/>
            <a:ext cx="1242457" cy="91440"/>
          </a:xfrm>
          <a:prstGeom prst="roundRect">
            <a:avLst>
              <a:gd name="adj" fmla="val 5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435451" y="29108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029811" y="2983992"/>
            <a:ext cx="124245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4029811" y="2983992"/>
            <a:ext cx="745474" cy="91440"/>
          </a:xfrm>
          <a:prstGeom prst="roundRect">
            <a:avLst>
              <a:gd name="adj" fmla="val 5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435451" y="33863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57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29811" y="3459480"/>
            <a:ext cx="124245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029811" y="3459480"/>
            <a:ext cx="674476" cy="91440"/>
          </a:xfrm>
          <a:prstGeom prst="roundRect">
            <a:avLst>
              <a:gd name="adj" fmla="val 5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3435451" y="38618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029811" y="3934968"/>
            <a:ext cx="124245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4029811" y="3934968"/>
            <a:ext cx="473317" cy="91440"/>
          </a:xfrm>
          <a:prstGeom prst="roundRect">
            <a:avLst>
              <a:gd name="adj" fmla="val 5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3435451" y="43373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029811" y="4410456"/>
            <a:ext cx="124245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029811" y="4410456"/>
            <a:ext cx="354988" cy="91440"/>
          </a:xfrm>
          <a:prstGeom prst="roundRect">
            <a:avLst>
              <a:gd name="adj" fmla="val 5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3435451" y="48127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29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029811" y="4885944"/>
            <a:ext cx="124245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029811" y="4885944"/>
            <a:ext cx="343155" cy="91440"/>
          </a:xfrm>
          <a:prstGeom prst="roundRect">
            <a:avLst>
              <a:gd name="adj" fmla="val 5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Leans toward: the source whose leads name this CRM most often compared with average (1.2x or more, 5+ leads, beyond normal random swing).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Source to CRM, UTM Grabber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160BF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Personalize by </a:t>
            </a:r>
            <a:r>
              <a:rPr sz="3200" b="1" i="0">
                <a:solidFill>
                  <a:srgbClr val="0160BF"/>
                </a:solidFill>
                <a:latin typeface="Rubik"/>
              </a:rPr>
              <a:t>CRM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Tag the links behind </a:t>
            </a:r>
            <a:r>
              <a:rPr sz="1800" b="1" i="0">
                <a:solidFill>
                  <a:srgbClr val="0160BF"/>
                </a:solidFill>
                <a:latin typeface="Rubik"/>
              </a:rPr>
              <a:t>untagged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answers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26% of CRM answers came with no UTM source, so their channel is unknown.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7708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F0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57708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Ongoing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Lead with </a:t>
            </a:r>
            <a:r>
              <a:rPr sz="1800" b="1" i="0">
                <a:solidFill>
                  <a:srgbClr val="0160BF"/>
                </a:solidFill>
                <a:latin typeface="Rubik"/>
              </a:rPr>
              <a:t>HubSpot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in your messaging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is the most common CRM at 32% of answers.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F0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Source to CRM, UTM Grabber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F0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160BF"/>
                </a:solidFill>
                <a:latin typeface="Work Sans"/>
              </a:rPr>
              <a:t>The map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lead with </a:t>
            </a:r>
            <a:r>
              <a:rPr sz="4000" b="1" i="0">
                <a:solidFill>
                  <a:srgbClr val="0160BF"/>
                </a:solidFill>
                <a:latin typeface="Rubik"/>
              </a:rPr>
              <a:t>HubSpot</a:t>
            </a:r>
            <a:r>
              <a:rPr sz="4000" b="0" i="0">
                <a:solidFill>
                  <a:srgbClr val="141821"/>
                </a:solidFill>
                <a:latin typeface="Rubik"/>
              </a:rPr>
              <a:t> in your messaging. 32% of leads use it.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CRM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324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Top CRM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HubSpot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CRMs named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5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No CRM yet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9%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Google sends the most HubSpot leads (22%).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82% of leads answered the CRM question.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No source leans hard toward one CRM.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41248" y="5221224"/>
            <a:ext cx="10509199" cy="0"/>
          </a:xfrm>
          <a:prstGeom prst="line">
            <a:avLst/>
          </a:prstGeom>
          <a:ln w="9525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41248" y="5294376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4C5464"/>
                </a:solidFill>
                <a:latin typeface="Work Sans"/>
              </a:rPr>
              <a:t>How we built this report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" y="5541264"/>
            <a:ext cx="10509199" cy="7406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37B8B"/>
                </a:solidFill>
                <a:latin typeface="Work Sans"/>
              </a:rPr>
              <a:t>CRM answers come from the form field “CRM Platform”; spellings are grouped (for example “hubspot” and “HubSpot”), and answers such as “no” or “none” show as No CRM.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Sources are each lead's last-touch utm_source, Mar 22 to Apr 20,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Lift = the share of a source's leads naming a CRM, divided by that CRM's share of all answers.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Source to CRM, UTM Grabber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