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BM Plex Sans" charset="0"/>
      <p:regular r:id="rId14"/>
      <p:bold r:id="rId15"/>
    </p:embeddedFont>
    <p:embeddedFont>
      <p:font typeface="IBM Plex Sans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160BF"/>
                </a:solidFill>
                <a:latin typeface="IBM Plex Sans Condensed"/>
              </a:rPr>
              <a:t>Source to CRM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64462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Mar 22 to Apr 20,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HubSpot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leads the CRM answers at 32%, most often from Google and LinkedIn.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324 of 395 leads answered the “CRM Platform” question.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203073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demo1.utmgrabber.com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765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8458" y="5559552"/>
            <a:ext cx="171831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Field: CRM Platform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36768" y="5559552"/>
            <a:ext cx="125095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324 answers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03885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7645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0388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395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9722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811526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7154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419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Answered the CRM question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82%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F3029"/>
                </a:solidFill>
                <a:latin typeface="IBM Plex Sans Condensed"/>
              </a:rPr>
              <a:t>▼ −5 pts  vs the previous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CRMs named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HubSpot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32%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6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▲ +7 pts  vs the previous 30 days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No CRM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9%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Source to CRM, UTM Grabber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IBM Plex Sans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sources bring 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CRM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cell counts the leads from one utm_source who named one CRM. Darker means more.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by source and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9857" y="2325624"/>
            <a:ext cx="214397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HubSpot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5189" y="2325624"/>
            <a:ext cx="214397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Salesforce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0521" y="2325624"/>
            <a:ext cx="214397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Pipedrive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5852" y="2325624"/>
            <a:ext cx="214397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ActiveCampaign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31184" y="2325624"/>
            <a:ext cx="214397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Zoho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6516" y="2325624"/>
            <a:ext cx="214397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E7887"/>
                </a:solidFill>
                <a:latin typeface="IBM Plex Sans Condensed"/>
              </a:rPr>
              <a:t>No CRM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581656"/>
            <a:ext cx="937209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LinkedIn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37893" y="259537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824177" y="258165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IBM Plex Sans Condensed"/>
              </a:rPr>
              <a:t>22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33225" y="259537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419509" y="258165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8557" y="259537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014841" y="258165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23888" y="259537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610172" y="258165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19220" y="259537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05504" y="258165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9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14552" y="259537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800836" y="258165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2979638"/>
            <a:ext cx="937209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Google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37893" y="2993354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4177" y="2979638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IBM Plex Sans Condensed"/>
              </a:rPr>
              <a:t>23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33225" y="2993354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3419509" y="2979638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8557" y="2993354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014841" y="2979638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9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23888" y="2993354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610172" y="2979638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9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19220" y="2993354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05504" y="2979638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814552" y="2993354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800836" y="2979638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8" y="3377619"/>
            <a:ext cx="937209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Bing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837893" y="3391335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824177" y="3377619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33225" y="3391335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3419509" y="3377619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7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028557" y="3391335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014841" y="3377619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8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23888" y="3391335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6610172" y="3377619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3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219220" y="3391335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8205504" y="3377619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2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814552" y="3391335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9800836" y="3377619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5528" y="3775601"/>
            <a:ext cx="937209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Facebook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837893" y="3789317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824177" y="3775601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7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433225" y="3789317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3419509" y="3775601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6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028557" y="3789317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5014841" y="3775601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5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623888" y="3789317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6610172" y="3775601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219220" y="3789317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8205504" y="3775601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4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814552" y="3789317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9800836" y="3775601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4173583"/>
            <a:ext cx="937209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YouTube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837893" y="4187299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1824177" y="4173583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6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433225" y="4187299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3419509" y="4173583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6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028557" y="4187299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5014841" y="4173583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623888" y="4187299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6610172" y="4173583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5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219220" y="4187299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8205504" y="4173583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814552" y="4187299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TextBox 76"/>
          <p:cNvSpPr txBox="1"/>
          <p:nvPr/>
        </p:nvSpPr>
        <p:spPr>
          <a:xfrm>
            <a:off x="9800836" y="4173583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95528" y="4571565"/>
            <a:ext cx="937209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Newsletter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1837893" y="4585281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TextBox 79"/>
          <p:cNvSpPr txBox="1"/>
          <p:nvPr/>
        </p:nvSpPr>
        <p:spPr>
          <a:xfrm>
            <a:off x="1824177" y="4571565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5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433225" y="4585281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TextBox 81"/>
          <p:cNvSpPr txBox="1"/>
          <p:nvPr/>
        </p:nvSpPr>
        <p:spPr>
          <a:xfrm>
            <a:off x="3419509" y="4571565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3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028557" y="4585281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TextBox 83"/>
          <p:cNvSpPr txBox="1"/>
          <p:nvPr/>
        </p:nvSpPr>
        <p:spPr>
          <a:xfrm>
            <a:off x="5014841" y="4571565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5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6623888" y="4585281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TextBox 85"/>
          <p:cNvSpPr txBox="1"/>
          <p:nvPr/>
        </p:nvSpPr>
        <p:spPr>
          <a:xfrm>
            <a:off x="6610172" y="4571565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8219220" y="4585281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TextBox 87"/>
          <p:cNvSpPr txBox="1"/>
          <p:nvPr/>
        </p:nvSpPr>
        <p:spPr>
          <a:xfrm>
            <a:off x="8205504" y="4571565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814552" y="4585281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TextBox 89"/>
          <p:cNvSpPr txBox="1"/>
          <p:nvPr/>
        </p:nvSpPr>
        <p:spPr>
          <a:xfrm>
            <a:off x="9800836" y="4571565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3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95528" y="4969546"/>
            <a:ext cx="937209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 Condensed"/>
              </a:rPr>
              <a:t>No UTM source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1837893" y="498326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003B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TextBox 92"/>
          <p:cNvSpPr txBox="1"/>
          <p:nvPr/>
        </p:nvSpPr>
        <p:spPr>
          <a:xfrm>
            <a:off x="1824177" y="496954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IBM Plex Sans Condensed"/>
              </a:rPr>
              <a:t>32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433225" y="498326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TextBox 94"/>
          <p:cNvSpPr txBox="1"/>
          <p:nvPr/>
        </p:nvSpPr>
        <p:spPr>
          <a:xfrm>
            <a:off x="3419509" y="496954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17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028557" y="498326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TextBox 96"/>
          <p:cNvSpPr txBox="1"/>
          <p:nvPr/>
        </p:nvSpPr>
        <p:spPr>
          <a:xfrm>
            <a:off x="5014841" y="496954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15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6623888" y="498326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TextBox 98"/>
          <p:cNvSpPr txBox="1"/>
          <p:nvPr/>
        </p:nvSpPr>
        <p:spPr>
          <a:xfrm>
            <a:off x="6610172" y="496954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7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8219220" y="498326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TextBox 100"/>
          <p:cNvSpPr txBox="1"/>
          <p:nvPr/>
        </p:nvSpPr>
        <p:spPr>
          <a:xfrm>
            <a:off x="8205504" y="496954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8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9814552" y="4983262"/>
            <a:ext cx="1567900" cy="370550"/>
          </a:xfrm>
          <a:prstGeom prst="roundRect">
            <a:avLst>
              <a:gd name="adj" fmla="val 740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TextBox 102"/>
          <p:cNvSpPr txBox="1"/>
          <p:nvPr/>
        </p:nvSpPr>
        <p:spPr>
          <a:xfrm>
            <a:off x="9800836" y="4969546"/>
            <a:ext cx="1595332" cy="39798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IBM Plex Sans Condensed"/>
              </a:rPr>
              <a:t>4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Fewer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ectangle 105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ectangle 106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ectangle 107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ectangle 108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ectangle 109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0F5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ectangle 110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003B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More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Top 6 sources by answers, plus leads with no UTM source.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Source to CRM, UTM Grabber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1121"/>
            </a:avLst>
          </a:prstGeom>
          <a:solidFill>
            <a:srgbClr val="E7EFFA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IBM Plex Sans"/>
              </a:rPr>
              <a:t>Match-making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10161F"/>
                </a:solidFill>
                <a:latin typeface="IBM Plex Sans"/>
              </a:rPr>
              <a:t>No source leans hard toward one 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CRM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No source names any CRM clearly more often than average: no pairing has 5 or more leads and an excess beyond normal random swing.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Your message can stay CRM-neutral across channels for now.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Source to CRM, UTM Grabber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IBM Plex Sans"/>
              </a:rPr>
              <a:t>By CRM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Each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CRM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and where it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CRMs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625606"/>
                <a:gridCol w="262560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Leans toward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5F8FC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HubSpot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Salesforce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Pipedrive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LinkedIn, 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ActiveCampaign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LinkedIn, 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Zoho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LinkedIn, 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No 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35451" y="2343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29811" y="241706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029811" y="241706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435451" y="2819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29811" y="2892552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029811" y="2892552"/>
            <a:ext cx="745474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435451" y="3294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9811" y="3368040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029811" y="3368040"/>
            <a:ext cx="674476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435451" y="3770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29811" y="384352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4029811" y="3843528"/>
            <a:ext cx="473317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435451" y="42458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29811" y="4319016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029811" y="4319016"/>
            <a:ext cx="354988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435451" y="4721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29811" y="479450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29811" y="4794504"/>
            <a:ext cx="343155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Leans toward: the source whose leads name this CRM most often compared with average (1.2x or more, 5+ leads, beyond normal random swing).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Source to CRM, UTM Grabber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Personalize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CRM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160BF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Tag the links behind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untagged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answers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26% of CRM answers came with no UTM source, so their channel is unknown.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453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453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160BF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Ongoing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Lead with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HubSpot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in your messaging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is the most common CRM at 32% of answers.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Source to CRM, UTM Grabber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IBM Plex Sans"/>
              </a:rPr>
              <a:t>The map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lead with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HubSpot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in your messaging. 32% of leads use it.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CRM answers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324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CRM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HubSpot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CRMs named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No CRM yet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9%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Google sends the most HubSpot leads (22%).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82% of leads answered the CRM question.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No source leans hard toward one CRM.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CRM answers come from the form field “CRM Platform”; spellings are grouped (for example “hubspot” and “HubSpot”), and answers such as “no” or “none” show as No CRM.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Sources are each lead's last-touch utm_source, Mar 22 to Apr 20,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Lift = the share of a source's leads naming a CRM, divided by that CRM's share of all answers.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Source to CRM, UTM Grabber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