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embeddedFontLst>
    <p:embeddedFont>
      <p:font typeface="Instrument Serif" charset="0"/>
      <p:regular r:id="rId14"/>
      <p:italic r:id="rId15"/>
    </p:embeddedFont>
    <p:embeddedFont>
      <p:font typeface="Geist" charset="0"/>
      <p:regular r:id="rId16"/>
    </p:embeddedFont>
    <p:embeddedFont>
      <p:font typeface="Geist Mono" charset="0"/>
      <p:regular r:id="rId1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572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2200" b="0" i="0">
                <a:solidFill>
                  <a:srgbClr val="0B1B34"/>
                </a:solidFill>
                <a:latin typeface="Instrument Serif"/>
              </a:rPr>
              <a:t>UTM Grabber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66928" y="987552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566928" y="1874520"/>
            <a:ext cx="1005840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 spc="150">
                <a:solidFill>
                  <a:srgbClr val="0160BF"/>
                </a:solidFill>
                <a:latin typeface="Geist Mono"/>
              </a:rPr>
              <a:t>SOURCE TO CRM · MAR 22 TO APR 20,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258568"/>
            <a:ext cx="10789920" cy="230428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0" i="1">
                <a:solidFill>
                  <a:srgbClr val="0160BF"/>
                </a:solidFill>
                <a:latin typeface="Instrument Serif"/>
              </a:rPr>
              <a:t>HubSpot</a:t>
            </a:r>
            <a:r>
              <a:rPr sz="4800" b="0" i="0">
                <a:solidFill>
                  <a:srgbClr val="0B1B34"/>
                </a:solidFill>
                <a:latin typeface="Instrument Serif"/>
              </a:rPr>
              <a:t> leads the CRM answers at 32%, most often from Google and LinkedIn.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4654296"/>
            <a:ext cx="9509760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0" i="0">
                <a:solidFill>
                  <a:srgbClr val="64748B"/>
                </a:solidFill>
                <a:latin typeface="Geist"/>
              </a:rPr>
              <a:t>324 of 395 leads answered the “CRM Platform” question.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5385816"/>
            <a:ext cx="10515600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0" i="0">
                <a:solidFill>
                  <a:srgbClr val="64748B"/>
                </a:solidFill>
                <a:latin typeface="Geist"/>
              </a:rPr>
              <a:t>demo1.utmgrabber.com  ·  Gravity Forms  ·  Field: CRM Platform  ·  324 answers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5806440"/>
            <a:ext cx="205663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Oval 8"/>
          <p:cNvSpPr/>
          <p:nvPr/>
        </p:nvSpPr>
        <p:spPr>
          <a:xfrm>
            <a:off x="681228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8" y="5806440"/>
            <a:ext cx="17823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B34"/>
                </a:solidFill>
                <a:latin typeface="Geist"/>
              </a:rPr>
              <a:t>UTM Grabber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64538" y="5806440"/>
            <a:ext cx="20566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"/>
              </a:rPr>
              <a:t>395 leads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15006" y="5806440"/>
            <a:ext cx="2493518" cy="292608"/>
          </a:xfrm>
          <a:prstGeom prst="roundRect">
            <a:avLst>
              <a:gd name="adj" fmla="val 937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Oval 12"/>
          <p:cNvSpPr/>
          <p:nvPr/>
        </p:nvSpPr>
        <p:spPr>
          <a:xfrm>
            <a:off x="2829306" y="5911596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989326" y="5806440"/>
            <a:ext cx="22191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0B1B34"/>
                </a:solidFill>
                <a:latin typeface="Geist"/>
              </a:rPr>
              <a:t>Sample data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73246" y="5806440"/>
            <a:ext cx="24935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B34"/>
                </a:solidFill>
                <a:latin typeface="Instrument Serif"/>
              </a:rPr>
              <a:t>The numbers that matter.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2630043" cy="1474013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68096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B34"/>
                </a:solidFill>
                <a:latin typeface="Instrument Serif"/>
              </a:rPr>
              <a:t>82%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8096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ANSWERED THE CRM QUESTION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09496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C4353A"/>
                </a:solidFill>
                <a:latin typeface="Geist Mono"/>
              </a:rPr>
              <a:t>▼ −5 pts</a:t>
            </a:r>
          </a:p>
        </p:txBody>
      </p:sp>
      <p:sp>
        <p:nvSpPr>
          <p:cNvPr id="10" name="Rectangle 9"/>
          <p:cNvSpPr/>
          <p:nvPr/>
        </p:nvSpPr>
        <p:spPr>
          <a:xfrm>
            <a:off x="3372536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ectangle 10"/>
          <p:cNvSpPr/>
          <p:nvPr/>
        </p:nvSpPr>
        <p:spPr>
          <a:xfrm>
            <a:off x="3378022" y="1480718"/>
            <a:ext cx="2630043" cy="1474013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2" name="Connector 11"/>
          <p:cNvCxnSpPr/>
          <p:nvPr/>
        </p:nvCxnSpPr>
        <p:spPr>
          <a:xfrm>
            <a:off x="3372536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573704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B34"/>
                </a:solidFill>
                <a:latin typeface="Instrument Serif"/>
              </a:rPr>
              <a:t>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CRMS NAMED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178144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ectangle 15"/>
          <p:cNvSpPr/>
          <p:nvPr/>
        </p:nvSpPr>
        <p:spPr>
          <a:xfrm>
            <a:off x="6183630" y="1480718"/>
            <a:ext cx="2630043" cy="1474013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7" name="Connector 16"/>
          <p:cNvCxnSpPr/>
          <p:nvPr/>
        </p:nvCxnSpPr>
        <p:spPr>
          <a:xfrm>
            <a:off x="6178144" y="2949245"/>
            <a:ext cx="2641015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379312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B34"/>
                </a:solidFill>
                <a:latin typeface="Instrument Serif"/>
              </a:rPr>
              <a:t>32%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HUBSPOT SHARE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520711" y="3022397"/>
            <a:ext cx="109728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850" b="0" i="0">
                <a:solidFill>
                  <a:srgbClr val="64748B"/>
                </a:solidFill>
                <a:latin typeface="Geist Mono"/>
              </a:rPr>
              <a:t>▲ +7 pts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983751" y="1475232"/>
            <a:ext cx="2641016" cy="23774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ectangle 21"/>
          <p:cNvSpPr/>
          <p:nvPr/>
        </p:nvSpPr>
        <p:spPr>
          <a:xfrm>
            <a:off x="8989238" y="1480718"/>
            <a:ext cx="2630043" cy="1474013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23" name="Connector 22"/>
          <p:cNvCxnSpPr/>
          <p:nvPr/>
        </p:nvCxnSpPr>
        <p:spPr>
          <a:xfrm>
            <a:off x="8983751" y="2949245"/>
            <a:ext cx="2641016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184919" y="1612392"/>
            <a:ext cx="2238680" cy="1291133"/>
          </a:xfrm>
          <a:prstGeom prst="rect">
            <a:avLst/>
          </a:prstGeom>
          <a:noFill/>
        </p:spPr>
        <p:txBody>
          <a:bodyPr wrap="square" lIns="0" rIns="0" tIns="0" bIns="0" anchor="b">
            <a:noAutofit/>
          </a:bodyPr>
          <a:lstStyle/>
          <a:p>
            <a:pPr algn="l"/>
            <a:r>
              <a:rPr sz="4600" b="0" i="1">
                <a:solidFill>
                  <a:srgbClr val="0B1B34"/>
                </a:solidFill>
                <a:latin typeface="Instrument Serif"/>
              </a:rPr>
              <a:t>9%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84919" y="3022397"/>
            <a:ext cx="1415720" cy="79369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NO CRM YET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2 / 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THE 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B34"/>
                </a:solidFill>
                <a:latin typeface="Instrument Serif"/>
              </a:rPr>
              <a:t>Which sources bring which </a:t>
            </a:r>
            <a:r>
              <a:rPr sz="3200" b="0" i="1">
                <a:solidFill>
                  <a:srgbClr val="0160BF"/>
                </a:solidFill>
                <a:latin typeface="Instrument Serif"/>
              </a:rPr>
              <a:t>CRM</a:t>
            </a:r>
            <a:r>
              <a:rPr sz="3200" b="0" i="0">
                <a:solidFill>
                  <a:srgbClr val="0B1B34"/>
                </a:solidFill>
                <a:latin typeface="Instrument Serif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64748B"/>
                </a:solidFill>
                <a:latin typeface="Geist"/>
              </a:rPr>
              <a:t>Each cell counts the leads from one utm_source who named one CRM. Darker means more.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825"/>
            </a:avLst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B34"/>
                </a:solidFill>
                <a:latin typeface="Instrument Serif"/>
              </a:rPr>
              <a:t>Leads by source and </a:t>
            </a:r>
            <a:r>
              <a:rPr sz="1400" b="0" i="1">
                <a:solidFill>
                  <a:srgbClr val="0160BF"/>
                </a:solidFill>
                <a:latin typeface="Instrument Serif"/>
              </a:rPr>
              <a:t>CRM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8498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HubSpot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69056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Salesforce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39614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Pipedrive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10173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ActiveCampaign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80731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Zoho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51289" y="2417064"/>
            <a:ext cx="21191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950" b="0" i="0">
                <a:solidFill>
                  <a:srgbClr val="64748B"/>
                </a:solidFill>
                <a:latin typeface="Geist Mono"/>
              </a:rPr>
              <a:t>No CRM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8" y="2673096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LinkedIn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86534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1972818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Geist Mono"/>
              </a:rPr>
              <a:t>22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57092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543376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127650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5113934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13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698209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684493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13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268767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8255051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9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39325" y="2686812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9825609" y="2673096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058015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Google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986534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972818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Geist Mono"/>
              </a:rPr>
              <a:t>23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3557092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3543376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14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5127650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5113934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9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698209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6684493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9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268767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8255051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2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9839325" y="3071731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9825609" y="3058015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8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95528" y="3442934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Bing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986534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972818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10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3557092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3543376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7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5127650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TextBox 44"/>
          <p:cNvSpPr txBox="1"/>
          <p:nvPr/>
        </p:nvSpPr>
        <p:spPr>
          <a:xfrm>
            <a:off x="5113934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8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6698209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TextBox 46"/>
          <p:cNvSpPr txBox="1"/>
          <p:nvPr/>
        </p:nvSpPr>
        <p:spPr>
          <a:xfrm>
            <a:off x="6684493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3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268767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8255051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2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9839325" y="3456650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9825609" y="3442934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3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95528" y="3827853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Facebook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1986534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TextBox 53"/>
          <p:cNvSpPr txBox="1"/>
          <p:nvPr/>
        </p:nvSpPr>
        <p:spPr>
          <a:xfrm>
            <a:off x="1972818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7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3557092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TextBox 55"/>
          <p:cNvSpPr txBox="1"/>
          <p:nvPr/>
        </p:nvSpPr>
        <p:spPr>
          <a:xfrm>
            <a:off x="3543376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6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127650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8" name="TextBox 57"/>
          <p:cNvSpPr txBox="1"/>
          <p:nvPr/>
        </p:nvSpPr>
        <p:spPr>
          <a:xfrm>
            <a:off x="5113934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5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6698209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0" name="TextBox 59"/>
          <p:cNvSpPr txBox="1"/>
          <p:nvPr/>
        </p:nvSpPr>
        <p:spPr>
          <a:xfrm>
            <a:off x="6684493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2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268767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2" name="TextBox 61"/>
          <p:cNvSpPr txBox="1"/>
          <p:nvPr/>
        </p:nvSpPr>
        <p:spPr>
          <a:xfrm>
            <a:off x="8255051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4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9839325" y="3841569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4" name="TextBox 63"/>
          <p:cNvSpPr txBox="1"/>
          <p:nvPr/>
        </p:nvSpPr>
        <p:spPr>
          <a:xfrm>
            <a:off x="9825609" y="3827853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2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5528" y="4212771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YouTube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1986534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7" name="TextBox 66"/>
          <p:cNvSpPr txBox="1"/>
          <p:nvPr/>
        </p:nvSpPr>
        <p:spPr>
          <a:xfrm>
            <a:off x="1972818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6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3557092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9" name="TextBox 68"/>
          <p:cNvSpPr txBox="1"/>
          <p:nvPr/>
        </p:nvSpPr>
        <p:spPr>
          <a:xfrm>
            <a:off x="3543376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6</a:t>
            </a:r>
          </a:p>
        </p:txBody>
      </p:sp>
      <p:sp>
        <p:nvSpPr>
          <p:cNvPr id="70" name="Rounded Rectangle 69"/>
          <p:cNvSpPr/>
          <p:nvPr/>
        </p:nvSpPr>
        <p:spPr>
          <a:xfrm>
            <a:off x="5127650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1" name="TextBox 70"/>
          <p:cNvSpPr txBox="1"/>
          <p:nvPr/>
        </p:nvSpPr>
        <p:spPr>
          <a:xfrm>
            <a:off x="5113934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2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698209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3" name="TextBox 72"/>
          <p:cNvSpPr txBox="1"/>
          <p:nvPr/>
        </p:nvSpPr>
        <p:spPr>
          <a:xfrm>
            <a:off x="6684493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5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8268767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5" name="TextBox 74"/>
          <p:cNvSpPr txBox="1"/>
          <p:nvPr/>
        </p:nvSpPr>
        <p:spPr>
          <a:xfrm>
            <a:off x="8255051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9839325" y="4226487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7" name="TextBox 76"/>
          <p:cNvSpPr txBox="1"/>
          <p:nvPr/>
        </p:nvSpPr>
        <p:spPr>
          <a:xfrm>
            <a:off x="9825609" y="4212771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95528" y="4597690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Newsletter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1986534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0" name="TextBox 79"/>
          <p:cNvSpPr txBox="1"/>
          <p:nvPr/>
        </p:nvSpPr>
        <p:spPr>
          <a:xfrm>
            <a:off x="1972818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5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3557092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2" name="TextBox 81"/>
          <p:cNvSpPr txBox="1"/>
          <p:nvPr/>
        </p:nvSpPr>
        <p:spPr>
          <a:xfrm>
            <a:off x="3543376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3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5127650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4" name="TextBox 83"/>
          <p:cNvSpPr txBox="1"/>
          <p:nvPr/>
        </p:nvSpPr>
        <p:spPr>
          <a:xfrm>
            <a:off x="5113934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5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6698209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6" name="TextBox 85"/>
          <p:cNvSpPr txBox="1"/>
          <p:nvPr/>
        </p:nvSpPr>
        <p:spPr>
          <a:xfrm>
            <a:off x="6684493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8268767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8" name="TextBox 87"/>
          <p:cNvSpPr txBox="1"/>
          <p:nvPr/>
        </p:nvSpPr>
        <p:spPr>
          <a:xfrm>
            <a:off x="8255051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4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9839325" y="4611406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0" name="TextBox 89"/>
          <p:cNvSpPr txBox="1"/>
          <p:nvPr/>
        </p:nvSpPr>
        <p:spPr>
          <a:xfrm>
            <a:off x="9825609" y="4597690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3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95528" y="4982609"/>
            <a:ext cx="1085850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64748B"/>
                </a:solidFill>
                <a:latin typeface="Geist Mono"/>
              </a:rPr>
              <a:t>No UTM source</a:t>
            </a:r>
          </a:p>
        </p:txBody>
      </p:sp>
      <p:sp>
        <p:nvSpPr>
          <p:cNvPr id="92" name="Rounded Rectangle 91"/>
          <p:cNvSpPr/>
          <p:nvPr/>
        </p:nvSpPr>
        <p:spPr>
          <a:xfrm>
            <a:off x="1986534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3" name="TextBox 92"/>
          <p:cNvSpPr txBox="1"/>
          <p:nvPr/>
        </p:nvSpPr>
        <p:spPr>
          <a:xfrm>
            <a:off x="1972818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FFFFFF"/>
                </a:solidFill>
                <a:latin typeface="Geist Mono"/>
              </a:rPr>
              <a:t>32</a:t>
            </a:r>
          </a:p>
        </p:txBody>
      </p:sp>
      <p:sp>
        <p:nvSpPr>
          <p:cNvPr id="94" name="Rounded Rectangle 93"/>
          <p:cNvSpPr/>
          <p:nvPr/>
        </p:nvSpPr>
        <p:spPr>
          <a:xfrm>
            <a:off x="3557092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5" name="TextBox 94"/>
          <p:cNvSpPr txBox="1"/>
          <p:nvPr/>
        </p:nvSpPr>
        <p:spPr>
          <a:xfrm>
            <a:off x="3543376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17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5127650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7" name="TextBox 96"/>
          <p:cNvSpPr txBox="1"/>
          <p:nvPr/>
        </p:nvSpPr>
        <p:spPr>
          <a:xfrm>
            <a:off x="5113934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15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6698209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9" name="TextBox 98"/>
          <p:cNvSpPr txBox="1"/>
          <p:nvPr/>
        </p:nvSpPr>
        <p:spPr>
          <a:xfrm>
            <a:off x="6684493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7</a:t>
            </a:r>
          </a:p>
        </p:txBody>
      </p:sp>
      <p:sp>
        <p:nvSpPr>
          <p:cNvPr id="100" name="Rounded Rectangle 99"/>
          <p:cNvSpPr/>
          <p:nvPr/>
        </p:nvSpPr>
        <p:spPr>
          <a:xfrm>
            <a:off x="8268767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1" name="TextBox 100"/>
          <p:cNvSpPr txBox="1"/>
          <p:nvPr/>
        </p:nvSpPr>
        <p:spPr>
          <a:xfrm>
            <a:off x="8255051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8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9839325" y="4996325"/>
            <a:ext cx="1543126" cy="357487"/>
          </a:xfrm>
          <a:prstGeom prst="roundRect">
            <a:avLst>
              <a:gd name="adj" fmla="val 7673"/>
            </a:avLst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3" name="TextBox 102"/>
          <p:cNvSpPr txBox="1"/>
          <p:nvPr/>
        </p:nvSpPr>
        <p:spPr>
          <a:xfrm>
            <a:off x="9825609" y="4982609"/>
            <a:ext cx="1570558" cy="38491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0" i="0">
                <a:solidFill>
                  <a:srgbClr val="101418"/>
                </a:solidFill>
                <a:latin typeface="Geist Mono"/>
              </a:rPr>
              <a:t>4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332927" y="5468112"/>
            <a:ext cx="64008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64748B"/>
                </a:solidFill>
                <a:latin typeface="Geist Mono"/>
              </a:rPr>
              <a:t>Fewer</a:t>
            </a:r>
          </a:p>
        </p:txBody>
      </p:sp>
      <p:sp>
        <p:nvSpPr>
          <p:cNvPr id="105" name="Rectangle 104"/>
          <p:cNvSpPr/>
          <p:nvPr/>
        </p:nvSpPr>
        <p:spPr>
          <a:xfrm>
            <a:off x="9018727" y="5495544"/>
            <a:ext cx="201168" cy="128016"/>
          </a:xfrm>
          <a:prstGeom prst="rect">
            <a:avLst/>
          </a:prstGeom>
          <a:solidFill>
            <a:srgbClr val="EAF3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6" name="Rectangle 105"/>
          <p:cNvSpPr/>
          <p:nvPr/>
        </p:nvSpPr>
        <p:spPr>
          <a:xfrm>
            <a:off x="9219895" y="5495544"/>
            <a:ext cx="201168" cy="128016"/>
          </a:xfrm>
          <a:prstGeom prst="rect">
            <a:avLst/>
          </a:prstGeom>
          <a:solidFill>
            <a:srgbClr val="BBD3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7" name="Rectangle 106"/>
          <p:cNvSpPr/>
          <p:nvPr/>
        </p:nvSpPr>
        <p:spPr>
          <a:xfrm>
            <a:off x="9421063" y="5495544"/>
            <a:ext cx="201168" cy="128016"/>
          </a:xfrm>
          <a:prstGeom prst="rect">
            <a:avLst/>
          </a:prstGeom>
          <a:solidFill>
            <a:srgbClr val="91B4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8" name="Rectangle 107"/>
          <p:cNvSpPr/>
          <p:nvPr/>
        </p:nvSpPr>
        <p:spPr>
          <a:xfrm>
            <a:off x="9622231" y="5495544"/>
            <a:ext cx="201168" cy="128016"/>
          </a:xfrm>
          <a:prstGeom prst="rect">
            <a:avLst/>
          </a:prstGeom>
          <a:solidFill>
            <a:srgbClr val="6994C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9" name="Rectangle 108"/>
          <p:cNvSpPr/>
          <p:nvPr/>
        </p:nvSpPr>
        <p:spPr>
          <a:xfrm>
            <a:off x="9823399" y="5495544"/>
            <a:ext cx="201168" cy="128016"/>
          </a:xfrm>
          <a:prstGeom prst="rect">
            <a:avLst/>
          </a:prstGeom>
          <a:solidFill>
            <a:srgbClr val="4075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0" name="Rectangle 109"/>
          <p:cNvSpPr/>
          <p:nvPr/>
        </p:nvSpPr>
        <p:spPr>
          <a:xfrm>
            <a:off x="10024567" y="5495544"/>
            <a:ext cx="201168" cy="128016"/>
          </a:xfrm>
          <a:prstGeom prst="rect">
            <a:avLst/>
          </a:prstGeom>
          <a:solidFill>
            <a:srgbClr val="0F56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1" name="Rectangle 110"/>
          <p:cNvSpPr/>
          <p:nvPr/>
        </p:nvSpPr>
        <p:spPr>
          <a:xfrm>
            <a:off x="10225735" y="5495544"/>
            <a:ext cx="201168" cy="128016"/>
          </a:xfrm>
          <a:prstGeom prst="rect">
            <a:avLst/>
          </a:prstGeom>
          <a:solidFill>
            <a:srgbClr val="003B7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2" name="TextBox 111"/>
          <p:cNvSpPr txBox="1"/>
          <p:nvPr/>
        </p:nvSpPr>
        <p:spPr>
          <a:xfrm>
            <a:off x="10500055" y="5468112"/>
            <a:ext cx="731520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64748B"/>
                </a:solidFill>
                <a:latin typeface="Geist Mono"/>
              </a:rPr>
              <a:t>More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000" b="0" i="0">
                <a:solidFill>
                  <a:srgbClr val="64748B"/>
                </a:solidFill>
                <a:latin typeface="Geist"/>
              </a:rPr>
              <a:t>Top 6 sources by answers, plus leads with no UTM source.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3 / 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66928" y="1371600"/>
            <a:ext cx="11057839" cy="48920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Rectangle 2"/>
          <p:cNvSpPr/>
          <p:nvPr/>
        </p:nvSpPr>
        <p:spPr>
          <a:xfrm>
            <a:off x="572414" y="1377086"/>
            <a:ext cx="11046866" cy="2194560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4" name="Connector 3"/>
          <p:cNvCxnSpPr/>
          <p:nvPr/>
        </p:nvCxnSpPr>
        <p:spPr>
          <a:xfrm>
            <a:off x="566928" y="35661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24128" y="1828800"/>
            <a:ext cx="101434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MATCH-MAKING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24128" y="2121408"/>
            <a:ext cx="10143439" cy="58801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3400" b="0" i="0">
                <a:solidFill>
                  <a:srgbClr val="0B1B34"/>
                </a:solidFill>
                <a:latin typeface="Instrument Serif"/>
              </a:rPr>
              <a:t>No source leans hard toward one </a:t>
            </a:r>
            <a:r>
              <a:rPr sz="3400" b="0" i="1">
                <a:solidFill>
                  <a:srgbClr val="0160BF"/>
                </a:solidFill>
                <a:latin typeface="Instrument Serif"/>
              </a:rPr>
              <a:t>CRM</a:t>
            </a:r>
            <a:r>
              <a:rPr sz="3400" b="0" i="0">
                <a:solidFill>
                  <a:srgbClr val="0B1B34"/>
                </a:solidFill>
                <a:latin typeface="Instrument Serif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3840480"/>
            <a:ext cx="9229039" cy="21488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64748B"/>
                </a:solidFill>
                <a:latin typeface="Geist"/>
              </a:rPr>
              <a:t>No source names any CRM clearly more often than average: no pairing has 5 or more leads and an excess beyond normal random swing.</a:t>
            </a:r>
          </a:p>
          <a:p>
            <a:pPr algn="l">
              <a:lnSpc>
                <a:spcPct val="120000"/>
              </a:lnSpc>
              <a:spcBef>
                <a:spcPts val="880"/>
              </a:spcBef>
            </a:pPr>
            <a:r>
              <a:rPr sz="1600" b="0" i="0">
                <a:solidFill>
                  <a:srgbClr val="64748B"/>
                </a:solidFill>
                <a:latin typeface="Geist"/>
              </a:rPr>
              <a:t>Your message can stay CRM-neutral across channels for now.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4 / 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BY CRM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B34"/>
                </a:solidFill>
                <a:latin typeface="Instrument Serif"/>
              </a:rPr>
              <a:t>Each </a:t>
            </a:r>
            <a:r>
              <a:rPr sz="3200" b="0" i="1">
                <a:solidFill>
                  <a:srgbClr val="0160BF"/>
                </a:solidFill>
                <a:latin typeface="Instrument Serif"/>
              </a:rPr>
              <a:t>CRM</a:t>
            </a:r>
            <a:r>
              <a:rPr sz="3200" b="0" i="0">
                <a:solidFill>
                  <a:srgbClr val="0B1B34"/>
                </a:solidFill>
                <a:latin typeface="Instrument Serif"/>
              </a:rPr>
              <a:t> and where it comes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429512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0B1B34"/>
                </a:solidFill>
                <a:latin typeface="Instrument Serif"/>
              </a:rPr>
              <a:t>CRMs by </a:t>
            </a:r>
            <a:r>
              <a:rPr sz="1400" b="0" i="1">
                <a:solidFill>
                  <a:srgbClr val="0160BF"/>
                </a:solidFill>
                <a:latin typeface="Instrument Serif"/>
              </a:rPr>
              <a:t>answers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66928" y="1840992"/>
          <a:ext cx="11057840" cy="3328416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454432"/>
                <a:gridCol w="2322651"/>
                <a:gridCol w="2019697"/>
                <a:gridCol w="1009848"/>
                <a:gridCol w="2625606"/>
                <a:gridCol w="262560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TOP SOURCE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0" i="0" spc="120">
                          <a:solidFill>
                            <a:srgbClr val="64748B"/>
                          </a:solidFill>
                          <a:latin typeface="Geist Mono"/>
                        </a:rPr>
                        <a:t>LEANS TOWARD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2E4EA"/>
                      </a:solidFill>
                    </a:lnB>
                    <a:solidFill>
                      <a:srgbClr val="F3F1FA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HubSpot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Salesforce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19%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Google, 22%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Pipedrive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LinkedIn, 23%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ActiveCampaign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LinkedIn, 32%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Zoho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LinkedIn, 30%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1">
                          <a:solidFill>
                            <a:srgbClr val="64748B"/>
                          </a:solidFill>
                          <a:latin typeface="Instrument Serif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0B1B34"/>
                          </a:solidFill>
                          <a:latin typeface="Geist"/>
                        </a:rPr>
                        <a:t>No CRM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0B1B34"/>
                          </a:solidFill>
                          <a:latin typeface="Geist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Google, 28%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64748B"/>
                          </a:solidFill>
                          <a:latin typeface="Geist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0160BF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35451" y="24353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105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029811" y="250850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4029811" y="250850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435451" y="291084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63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29811" y="2983992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4029811" y="2983992"/>
            <a:ext cx="745474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3435451" y="338632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57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029811" y="3459480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029811" y="3459480"/>
            <a:ext cx="674476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3435451" y="386181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40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029811" y="3934968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4029811" y="3934968"/>
            <a:ext cx="473317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3435451" y="433730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30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29811" y="4410456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Rounded Rectangle 19"/>
          <p:cNvSpPr/>
          <p:nvPr/>
        </p:nvSpPr>
        <p:spPr>
          <a:xfrm>
            <a:off x="4029811" y="4410456"/>
            <a:ext cx="354988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3435451" y="481279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1B34"/>
                </a:solidFill>
                <a:latin typeface="Geist"/>
              </a:rPr>
              <a:t>29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029811" y="4885944"/>
            <a:ext cx="1242457" cy="91440"/>
          </a:xfrm>
          <a:prstGeom prst="roundRect">
            <a:avLst>
              <a:gd name="adj" fmla="val 10000"/>
            </a:avLst>
          </a:prstGeom>
          <a:solidFill>
            <a:srgbClr val="EEF0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4029811" y="4885944"/>
            <a:ext cx="343155" cy="91440"/>
          </a:xfrm>
          <a:prstGeom prst="roundRect">
            <a:avLst>
              <a:gd name="adj" fmla="val 10000"/>
            </a:avLst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64748B"/>
                </a:solidFill>
                <a:latin typeface="Geist"/>
              </a:rPr>
              <a:t>Leans toward: the source whose leads name this CRM most often compared with average (1.2x or more, 5+ leads, beyond normal random swing).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5 / 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0B1B34"/>
                </a:solidFill>
                <a:latin typeface="Instrument Serif"/>
              </a:rPr>
              <a:t>Personalize by </a:t>
            </a:r>
            <a:r>
              <a:rPr sz="3200" b="0" i="1">
                <a:solidFill>
                  <a:srgbClr val="0160BF"/>
                </a:solidFill>
                <a:latin typeface="Instrument Serif"/>
              </a:rPr>
              <a:t>CRM</a:t>
            </a:r>
            <a:r>
              <a:rPr sz="3200" b="0" i="0">
                <a:solidFill>
                  <a:srgbClr val="0B1B34"/>
                </a:solidFill>
                <a:latin typeface="Instrument Serif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6692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Rectangle 4"/>
          <p:cNvSpPr/>
          <p:nvPr/>
        </p:nvSpPr>
        <p:spPr>
          <a:xfrm>
            <a:off x="572414" y="1480718"/>
            <a:ext cx="5426507" cy="914400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6" name="Connector 5"/>
          <p:cNvCxnSpPr/>
          <p:nvPr/>
        </p:nvCxnSpPr>
        <p:spPr>
          <a:xfrm>
            <a:off x="566928" y="2389632"/>
            <a:ext cx="5437480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0467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B34"/>
                </a:solidFill>
                <a:latin typeface="Instrument Serif"/>
              </a:rPr>
              <a:t>Tag the links behind </a:t>
            </a:r>
            <a:r>
              <a:rPr sz="1700" b="0" i="1">
                <a:solidFill>
                  <a:srgbClr val="0160BF"/>
                </a:solidFill>
                <a:latin typeface="Instrument Serif"/>
              </a:rPr>
              <a:t>untagged</a:t>
            </a:r>
            <a:r>
              <a:rPr sz="1700" b="0" i="0">
                <a:solidFill>
                  <a:srgbClr val="0B1B34"/>
                </a:solidFill>
                <a:latin typeface="Instrument Serif"/>
              </a:rPr>
              <a:t> answers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B34"/>
                </a:solidFill>
                <a:latin typeface="Geist"/>
              </a:rPr>
              <a:t>26% of CRM answers came with no UTM source, so their channel is unknown.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9669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64748B"/>
                </a:solidFill>
                <a:latin typeface="Geist"/>
              </a:rPr>
              <a:t>Low effort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87288" y="1475232"/>
            <a:ext cx="5437480" cy="21945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4E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ectangle 12"/>
          <p:cNvSpPr/>
          <p:nvPr/>
        </p:nvSpPr>
        <p:spPr>
          <a:xfrm>
            <a:off x="6192774" y="1480718"/>
            <a:ext cx="5426507" cy="914400"/>
          </a:xfrm>
          <a:prstGeom prst="rect">
            <a:avLst/>
          </a:prstGeom>
          <a:solidFill>
            <a:srgbClr val="F3F1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cxnSp>
        <p:nvCxnSpPr>
          <p:cNvPr id="14" name="Connector 13"/>
          <p:cNvCxnSpPr/>
          <p:nvPr/>
        </p:nvCxnSpPr>
        <p:spPr>
          <a:xfrm>
            <a:off x="6187288" y="2389632"/>
            <a:ext cx="543747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425032" y="1658112"/>
            <a:ext cx="496199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850" b="0" i="0" spc="160">
                <a:solidFill>
                  <a:srgbClr val="0160BF"/>
                </a:solidFill>
                <a:latin typeface="Geist Mono"/>
              </a:rPr>
              <a:t>ONGOING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5032" y="1886712"/>
            <a:ext cx="4961992" cy="457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700" b="0" i="0">
                <a:solidFill>
                  <a:srgbClr val="0B1B34"/>
                </a:solidFill>
                <a:latin typeface="Instrument Serif"/>
              </a:rPr>
              <a:t>Lead with </a:t>
            </a:r>
            <a:r>
              <a:rPr sz="1700" b="0" i="1">
                <a:solidFill>
                  <a:srgbClr val="0160BF"/>
                </a:solidFill>
                <a:latin typeface="Instrument Serif"/>
              </a:rPr>
              <a:t>HubSpot</a:t>
            </a:r>
            <a:r>
              <a:rPr sz="1700" b="0" i="0">
                <a:solidFill>
                  <a:srgbClr val="0B1B34"/>
                </a:solidFill>
                <a:latin typeface="Instrument Serif"/>
              </a:rPr>
              <a:t> in your messaging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25032" y="2535936"/>
            <a:ext cx="4961992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0B1B34"/>
                </a:solidFill>
                <a:latin typeface="Geist"/>
              </a:rPr>
              <a:t>It is the most common CRM at 32% of answers.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25032" y="3340608"/>
            <a:ext cx="11005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B26A00"/>
                </a:solidFill>
                <a:latin typeface="Geist"/>
              </a:rPr>
              <a:t>Medium impact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17054" y="3340608"/>
            <a:ext cx="8338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900" b="1" i="0">
                <a:solidFill>
                  <a:srgbClr val="64748B"/>
                </a:solidFill>
                <a:latin typeface="Geist"/>
              </a:rPr>
              <a:t>Low effort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6 / 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DFC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914400"/>
            <a:ext cx="91440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 spc="180">
                <a:solidFill>
                  <a:srgbClr val="0160BF"/>
                </a:solidFill>
                <a:latin typeface="Geist Mono"/>
              </a:rPr>
              <a:t>THE MAP IN ONE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207008"/>
            <a:ext cx="1105783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ct val="102000"/>
              </a:lnSpc>
            </a:pPr>
            <a:r>
              <a:rPr sz="4000" b="0" i="0">
                <a:solidFill>
                  <a:srgbClr val="0B1B34"/>
                </a:solidFill>
                <a:latin typeface="Instrument Serif"/>
              </a:rPr>
              <a:t>Next: lead with </a:t>
            </a:r>
            <a:r>
              <a:rPr sz="4000" b="0" i="1">
                <a:solidFill>
                  <a:srgbClr val="0160BF"/>
                </a:solidFill>
                <a:latin typeface="Instrument Serif"/>
              </a:rPr>
              <a:t>HubSpot</a:t>
            </a:r>
            <a:r>
              <a:rPr sz="4000" b="0" i="0">
                <a:solidFill>
                  <a:srgbClr val="0B1B34"/>
                </a:solidFill>
                <a:latin typeface="Instrument Serif"/>
              </a:rPr>
              <a:t> in your messaging. 32% of leads use it.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66928" y="5394960"/>
            <a:ext cx="11057839" cy="0"/>
          </a:xfrm>
          <a:prstGeom prst="line">
            <a:avLst/>
          </a:prstGeom>
          <a:ln w="9525">
            <a:solidFill>
              <a:srgbClr val="E2E4E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66928" y="5468112"/>
            <a:ext cx="54864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1" i="0">
                <a:solidFill>
                  <a:srgbClr val="64748B"/>
                </a:solidFill>
                <a:latin typeface="Geist"/>
              </a:rPr>
              <a:t>How we built this report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5715000"/>
            <a:ext cx="11057839" cy="5669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50" b="0" i="0">
                <a:solidFill>
                  <a:srgbClr val="64748B"/>
                </a:solidFill>
                <a:latin typeface="Geist"/>
              </a:rPr>
              <a:t>CRM answers come from the form field “CRM Platform”; spellings are grouped (for example “hubspot” and “HubSpot”), and answers such as “no” or “none” show as No CRM.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4748B"/>
                </a:solidFill>
                <a:latin typeface="Geist"/>
              </a:rPr>
              <a:t>Sources are each lead's last-touch utm_source, Mar 22 to Apr 20, 2026.</a:t>
            </a:r>
          </a:p>
          <a:p>
            <a:pPr algn="l">
              <a:lnSpc>
                <a:spcPct val="100000"/>
              </a:lnSpc>
              <a:spcBef>
                <a:spcPts val="522"/>
              </a:spcBef>
            </a:pPr>
            <a:r>
              <a:rPr sz="950" b="0" i="0">
                <a:solidFill>
                  <a:srgbClr val="64748B"/>
                </a:solidFill>
                <a:latin typeface="Geist"/>
              </a:rPr>
              <a:t>Lift = the share of a source's leads naming a CRM, divided by that CRM's share of all answers.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64748B"/>
                </a:solidFill>
                <a:latin typeface="Geist Mono"/>
              </a:rPr>
              <a:t>Source to CRM, UTM Grabber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64748B"/>
                </a:solidFill>
                <a:latin typeface="Geist Mono"/>
              </a:rPr>
              <a:t>7 / 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