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9284E"/>
            </a:gs>
            <a:gs pos="70000">
              <a:srgbClr val="050F1C"/>
            </a:gs>
            <a:gs pos="100000">
              <a:srgbClr val="050F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392F6"/>
                </a:solidFill>
                <a:latin typeface="Barlow"/>
              </a:rPr>
              <a:t>Source to CRM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1340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6BEC9"/>
                </a:solidFill>
                <a:latin typeface="Barlow"/>
              </a:rPr>
              <a:t>Mar 22 to Apr 20,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4392F6"/>
                </a:solidFill>
                <a:latin typeface="Barlow"/>
              </a:rPr>
              <a:t>HubSpot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leads the CRM answers at 32%, most often from Google and LinkedIn.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6BEC9"/>
                </a:solidFill>
                <a:latin typeface="Barlow"/>
              </a:rPr>
              <a:t>324 of 395 leads answered the “CRM Platform” question.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15795" cy="292608"/>
          </a:xfrm>
          <a:prstGeom prst="roundRect">
            <a:avLst>
              <a:gd name="adj" fmla="val 46875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74147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1579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A93A0"/>
                </a:solidFill>
                <a:latin typeface="Barlow"/>
              </a:rPr>
              <a:t>395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674163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788463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48483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682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A93A0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F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6BEC9"/>
                </a:solidFill>
                <a:latin typeface="Barlow"/>
              </a:rPr>
              <a:t>Answered the CRM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82%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▼ −5 pts  vs the previous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6BEC9"/>
                </a:solidFill>
                <a:latin typeface="Barlow"/>
              </a:rPr>
              <a:t>CRMs named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6BEC9"/>
                </a:solidFill>
                <a:latin typeface="Barlow"/>
              </a:rPr>
              <a:t>HubSpot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A93A0"/>
                </a:solidFill>
                <a:latin typeface="Barlow Condensed"/>
              </a:rPr>
              <a:t>▲ +7 pts  vs the previous 30 days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6BEC9"/>
                </a:solidFill>
                <a:latin typeface="Barlow"/>
              </a:rPr>
              <a:t>No CRM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9%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F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sources bring which </a:t>
            </a:r>
            <a:r>
              <a:rPr sz="3400" b="1" i="0">
                <a:solidFill>
                  <a:srgbClr val="4392F6"/>
                </a:solidFill>
                <a:latin typeface="Barlow"/>
              </a:rPr>
              <a:t>CRM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6BEC9"/>
                </a:solidFill>
                <a:latin typeface="Barlow"/>
              </a:rPr>
              <a:t>Each cell counts the leads from one utm_source who named one CRM. Darker means more.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by source and </a:t>
            </a:r>
            <a:r>
              <a:rPr sz="1400" b="1" i="0">
                <a:solidFill>
                  <a:srgbClr val="4392F6"/>
                </a:solidFill>
                <a:latin typeface="Barlow"/>
              </a:rPr>
              <a:t>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0744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HubSpot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0928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Salesforce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1111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Pipedrive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1295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ActiveCampaign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41479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Zoho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31663" y="2447544"/>
            <a:ext cx="213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A93A0"/>
                </a:solidFill>
                <a:latin typeface="Barlow Condensed"/>
              </a:rPr>
              <a:t>No CRM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703576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LinkedIn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68780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4E88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855064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Barlow Condensed"/>
              </a:rPr>
              <a:t>22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58964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445248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49147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035431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39331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625615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515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15799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9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19699" y="2717292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805983" y="2703576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084141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Google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68780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4E88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55064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Barlow Condensed"/>
              </a:rPr>
              <a:t>23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58964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3E6D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445248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49147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035431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39331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625615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9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515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15799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819699" y="3097857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805983" y="3084141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8" y="3464705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Bing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868780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855064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58964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3445248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7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49147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035431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8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39331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6625615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3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29515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8215799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819699" y="3478421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805983" y="3464705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5528" y="3845270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Facebook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868780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855064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7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458964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445248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049147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5035431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39331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6625615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229515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8215799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4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819699" y="3858986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9805983" y="3845270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4225834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YouTube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868780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1855064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6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458964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3445248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6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049147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035431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639331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6625615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229515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8215799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819699" y="4239550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9805983" y="4225834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5528" y="4606399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Newsletter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868780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1855064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458964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TextBox 81"/>
          <p:cNvSpPr txBox="1"/>
          <p:nvPr/>
        </p:nvSpPr>
        <p:spPr>
          <a:xfrm>
            <a:off x="3445248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3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049147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TextBox 83"/>
          <p:cNvSpPr txBox="1"/>
          <p:nvPr/>
        </p:nvSpPr>
        <p:spPr>
          <a:xfrm>
            <a:off x="5035431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5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639331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6625615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229515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TextBox 87"/>
          <p:cNvSpPr txBox="1"/>
          <p:nvPr/>
        </p:nvSpPr>
        <p:spPr>
          <a:xfrm>
            <a:off x="8215799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819699" y="4620115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extBox 89"/>
          <p:cNvSpPr txBox="1"/>
          <p:nvPr/>
        </p:nvSpPr>
        <p:spPr>
          <a:xfrm>
            <a:off x="9805983" y="4606399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5528" y="4986963"/>
            <a:ext cx="968096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6BEC9"/>
                </a:solidFill>
                <a:latin typeface="Barlow Condensed"/>
              </a:rPr>
              <a:t>No UTM source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1868780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91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TextBox 92"/>
          <p:cNvSpPr txBox="1"/>
          <p:nvPr/>
        </p:nvSpPr>
        <p:spPr>
          <a:xfrm>
            <a:off x="1855064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Barlow Condensed"/>
              </a:rPr>
              <a:t>32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458964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3E6D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TextBox 94"/>
          <p:cNvSpPr txBox="1"/>
          <p:nvPr/>
        </p:nvSpPr>
        <p:spPr>
          <a:xfrm>
            <a:off x="3445248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17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049147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3E6D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TextBox 96"/>
          <p:cNvSpPr txBox="1"/>
          <p:nvPr/>
        </p:nvSpPr>
        <p:spPr>
          <a:xfrm>
            <a:off x="5035431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15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6639331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6625615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8229515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TextBox 100"/>
          <p:cNvSpPr txBox="1"/>
          <p:nvPr/>
        </p:nvSpPr>
        <p:spPr>
          <a:xfrm>
            <a:off x="8215799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8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9819699" y="5000679"/>
            <a:ext cx="1562752" cy="353133"/>
          </a:xfrm>
          <a:prstGeom prst="roundRect">
            <a:avLst>
              <a:gd name="adj" fmla="val 7768"/>
            </a:avLst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TextBox 102"/>
          <p:cNvSpPr txBox="1"/>
          <p:nvPr/>
        </p:nvSpPr>
        <p:spPr>
          <a:xfrm>
            <a:off x="9805983" y="4986963"/>
            <a:ext cx="1590184" cy="38056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Barlow Condensed"/>
              </a:rPr>
              <a:t>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A93A0"/>
                </a:solidFill>
                <a:latin typeface="Barlow Condensed"/>
              </a:rPr>
              <a:t>Fewer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132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ectangle 105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203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ectangle 106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2F53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ectangle 107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3E6D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ectangle 108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4E88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ectangle 109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5FA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ectangle 110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91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A93A0"/>
                </a:solidFill>
                <a:latin typeface="Barlow Condensed"/>
              </a:rPr>
              <a:t>More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A93A0"/>
                </a:solidFill>
                <a:latin typeface="Barlow"/>
              </a:rPr>
              <a:t>Top 6 sources by answers, plus leads with no UTM source.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F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2990"/>
            </a:avLst>
          </a:prstGeom>
          <a:solidFill>
            <a:srgbClr val="0F2139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Match-making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No source leans hard toward one </a:t>
            </a:r>
            <a:r>
              <a:rPr sz="3400" b="1" i="0">
                <a:solidFill>
                  <a:srgbClr val="4392F6"/>
                </a:solidFill>
                <a:latin typeface="Barlow"/>
              </a:rPr>
              <a:t>CRM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B6BEC9"/>
                </a:solidFill>
                <a:latin typeface="Barlow"/>
              </a:rPr>
              <a:t>No source names any CRM clearly more often than average: no pairing has 5 or more leads and an excess beyond normal random swing.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B6BEC9"/>
                </a:solidFill>
                <a:latin typeface="Barlow"/>
              </a:rPr>
              <a:t>Your message can stay CRM-neutral across channels for now.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F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By CRM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Each </a:t>
            </a:r>
            <a:r>
              <a:rPr sz="3400" b="1" i="0">
                <a:solidFill>
                  <a:srgbClr val="4392F6"/>
                </a:solidFill>
                <a:latin typeface="Barlow"/>
              </a:rPr>
              <a:t>CRM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and where it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5999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CRMs by </a:t>
            </a:r>
            <a:r>
              <a:rPr sz="1400" b="1" i="0">
                <a:solidFill>
                  <a:srgbClr val="4392F6"/>
                </a:solidFill>
                <a:latin typeface="Barlow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71472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625606"/>
                <a:gridCol w="262560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A93A0"/>
                          </a:solidFill>
                          <a:latin typeface="Barlow Condensed"/>
                        </a:rPr>
                        <a:t>Leans toward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152131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HubSpot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Salesforce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Pipedrive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LinkedIn, 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ActiveCampaign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LinkedIn, 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Zoho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LinkedIn, 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A93A0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No 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Google, 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6BEC9"/>
                          </a:solidFill>
                          <a:latin typeface="Barlow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B39"/>
                      </a:solidFill>
                    </a:lnB>
                    <a:solidFill>
                      <a:srgbClr val="0D1826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35451" y="24658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29811" y="253898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029811" y="253898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435451" y="29413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9811" y="3014472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029811" y="3014472"/>
            <a:ext cx="745474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435451" y="34168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9811" y="3489960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029811" y="3489960"/>
            <a:ext cx="674476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435451" y="38922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9811" y="396544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4029811" y="3965448"/>
            <a:ext cx="473317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435451" y="43677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29811" y="444093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029811" y="4440936"/>
            <a:ext cx="354988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435451" y="48432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29811" y="491642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1A25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29811" y="4916424"/>
            <a:ext cx="343155" cy="91440"/>
          </a:xfrm>
          <a:prstGeom prst="roundRect">
            <a:avLst>
              <a:gd name="adj" fmla="val 10000"/>
            </a:avLst>
          </a:prstGeom>
          <a:solidFill>
            <a:srgbClr val="2F7F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A93A0"/>
                </a:solidFill>
                <a:latin typeface="Barlow"/>
              </a:rPr>
              <a:t>Leans toward: the source whose leads name this CRM most often compared with average (1.2x or more, 5+ leads, beyond normal random swing).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F1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Personalize by </a:t>
            </a:r>
            <a:r>
              <a:rPr sz="3400" b="1" i="0">
                <a:solidFill>
                  <a:srgbClr val="4392F6"/>
                </a:solidFill>
                <a:latin typeface="Barlow"/>
              </a:rPr>
              <a:t>CRM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392F6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A93A0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Tag the links behind </a:t>
            </a:r>
            <a:r>
              <a:rPr sz="1800" b="1" i="0">
                <a:solidFill>
                  <a:srgbClr val="4392F6"/>
                </a:solidFill>
                <a:latin typeface="Barlow"/>
              </a:rPr>
              <a:t>untagged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answers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6BEC9"/>
                </a:solidFill>
                <a:latin typeface="Barlow"/>
              </a:rPr>
              <a:t>26% of CRM answers came with no UTM source, so their channel is unknown.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0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196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521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98196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6BEC9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D1826"/>
          </a:solidFill>
          <a:ln w="9525">
            <a:solidFill>
              <a:srgbClr val="202B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392F6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A93A0"/>
                </a:solidFill>
                <a:latin typeface="Barlow Condensed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Lead with </a:t>
            </a:r>
            <a:r>
              <a:rPr sz="1800" b="1" i="0">
                <a:solidFill>
                  <a:srgbClr val="4392F6"/>
                </a:solidFill>
                <a:latin typeface="Barlow"/>
              </a:rPr>
              <a:t>HubSpot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in your messaging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6BEC9"/>
                </a:solidFill>
                <a:latin typeface="Barlow"/>
              </a:rPr>
              <a:t>It is the most common CRM at 32% of answers.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0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521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6BEC9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82548"/>
            </a:gs>
            <a:gs pos="70000">
              <a:srgbClr val="050F1C"/>
            </a:gs>
            <a:gs pos="100000">
              <a:srgbClr val="050F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392F6"/>
                </a:solidFill>
                <a:latin typeface="Barlow"/>
              </a:rPr>
              <a:t>The map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lead with </a:t>
            </a:r>
            <a:r>
              <a:rPr sz="4000" b="1" i="0">
                <a:solidFill>
                  <a:srgbClr val="4392F6"/>
                </a:solidFill>
                <a:latin typeface="Barlow"/>
              </a:rPr>
              <a:t>HubSpot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in your messaging. 32% of leads use it.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B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A93A0"/>
                </a:solidFill>
                <a:latin typeface="Barlow Condensed"/>
              </a:rPr>
              <a:t>CRM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324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B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A93A0"/>
                </a:solidFill>
                <a:latin typeface="Barlow Condensed"/>
              </a:rPr>
              <a:t>Top CRM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HubSpot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B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A93A0"/>
                </a:solidFill>
                <a:latin typeface="Barlow Condensed"/>
              </a:rPr>
              <a:t>CRMs named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B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A93A0"/>
                </a:solidFill>
                <a:latin typeface="Barlow Condensed"/>
              </a:rPr>
              <a:t>No CRM yet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9%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39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6BEC9"/>
                </a:solidFill>
                <a:latin typeface="Barlow"/>
              </a:rPr>
              <a:t>Google sends the most HubSpot leads (22%).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39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6BEC9"/>
                </a:solidFill>
                <a:latin typeface="Barlow"/>
              </a:rPr>
              <a:t>82% of leads answered the CRM question.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39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6BEC9"/>
                </a:solidFill>
                <a:latin typeface="Barlow"/>
              </a:rPr>
              <a:t>No source leans hard toward one CRM.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202B3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6BEC9"/>
                </a:solidFill>
                <a:latin typeface="Barlow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A93A0"/>
                </a:solidFill>
                <a:latin typeface="Barlow"/>
              </a:rPr>
              <a:t>CRM answers come from the form field “CRM Platform”; spellings are grouped (for example “hubspot” and “HubSpot”), and answers such as “no” or “none” show as No CRM.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A93A0"/>
                </a:solidFill>
                <a:latin typeface="Barlow"/>
              </a:rPr>
              <a:t>Sources are each lead's last-touch utm_source, Mar 22 to Apr 20,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A93A0"/>
                </a:solidFill>
                <a:latin typeface="Barlow"/>
              </a:rPr>
              <a:t>Lift = the share of a source's leads naming a CRM, divided by that CRM's share of all answers.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A93A0"/>
                </a:solidFill>
                <a:latin typeface="Barlow Condensed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A93A0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