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embeddedFontLst>
    <p:embeddedFont>
      <p:font typeface="IBM Plex Sans" charset="0"/>
      <p:regular r:id="rId14"/>
      <p:bold r:id="rId15"/>
    </p:embeddedFont>
    <p:embeddedFont>
      <p:font typeface="IBM Plex Sans Condensed" charset="0"/>
      <p:regular r:id="rId16"/>
      <p:bold r:id="rId17"/>
    </p:embeddedFont>
    <p:embeddedFont>
      <p:font typeface="IBM Plex Mono" charset="0"/>
      <p:regular r:id="rId1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Relationship Id="rId18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Google Ads</c:v>
                </c:pt>
              </c:strCache>
            </c:strRef>
          </c:tx>
          <c:spPr>
            <a:ln w="28575">
              <a:solidFill>
                <a:srgbClr val="007D66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007D66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15.0</c:v>
                </c:pt>
                <c:pt idx="1">
                  <c:v>12.0</c:v>
                </c:pt>
                <c:pt idx="2">
                  <c:v>15.0</c:v>
                </c:pt>
                <c:pt idx="3">
                  <c:v>11.0</c:v>
                </c:pt>
                <c:pt idx="4">
                  <c:v>13.0</c:v>
                </c:pt>
                <c:pt idx="5">
                  <c:v>10.0</c:v>
                </c:pt>
                <c:pt idx="6">
                  <c:v>7.0</c:v>
                </c:pt>
                <c:pt idx="7">
                  <c:v>20.0</c:v>
                </c:pt>
                <c:pt idx="8">
                  <c:v>21.0</c:v>
                </c:pt>
                <c:pt idx="9">
                  <c:v>18.0</c:v>
                </c:pt>
                <c:pt idx="10">
                  <c:v>16.0</c:v>
                </c:pt>
                <c:pt idx="11">
                  <c:v>4.0</c:v>
                </c:pt>
                <c:pt idx="12">
                  <c:v>11.0</c:v>
                </c:pt>
                <c:pt idx="13">
                  <c:v>19.0</c:v>
                </c:pt>
                <c:pt idx="14">
                  <c:v>21.0</c:v>
                </c:pt>
                <c:pt idx="15">
                  <c:v>15.0</c:v>
                </c:pt>
                <c:pt idx="16">
                  <c:v>19.0</c:v>
                </c:pt>
                <c:pt idx="17">
                  <c:v>10.0</c:v>
                </c:pt>
                <c:pt idx="18">
                  <c:v>12.0</c:v>
                </c:pt>
                <c:pt idx="19">
                  <c:v>5.0</c:v>
                </c:pt>
                <c:pt idx="20">
                  <c:v>17.0</c:v>
                </c:pt>
                <c:pt idx="21">
                  <c:v>13.0</c:v>
                </c:pt>
                <c:pt idx="22">
                  <c:v>23.0</c:v>
                </c:pt>
                <c:pt idx="23">
                  <c:v>15.0</c:v>
                </c:pt>
                <c:pt idx="24">
                  <c:v>13.0</c:v>
                </c:pt>
                <c:pt idx="25">
                  <c:v>8.0</c:v>
                </c:pt>
                <c:pt idx="26">
                  <c:v>10.0</c:v>
                </c:pt>
                <c:pt idx="27">
                  <c:v>14.0</c:v>
                </c:pt>
                <c:pt idx="28">
                  <c:v>15.0</c:v>
                </c:pt>
                <c:pt idx="29">
                  <c:v>13.0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Meta Ads</c:v>
                </c:pt>
              </c:strCache>
            </c:strRef>
          </c:tx>
          <c:spPr>
            <a:ln w="28575">
              <a:solidFill>
                <a:srgbClr val="EB9F39"/>
              </a:solidFill>
              <a:prstDash val="dash"/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EB9F39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8.0</c:v>
                </c:pt>
                <c:pt idx="1">
                  <c:v>13.0</c:v>
                </c:pt>
                <c:pt idx="2">
                  <c:v>14.0</c:v>
                </c:pt>
                <c:pt idx="3">
                  <c:v>9.0</c:v>
                </c:pt>
                <c:pt idx="4">
                  <c:v>5.0</c:v>
                </c:pt>
                <c:pt idx="5">
                  <c:v>4.0</c:v>
                </c:pt>
                <c:pt idx="6">
                  <c:v>5.0</c:v>
                </c:pt>
                <c:pt idx="7">
                  <c:v>11.0</c:v>
                </c:pt>
                <c:pt idx="8">
                  <c:v>15.0</c:v>
                </c:pt>
                <c:pt idx="9">
                  <c:v>19.0</c:v>
                </c:pt>
                <c:pt idx="10">
                  <c:v>12.0</c:v>
                </c:pt>
                <c:pt idx="11">
                  <c:v>9.0</c:v>
                </c:pt>
                <c:pt idx="12">
                  <c:v>5.0</c:v>
                </c:pt>
                <c:pt idx="13">
                  <c:v>14.0</c:v>
                </c:pt>
                <c:pt idx="14">
                  <c:v>11.0</c:v>
                </c:pt>
                <c:pt idx="15">
                  <c:v>7.0</c:v>
                </c:pt>
                <c:pt idx="16">
                  <c:v>12.0</c:v>
                </c:pt>
                <c:pt idx="17">
                  <c:v>12.0</c:v>
                </c:pt>
                <c:pt idx="18">
                  <c:v>2.0</c:v>
                </c:pt>
                <c:pt idx="19">
                  <c:v>4.0</c:v>
                </c:pt>
                <c:pt idx="20">
                  <c:v>10.0</c:v>
                </c:pt>
                <c:pt idx="21">
                  <c:v>10.0</c:v>
                </c:pt>
                <c:pt idx="22">
                  <c:v>14.0</c:v>
                </c:pt>
                <c:pt idx="23">
                  <c:v>10.0</c:v>
                </c:pt>
                <c:pt idx="24">
                  <c:v>14.0</c:v>
                </c:pt>
                <c:pt idx="25">
                  <c:v>3.0</c:v>
                </c:pt>
                <c:pt idx="26">
                  <c:v>5.0</c:v>
                </c:pt>
                <c:pt idx="27">
                  <c:v>14.0</c:v>
                </c:pt>
                <c:pt idx="28">
                  <c:v>6.0</c:v>
                </c:pt>
                <c:pt idx="29">
                  <c:v>10.0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3CAD4"/>
            </a:solidFill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2140495176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rgbClr val="EDF0F4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6E7887"/>
                </a:solidFill>
                <a:latin typeface="IBM Plex Sans Condensed"/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050" b="0" i="0">
              <a:solidFill>
                <a:srgbClr val="475262"/>
              </a:solidFill>
              <a:latin typeface="IBM Plex Sans"/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0" i="0">
          <a:solidFill>
            <a:srgbClr val="6E7887"/>
          </a:solidFill>
          <a:latin typeface="IBM Plex Sans Condensed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566928" y="365760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0161F"/>
                </a:solidFill>
                <a:latin typeface="IBM Plex Sans"/>
              </a:rPr>
              <a:t>Northwind Dental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54480"/>
            <a:ext cx="82296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0E7C66"/>
                </a:solidFill>
                <a:latin typeface="IBM Plex Sans Condensed"/>
              </a:rPr>
              <a:t>Side by side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78965" y="1554480"/>
            <a:ext cx="45720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475262"/>
                </a:solidFill>
                <a:latin typeface="IBM Plex Sans Condensed"/>
              </a:rPr>
              <a:t>September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938528"/>
            <a:ext cx="10789920" cy="1328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Google Ads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 brought 45% more leads than Meta Ads.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3377184"/>
            <a:ext cx="960120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475262"/>
                </a:solidFill>
                <a:latin typeface="IBM Plex Sans"/>
              </a:rPr>
              <a:t>Google Ads: 415 leads, 92% fully tagged. Meta Ads: 287 leads, 100% fully tagged.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66928" y="5559552"/>
            <a:ext cx="183642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northwinddental.com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403348" y="5559552"/>
            <a:ext cx="200279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Google Ads vs Meta Ads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5943600"/>
            <a:ext cx="247319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Oval 11"/>
          <p:cNvSpPr/>
          <p:nvPr/>
        </p:nvSpPr>
        <p:spPr>
          <a:xfrm>
            <a:off x="681228" y="604875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943600"/>
            <a:ext cx="219887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UTM Grabber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761998" y="5943600"/>
            <a:ext cx="24731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415 vs 287 leads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131566" y="5943600"/>
            <a:ext cx="2446528" cy="292608"/>
          </a:xfrm>
          <a:prstGeom prst="roundRect">
            <a:avLst>
              <a:gd name="adj" fmla="val 12500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Oval 15"/>
          <p:cNvSpPr/>
          <p:nvPr/>
        </p:nvSpPr>
        <p:spPr>
          <a:xfrm>
            <a:off x="3245866" y="6048756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405886" y="5943600"/>
            <a:ext cx="21722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10161F"/>
                </a:solidFill>
                <a:latin typeface="IBM Plex Sans"/>
              </a:rPr>
              <a:t>Sample data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88536" y="5943600"/>
            <a:ext cx="24465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31520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Google Ads 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415</a:t>
            </a:r>
          </a:p>
        </p:txBody>
      </p:sp>
      <p:sp>
        <p:nvSpPr>
          <p:cNvPr id="7" name="Freeform 6"/>
          <p:cNvSpPr/>
          <p:nvPr/>
        </p:nvSpPr>
        <p:spPr>
          <a:xfrm>
            <a:off x="731520" y="3093690"/>
            <a:ext cx="2311786" cy="502920"/>
          </a:xfrm>
          <a:custGeom>
            <a:avLst/>
            <a:gdLst/>
            <a:ahLst/>
            <a:cxnLst/>
            <a:rect l="l" t="t" r="r" b="b"/>
            <a:pathLst>
              <a:path w="25282" h="5500">
                <a:moveTo>
                  <a:pt x="0" y="2316"/>
                </a:moveTo>
                <a:lnTo>
                  <a:pt x="871" y="3184"/>
                </a:lnTo>
                <a:lnTo>
                  <a:pt x="1743" y="2316"/>
                </a:lnTo>
                <a:lnTo>
                  <a:pt x="2615" y="3474"/>
                </a:lnTo>
                <a:lnTo>
                  <a:pt x="3487" y="2895"/>
                </a:lnTo>
                <a:lnTo>
                  <a:pt x="4359" y="3763"/>
                </a:lnTo>
                <a:lnTo>
                  <a:pt x="5230" y="4631"/>
                </a:lnTo>
                <a:lnTo>
                  <a:pt x="6102" y="868"/>
                </a:lnTo>
                <a:lnTo>
                  <a:pt x="6974" y="579"/>
                </a:lnTo>
                <a:lnTo>
                  <a:pt x="7846" y="1447"/>
                </a:lnTo>
                <a:lnTo>
                  <a:pt x="8718" y="2026"/>
                </a:lnTo>
                <a:lnTo>
                  <a:pt x="9589" y="5500"/>
                </a:lnTo>
                <a:lnTo>
                  <a:pt x="10461" y="3474"/>
                </a:lnTo>
                <a:lnTo>
                  <a:pt x="11333" y="1158"/>
                </a:lnTo>
                <a:lnTo>
                  <a:pt x="12205" y="579"/>
                </a:lnTo>
                <a:lnTo>
                  <a:pt x="13077" y="2316"/>
                </a:lnTo>
                <a:lnTo>
                  <a:pt x="13948" y="1158"/>
                </a:lnTo>
                <a:lnTo>
                  <a:pt x="14820" y="3763"/>
                </a:lnTo>
                <a:lnTo>
                  <a:pt x="15692" y="3184"/>
                </a:lnTo>
                <a:lnTo>
                  <a:pt x="16564" y="5210"/>
                </a:lnTo>
                <a:lnTo>
                  <a:pt x="17436" y="1737"/>
                </a:lnTo>
                <a:lnTo>
                  <a:pt x="18308" y="2895"/>
                </a:lnTo>
                <a:lnTo>
                  <a:pt x="19179" y="0"/>
                </a:lnTo>
                <a:lnTo>
                  <a:pt x="20051" y="2316"/>
                </a:lnTo>
                <a:lnTo>
                  <a:pt x="20923" y="2895"/>
                </a:lnTo>
                <a:lnTo>
                  <a:pt x="21795" y="4342"/>
                </a:lnTo>
                <a:lnTo>
                  <a:pt x="22667" y="3763"/>
                </a:lnTo>
                <a:lnTo>
                  <a:pt x="23538" y="2605"/>
                </a:lnTo>
                <a:lnTo>
                  <a:pt x="24410" y="2316"/>
                </a:lnTo>
                <a:lnTo>
                  <a:pt x="25282" y="2895"/>
                </a:lnTo>
                <a:lnTo>
                  <a:pt x="252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Freeform 7"/>
          <p:cNvSpPr/>
          <p:nvPr/>
        </p:nvSpPr>
        <p:spPr>
          <a:xfrm>
            <a:off x="731520" y="3093690"/>
            <a:ext cx="2311786" cy="502920"/>
          </a:xfrm>
          <a:custGeom>
            <a:avLst/>
            <a:gdLst/>
            <a:ahLst/>
            <a:cxnLst/>
            <a:rect l="l" t="t" r="r" b="b"/>
            <a:pathLst>
              <a:path w="25282" h="5500">
                <a:moveTo>
                  <a:pt x="0" y="2316"/>
                </a:moveTo>
                <a:lnTo>
                  <a:pt x="871" y="3184"/>
                </a:lnTo>
                <a:lnTo>
                  <a:pt x="1743" y="2316"/>
                </a:lnTo>
                <a:lnTo>
                  <a:pt x="2615" y="3474"/>
                </a:lnTo>
                <a:lnTo>
                  <a:pt x="3487" y="2895"/>
                </a:lnTo>
                <a:lnTo>
                  <a:pt x="4359" y="3763"/>
                </a:lnTo>
                <a:lnTo>
                  <a:pt x="5230" y="4631"/>
                </a:lnTo>
                <a:lnTo>
                  <a:pt x="6102" y="868"/>
                </a:lnTo>
                <a:lnTo>
                  <a:pt x="6974" y="579"/>
                </a:lnTo>
                <a:lnTo>
                  <a:pt x="7846" y="1447"/>
                </a:lnTo>
                <a:lnTo>
                  <a:pt x="8718" y="2026"/>
                </a:lnTo>
                <a:lnTo>
                  <a:pt x="9589" y="5500"/>
                </a:lnTo>
                <a:lnTo>
                  <a:pt x="10461" y="3474"/>
                </a:lnTo>
                <a:lnTo>
                  <a:pt x="11333" y="1158"/>
                </a:lnTo>
                <a:lnTo>
                  <a:pt x="12205" y="579"/>
                </a:lnTo>
                <a:lnTo>
                  <a:pt x="13077" y="2316"/>
                </a:lnTo>
                <a:lnTo>
                  <a:pt x="13948" y="1158"/>
                </a:lnTo>
                <a:lnTo>
                  <a:pt x="14820" y="3763"/>
                </a:lnTo>
                <a:lnTo>
                  <a:pt x="15692" y="3184"/>
                </a:lnTo>
                <a:lnTo>
                  <a:pt x="16564" y="5210"/>
                </a:lnTo>
                <a:lnTo>
                  <a:pt x="17436" y="1737"/>
                </a:lnTo>
                <a:lnTo>
                  <a:pt x="18308" y="2895"/>
                </a:lnTo>
                <a:lnTo>
                  <a:pt x="19179" y="0"/>
                </a:lnTo>
                <a:lnTo>
                  <a:pt x="20051" y="2316"/>
                </a:lnTo>
                <a:lnTo>
                  <a:pt x="20923" y="2895"/>
                </a:lnTo>
                <a:lnTo>
                  <a:pt x="21795" y="4342"/>
                </a:lnTo>
                <a:lnTo>
                  <a:pt x="22667" y="3763"/>
                </a:lnTo>
                <a:lnTo>
                  <a:pt x="23538" y="2605"/>
                </a:lnTo>
                <a:lnTo>
                  <a:pt x="24410" y="2316"/>
                </a:lnTo>
                <a:lnTo>
                  <a:pt x="25282" y="2895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02204" y="3317267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3372536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3537128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Meta Ads leads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37128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287</a:t>
            </a:r>
          </a:p>
        </p:txBody>
      </p:sp>
      <p:sp>
        <p:nvSpPr>
          <p:cNvPr id="13" name="Freeform 12"/>
          <p:cNvSpPr/>
          <p:nvPr/>
        </p:nvSpPr>
        <p:spPr>
          <a:xfrm>
            <a:off x="3537082" y="3093690"/>
            <a:ext cx="2311878" cy="502920"/>
          </a:xfrm>
          <a:custGeom>
            <a:avLst/>
            <a:gdLst/>
            <a:ahLst/>
            <a:cxnLst/>
            <a:rect l="l" t="t" r="r" b="b"/>
            <a:pathLst>
              <a:path w="25283" h="5500">
                <a:moveTo>
                  <a:pt x="0" y="3559"/>
                </a:moveTo>
                <a:lnTo>
                  <a:pt x="872" y="1941"/>
                </a:lnTo>
                <a:lnTo>
                  <a:pt x="1744" y="1617"/>
                </a:lnTo>
                <a:lnTo>
                  <a:pt x="2615" y="3235"/>
                </a:lnTo>
                <a:lnTo>
                  <a:pt x="3487" y="4529"/>
                </a:lnTo>
                <a:lnTo>
                  <a:pt x="4359" y="4853"/>
                </a:lnTo>
                <a:lnTo>
                  <a:pt x="5231" y="4529"/>
                </a:lnTo>
                <a:lnTo>
                  <a:pt x="6103" y="2588"/>
                </a:lnTo>
                <a:lnTo>
                  <a:pt x="6974" y="1294"/>
                </a:lnTo>
                <a:lnTo>
                  <a:pt x="7846" y="0"/>
                </a:lnTo>
                <a:lnTo>
                  <a:pt x="8718" y="2265"/>
                </a:lnTo>
                <a:lnTo>
                  <a:pt x="9590" y="3235"/>
                </a:lnTo>
                <a:lnTo>
                  <a:pt x="10462" y="4529"/>
                </a:lnTo>
                <a:lnTo>
                  <a:pt x="11334" y="1617"/>
                </a:lnTo>
                <a:lnTo>
                  <a:pt x="12205" y="2588"/>
                </a:lnTo>
                <a:lnTo>
                  <a:pt x="13077" y="3882"/>
                </a:lnTo>
                <a:lnTo>
                  <a:pt x="13949" y="2265"/>
                </a:lnTo>
                <a:lnTo>
                  <a:pt x="14821" y="2265"/>
                </a:lnTo>
                <a:lnTo>
                  <a:pt x="15693" y="5500"/>
                </a:lnTo>
                <a:lnTo>
                  <a:pt x="16564" y="4853"/>
                </a:lnTo>
                <a:lnTo>
                  <a:pt x="17436" y="2912"/>
                </a:lnTo>
                <a:lnTo>
                  <a:pt x="18308" y="2912"/>
                </a:lnTo>
                <a:lnTo>
                  <a:pt x="19180" y="1617"/>
                </a:lnTo>
                <a:lnTo>
                  <a:pt x="20052" y="2912"/>
                </a:lnTo>
                <a:lnTo>
                  <a:pt x="20923" y="1617"/>
                </a:lnTo>
                <a:lnTo>
                  <a:pt x="21795" y="5176"/>
                </a:lnTo>
                <a:lnTo>
                  <a:pt x="22667" y="4529"/>
                </a:lnTo>
                <a:lnTo>
                  <a:pt x="23539" y="1617"/>
                </a:lnTo>
                <a:lnTo>
                  <a:pt x="24411" y="4206"/>
                </a:lnTo>
                <a:lnTo>
                  <a:pt x="25283" y="2912"/>
                </a:lnTo>
                <a:lnTo>
                  <a:pt x="25283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3537082" y="3093690"/>
            <a:ext cx="2311878" cy="502920"/>
          </a:xfrm>
          <a:custGeom>
            <a:avLst/>
            <a:gdLst/>
            <a:ahLst/>
            <a:cxnLst/>
            <a:rect l="l" t="t" r="r" b="b"/>
            <a:pathLst>
              <a:path w="25283" h="5500">
                <a:moveTo>
                  <a:pt x="0" y="3559"/>
                </a:moveTo>
                <a:lnTo>
                  <a:pt x="872" y="1941"/>
                </a:lnTo>
                <a:lnTo>
                  <a:pt x="1744" y="1617"/>
                </a:lnTo>
                <a:lnTo>
                  <a:pt x="2615" y="3235"/>
                </a:lnTo>
                <a:lnTo>
                  <a:pt x="3487" y="4529"/>
                </a:lnTo>
                <a:lnTo>
                  <a:pt x="4359" y="4853"/>
                </a:lnTo>
                <a:lnTo>
                  <a:pt x="5231" y="4529"/>
                </a:lnTo>
                <a:lnTo>
                  <a:pt x="6103" y="2588"/>
                </a:lnTo>
                <a:lnTo>
                  <a:pt x="6974" y="1294"/>
                </a:lnTo>
                <a:lnTo>
                  <a:pt x="7846" y="0"/>
                </a:lnTo>
                <a:lnTo>
                  <a:pt x="8718" y="2265"/>
                </a:lnTo>
                <a:lnTo>
                  <a:pt x="9590" y="3235"/>
                </a:lnTo>
                <a:lnTo>
                  <a:pt x="10462" y="4529"/>
                </a:lnTo>
                <a:lnTo>
                  <a:pt x="11334" y="1617"/>
                </a:lnTo>
                <a:lnTo>
                  <a:pt x="12205" y="2588"/>
                </a:lnTo>
                <a:lnTo>
                  <a:pt x="13077" y="3882"/>
                </a:lnTo>
                <a:lnTo>
                  <a:pt x="13949" y="2265"/>
                </a:lnTo>
                <a:lnTo>
                  <a:pt x="14821" y="2265"/>
                </a:lnTo>
                <a:lnTo>
                  <a:pt x="15693" y="5500"/>
                </a:lnTo>
                <a:lnTo>
                  <a:pt x="16564" y="4853"/>
                </a:lnTo>
                <a:lnTo>
                  <a:pt x="17436" y="2912"/>
                </a:lnTo>
                <a:lnTo>
                  <a:pt x="18308" y="2912"/>
                </a:lnTo>
                <a:lnTo>
                  <a:pt x="19180" y="1617"/>
                </a:lnTo>
                <a:lnTo>
                  <a:pt x="20052" y="2912"/>
                </a:lnTo>
                <a:lnTo>
                  <a:pt x="20923" y="1617"/>
                </a:lnTo>
                <a:lnTo>
                  <a:pt x="21795" y="5176"/>
                </a:lnTo>
                <a:lnTo>
                  <a:pt x="22667" y="4529"/>
                </a:lnTo>
                <a:lnTo>
                  <a:pt x="23539" y="1617"/>
                </a:lnTo>
                <a:lnTo>
                  <a:pt x="24411" y="4206"/>
                </a:lnTo>
                <a:lnTo>
                  <a:pt x="25283" y="2912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807812" y="3318824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6178144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6342736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Lead gap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2736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+45%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983751" y="1383792"/>
            <a:ext cx="2641016" cy="2377440"/>
          </a:xfrm>
          <a:prstGeom prst="roundRect">
            <a:avLst>
              <a:gd name="adj" fmla="val 230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9148343" y="1530096"/>
            <a:ext cx="231183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75262"/>
                </a:solidFill>
                <a:latin typeface="IBM Plex Sans Condensed"/>
              </a:rPr>
              <a:t>Tagging gap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8343" y="1840992"/>
            <a:ext cx="2311832" cy="43815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000" b="0" i="0">
                <a:solidFill>
                  <a:srgbClr val="10161F"/>
                </a:solidFill>
                <a:latin typeface="IBM Plex Sans"/>
              </a:rPr>
              <a:t>+8 pts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Side by side,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2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Head to head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The same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measures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, side by side.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A tick marks the better side where higher is better. The rest is context.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12976"/>
            <a:ext cx="11057839" cy="3291840"/>
          </a:xfrm>
          <a:prstGeom prst="roundRect">
            <a:avLst>
              <a:gd name="adj" fmla="val 1666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050128" y="201472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493008" y="1932432"/>
            <a:ext cx="3791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500" b="1" i="0">
                <a:solidFill>
                  <a:srgbClr val="10161F"/>
                </a:solidFill>
                <a:latin typeface="IBM Plex Sans"/>
              </a:rPr>
              <a:t>Google Ads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41768" y="201472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7952080" y="1932432"/>
            <a:ext cx="39287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0161F"/>
                </a:solidFill>
                <a:latin typeface="IBM Plex Sans"/>
              </a:rPr>
              <a:t>Meta Ads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41248" y="2362200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41248" y="239877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Leads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93008" y="239877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415 ✓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44568" y="25267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4544568" y="25267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7604608" y="25267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7604608" y="2526792"/>
            <a:ext cx="1926510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0481767" y="239877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287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841248" y="2819400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41248" y="285597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Fully tagged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93008" y="285597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92%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44568" y="29839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4766033" y="2983992"/>
            <a:ext cx="2564255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7604608" y="29839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7604608" y="29839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481767" y="285597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100% ✓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841248" y="3276600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41248" y="331317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Sources with leads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93008" y="331317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1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44568" y="34411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5937428" y="3441192"/>
            <a:ext cx="139286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7604608" y="34411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7604608" y="34411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481767" y="331317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2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41248" y="3733800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41248" y="377037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Top source share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493008" y="377037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Google 92%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44568" y="38983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4544568" y="38983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7604608" y="38983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7604608" y="3898392"/>
            <a:ext cx="1634511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0481767" y="377037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Facebook 54%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841248" y="4191000"/>
            <a:ext cx="10509199" cy="0"/>
          </a:xfrm>
          <a:prstGeom prst="line">
            <a:avLst/>
          </a:prstGeom>
          <a:ln w="9525">
            <a:solidFill>
              <a:srgbClr val="EBEEF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41248" y="422757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Top campaign share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493008" y="422757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26%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544568" y="43555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5009763" y="4355592"/>
            <a:ext cx="2320524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Rounded Rectangle 46"/>
          <p:cNvSpPr/>
          <p:nvPr/>
        </p:nvSpPr>
        <p:spPr>
          <a:xfrm>
            <a:off x="7604608" y="43555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D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Rounded Rectangle 47"/>
          <p:cNvSpPr/>
          <p:nvPr/>
        </p:nvSpPr>
        <p:spPr>
          <a:xfrm>
            <a:off x="7604608" y="435559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10481767" y="422757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0161F"/>
                </a:solidFill>
                <a:latin typeface="IBM Plex Sans"/>
              </a:rPr>
              <a:t>31%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41248" y="4703064"/>
            <a:ext cx="1050919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6E7887"/>
                </a:solidFill>
                <a:latin typeface="IBM Plex Sans"/>
              </a:rPr>
              <a:t>Both sides cover September 2026.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Side by side, Northwind Dental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3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566928" y="1371600"/>
            <a:ext cx="11057839" cy="4892040"/>
          </a:xfrm>
          <a:prstGeom prst="roundRect">
            <a:avLst>
              <a:gd name="adj" fmla="val 1121"/>
            </a:avLst>
          </a:prstGeom>
          <a:solidFill>
            <a:srgbClr val="E9F1E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1024128" y="1828800"/>
            <a:ext cx="101434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verdict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" y="2121408"/>
            <a:ext cx="10143439" cy="58801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3400" b="1" i="0">
                <a:solidFill>
                  <a:srgbClr val="10161F"/>
                </a:solidFill>
                <a:latin typeface="IBM Plex Sans"/>
              </a:rPr>
              <a:t>A split </a:t>
            </a:r>
            <a:r>
              <a:rPr sz="3400" b="1" i="0">
                <a:solidFill>
                  <a:srgbClr val="10161F"/>
                </a:solidFill>
                <a:latin typeface="IBM Plex Sans"/>
              </a:rPr>
              <a:t>decision</a:t>
            </a:r>
            <a:r>
              <a:rPr sz="3400" b="1" i="0">
                <a:solidFill>
                  <a:srgbClr val="10161F"/>
                </a:solidFill>
                <a:latin typeface="IBM Plex Sans"/>
              </a:rPr>
              <a:t>: 1 win each.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24128" y="2938018"/>
            <a:ext cx="9229039" cy="305130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475262"/>
                </a:solidFill>
                <a:latin typeface="IBM Plex Sans"/>
              </a:rPr>
              <a:t>Google Ads wins on leads.</a:t>
            </a:r>
          </a:p>
          <a:p>
            <a:pPr algn="l">
              <a:lnSpc>
                <a:spcPct val="120000"/>
              </a:lnSpc>
              <a:spcBef>
                <a:spcPts val="880"/>
              </a:spcBef>
            </a:pPr>
            <a:r>
              <a:rPr sz="1600" b="0" i="0">
                <a:solidFill>
                  <a:srgbClr val="475262"/>
                </a:solidFill>
                <a:latin typeface="IBM Plex Sans"/>
              </a:rPr>
              <a:t>Meta Ads wins on fully tagged.</a:t>
            </a:r>
          </a:p>
          <a:p>
            <a:pPr algn="l">
              <a:lnSpc>
                <a:spcPct val="120000"/>
              </a:lnSpc>
              <a:spcBef>
                <a:spcPts val="880"/>
              </a:spcBef>
            </a:pPr>
            <a:r>
              <a:rPr sz="1600" b="0" i="0">
                <a:solidFill>
                  <a:srgbClr val="475262"/>
                </a:solidFill>
                <a:latin typeface="IBM Plex Sans"/>
              </a:rPr>
              <a:t>Gaps under 3 points (or 3% on counts) don't count as wins. Paid share and concentration are context, not wins.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Side by side, Northwind Dental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4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Rhythm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Day by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day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0091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75262"/>
                </a:solidFill>
                <a:latin typeface="IBM Plex Sans"/>
              </a:rPr>
              <a:t>Leads per day on the same calendar.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712976"/>
            <a:ext cx="11057839" cy="4523232"/>
          </a:xfrm>
          <a:prstGeom prst="roundRect">
            <a:avLst>
              <a:gd name="adj" fmla="val 1212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194157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10161F"/>
                </a:solidFill>
                <a:latin typeface="IBM Plex Sans"/>
              </a:rPr>
              <a:t>Leads per </a:t>
            </a:r>
            <a:r>
              <a:rPr sz="1400" b="1" i="0">
                <a:solidFill>
                  <a:srgbClr val="10161F"/>
                </a:solidFill>
                <a:latin typeface="IBM Plex Sans"/>
              </a:rPr>
              <a:t>day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795528" y="2325624"/>
          <a:ext cx="10600639" cy="3407664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E7887"/>
                </a:solidFill>
                <a:latin typeface="IBM Plex Sans"/>
              </a:rPr>
              <a:t>Busiest day: 23 leads for Google Ads, 19 leads for Meta Ads.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Side by side, Northwind Dental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5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4511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600" b="1" i="0">
                <a:solidFill>
                  <a:srgbClr val="10161F"/>
                </a:solidFill>
                <a:latin typeface="IBM Plex Sans"/>
              </a:rPr>
              <a:t>What to do with the 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verdict</a:t>
            </a:r>
            <a:r>
              <a:rPr sz="2600" b="1" i="0">
                <a:solidFill>
                  <a:srgbClr val="10161F"/>
                </a:solidFill>
                <a:latin typeface="IBM Plex Sans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383792"/>
            <a:ext cx="11057839" cy="192024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9525">
            <a:solidFill>
              <a:srgbClr val="DC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51180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07008" y="149352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This month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167640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Study what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Google Ads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does differently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87568" y="151180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 brought 45% more leads (415 vs 287). Compare its offer, landing page and audience against Meta Ads.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881567" y="2014728"/>
            <a:ext cx="898652" cy="219456"/>
          </a:xfrm>
          <a:prstGeom prst="roundRect">
            <a:avLst>
              <a:gd name="adj" fmla="val 12500"/>
            </a:avLst>
          </a:prstGeom>
          <a:solidFill>
            <a:srgbClr val="FBE9E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8881567" y="2014728"/>
            <a:ext cx="89865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BF3029"/>
                </a:solidFill>
                <a:latin typeface="IBM Plex Sans"/>
              </a:rPr>
              <a:t>High impact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871659" y="2014728"/>
            <a:ext cx="100914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9871659" y="2014728"/>
            <a:ext cx="10091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Medium effort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566928" y="2343912"/>
            <a:ext cx="11057839" cy="0"/>
          </a:xfrm>
          <a:prstGeom prst="line">
            <a:avLst/>
          </a:prstGeom>
          <a:ln w="9525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95528" y="2471928"/>
            <a:ext cx="36576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600" b="0" i="0">
                <a:solidFill>
                  <a:srgbClr val="0E7C66"/>
                </a:solidFill>
                <a:latin typeface="IBM Plex Sans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7008" y="2453640"/>
            <a:ext cx="420624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E7887"/>
                </a:solidFill>
                <a:latin typeface="IBM Plex Sans Condensed"/>
              </a:rPr>
              <a:t>Next test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07008" y="2636520"/>
            <a:ext cx="4206240" cy="6309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50" b="1" i="0">
                <a:solidFill>
                  <a:srgbClr val="10161F"/>
                </a:solidFill>
                <a:latin typeface="IBM Plex Sans"/>
              </a:rPr>
              <a:t>Test 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Google</a:t>
            </a:r>
            <a:r>
              <a:rPr sz="1350" b="1" i="0">
                <a:solidFill>
                  <a:srgbClr val="10161F"/>
                </a:solidFill>
                <a:latin typeface="IBM Plex Sans"/>
              </a:rPr>
              <a:t> for Meta Ads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87568" y="2471928"/>
            <a:ext cx="5708599" cy="7772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475262"/>
                </a:solidFill>
                <a:latin typeface="IBM Plex Sans"/>
              </a:rPr>
              <a:t>It is the top source for Google Ads (92% of leads) but sends only 0% of Meta Ads leads.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881567" y="2974848"/>
            <a:ext cx="1081532" cy="219456"/>
          </a:xfrm>
          <a:prstGeom prst="roundRect">
            <a:avLst>
              <a:gd name="adj" fmla="val 12500"/>
            </a:avLst>
          </a:prstGeom>
          <a:solidFill>
            <a:srgbClr val="FBF0D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8881567" y="2974848"/>
            <a:ext cx="10815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56000"/>
                </a:solidFill>
                <a:latin typeface="IBM Plex Sans"/>
              </a:rPr>
              <a:t>Medium impact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054539" y="2974848"/>
            <a:ext cx="1009142" cy="219456"/>
          </a:xfrm>
          <a:prstGeom prst="roundRect">
            <a:avLst>
              <a:gd name="adj" fmla="val 12500"/>
            </a:avLst>
          </a:prstGeom>
          <a:solidFill>
            <a:srgbClr val="F4F9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10054539" y="2974848"/>
            <a:ext cx="10091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75262"/>
                </a:solidFill>
                <a:latin typeface="IBM Plex Sans"/>
              </a:rPr>
              <a:t>Medium effort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Side by side, Northwind Dental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6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FF4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IBM Plex Sans"/>
              </a:rPr>
              <a:t>The verdict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1" i="0">
                <a:solidFill>
                  <a:srgbClr val="10161F"/>
                </a:solidFill>
                <a:latin typeface="IBM Plex Sans"/>
              </a:rPr>
              <a:t>Next: study what 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Google Ads</a:t>
            </a:r>
            <a:r>
              <a:rPr sz="4000" b="1" i="0">
                <a:solidFill>
                  <a:srgbClr val="10161F"/>
                </a:solidFill>
                <a:latin typeface="IBM Plex Sans"/>
              </a:rPr>
              <a:t> does differently. It brought 45% more leads.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Google Ads leads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415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388538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38853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Meta Ads leads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8853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287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6210148" y="2845816"/>
            <a:ext cx="2593009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210148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Measures won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0148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1 each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031757" y="2845816"/>
            <a:ext cx="2593010" cy="0"/>
          </a:xfrm>
          <a:prstGeom prst="line">
            <a:avLst/>
          </a:prstGeom>
          <a:ln w="127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031757" y="2982976"/>
            <a:ext cx="259301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6E7887"/>
                </a:solidFill>
                <a:latin typeface="IBM Plex Sans Condensed"/>
              </a:rPr>
              <a:t>Tagging gap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31757" y="3229864"/>
            <a:ext cx="259301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0" i="0">
                <a:solidFill>
                  <a:srgbClr val="10161F"/>
                </a:solidFill>
                <a:latin typeface="IBM Plex Sans"/>
              </a:rPr>
              <a:t>+8 pts</a:t>
            </a:r>
          </a:p>
        </p:txBody>
      </p:sp>
      <p:sp>
        <p:nvSpPr>
          <p:cNvPr id="16" name="Oval 15"/>
          <p:cNvSpPr/>
          <p:nvPr/>
        </p:nvSpPr>
        <p:spPr>
          <a:xfrm>
            <a:off x="57607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95528" y="4080256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Google Ads: 415 leads, 13.8 a day, 92% fully tagged.</a:t>
            </a:r>
          </a:p>
        </p:txBody>
      </p:sp>
      <p:sp>
        <p:nvSpPr>
          <p:cNvPr id="18" name="Oval 17"/>
          <p:cNvSpPr/>
          <p:nvPr/>
        </p:nvSpPr>
        <p:spPr>
          <a:xfrm>
            <a:off x="57607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95528" y="4427728"/>
            <a:ext cx="1078351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75262"/>
                </a:solidFill>
                <a:latin typeface="IBM Plex Sans"/>
              </a:rPr>
              <a:t>Meta Ads: 287 leads, 9.6 a day, 100% fully tagged.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E7887"/>
                </a:solidFill>
                <a:latin typeface="IBM Plex Sans Condensed"/>
              </a:rPr>
              <a:t>Side by side, Northwind Dental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E7887"/>
                </a:solidFill>
                <a:latin typeface="IBM Plex Sans Condensed"/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