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Instrument Serif" charset="0"/>
      <p:regular r:id="rId14"/>
      <p:italic r:id="rId15"/>
    </p:embeddedFont>
    <p:embeddedFont>
      <p:font typeface="Geist" charset="0"/>
      <p:regular r:id="rId16"/>
    </p:embeddedFont>
    <p:embeddedFont>
      <p:font typeface="Geist Mono" charset="0"/>
      <p:regular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Google Ads</c:v>
                </c:pt>
              </c:strCache>
            </c:strRef>
          </c:tx>
          <c:spPr>
            <a:ln w="28575">
              <a:solidFill>
                <a:srgbClr val="0E7C66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0E7C66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15.0</c:v>
                </c:pt>
                <c:pt idx="1">
                  <c:v>12.0</c:v>
                </c:pt>
                <c:pt idx="2">
                  <c:v>15.0</c:v>
                </c:pt>
                <c:pt idx="3">
                  <c:v>11.0</c:v>
                </c:pt>
                <c:pt idx="4">
                  <c:v>13.0</c:v>
                </c:pt>
                <c:pt idx="5">
                  <c:v>10.0</c:v>
                </c:pt>
                <c:pt idx="6">
                  <c:v>7.0</c:v>
                </c:pt>
                <c:pt idx="7">
                  <c:v>20.0</c:v>
                </c:pt>
                <c:pt idx="8">
                  <c:v>21.0</c:v>
                </c:pt>
                <c:pt idx="9">
                  <c:v>18.0</c:v>
                </c:pt>
                <c:pt idx="10">
                  <c:v>16.0</c:v>
                </c:pt>
                <c:pt idx="11">
                  <c:v>4.0</c:v>
                </c:pt>
                <c:pt idx="12">
                  <c:v>11.0</c:v>
                </c:pt>
                <c:pt idx="13">
                  <c:v>19.0</c:v>
                </c:pt>
                <c:pt idx="14">
                  <c:v>21.0</c:v>
                </c:pt>
                <c:pt idx="15">
                  <c:v>15.0</c:v>
                </c:pt>
                <c:pt idx="16">
                  <c:v>19.0</c:v>
                </c:pt>
                <c:pt idx="17">
                  <c:v>10.0</c:v>
                </c:pt>
                <c:pt idx="18">
                  <c:v>12.0</c:v>
                </c:pt>
                <c:pt idx="19">
                  <c:v>5.0</c:v>
                </c:pt>
                <c:pt idx="20">
                  <c:v>17.0</c:v>
                </c:pt>
                <c:pt idx="21">
                  <c:v>13.0</c:v>
                </c:pt>
                <c:pt idx="22">
                  <c:v>23.0</c:v>
                </c:pt>
                <c:pt idx="23">
                  <c:v>15.0</c:v>
                </c:pt>
                <c:pt idx="24">
                  <c:v>13.0</c:v>
                </c:pt>
                <c:pt idx="25">
                  <c:v>8.0</c:v>
                </c:pt>
                <c:pt idx="26">
                  <c:v>10.0</c:v>
                </c:pt>
                <c:pt idx="27">
                  <c:v>14.0</c:v>
                </c:pt>
                <c:pt idx="28">
                  <c:v>15.0</c:v>
                </c:pt>
                <c:pt idx="29">
                  <c:v>13.0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Meta Ads</c:v>
                </c:pt>
              </c:strCache>
            </c:strRef>
          </c:tx>
          <c:spPr>
            <a:ln w="28575">
              <a:solidFill>
                <a:srgbClr val="F2A541"/>
              </a:solidFill>
              <a:prstDash val="dash"/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F2A541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8.0</c:v>
                </c:pt>
                <c:pt idx="1">
                  <c:v>13.0</c:v>
                </c:pt>
                <c:pt idx="2">
                  <c:v>14.0</c:v>
                </c:pt>
                <c:pt idx="3">
                  <c:v>9.0</c:v>
                </c:pt>
                <c:pt idx="4">
                  <c:v>5.0</c:v>
                </c:pt>
                <c:pt idx="5">
                  <c:v>4.0</c:v>
                </c:pt>
                <c:pt idx="6">
                  <c:v>5.0</c:v>
                </c:pt>
                <c:pt idx="7">
                  <c:v>11.0</c:v>
                </c:pt>
                <c:pt idx="8">
                  <c:v>15.0</c:v>
                </c:pt>
                <c:pt idx="9">
                  <c:v>19.0</c:v>
                </c:pt>
                <c:pt idx="10">
                  <c:v>12.0</c:v>
                </c:pt>
                <c:pt idx="11">
                  <c:v>9.0</c:v>
                </c:pt>
                <c:pt idx="12">
                  <c:v>5.0</c:v>
                </c:pt>
                <c:pt idx="13">
                  <c:v>14.0</c:v>
                </c:pt>
                <c:pt idx="14">
                  <c:v>11.0</c:v>
                </c:pt>
                <c:pt idx="15">
                  <c:v>7.0</c:v>
                </c:pt>
                <c:pt idx="16">
                  <c:v>12.0</c:v>
                </c:pt>
                <c:pt idx="17">
                  <c:v>12.0</c:v>
                </c:pt>
                <c:pt idx="18">
                  <c:v>2.0</c:v>
                </c:pt>
                <c:pt idx="19">
                  <c:v>4.0</c:v>
                </c:pt>
                <c:pt idx="20">
                  <c:v>10.0</c:v>
                </c:pt>
                <c:pt idx="21">
                  <c:v>10.0</c:v>
                </c:pt>
                <c:pt idx="22">
                  <c:v>14.0</c:v>
                </c:pt>
                <c:pt idx="23">
                  <c:v>10.0</c:v>
                </c:pt>
                <c:pt idx="24">
                  <c:v>14.0</c:v>
                </c:pt>
                <c:pt idx="25">
                  <c:v>3.0</c:v>
                </c:pt>
                <c:pt idx="26">
                  <c:v>5.0</c:v>
                </c:pt>
                <c:pt idx="27">
                  <c:v>14.0</c:v>
                </c:pt>
                <c:pt idx="28">
                  <c:v>6.0</c:v>
                </c:pt>
                <c:pt idx="29">
                  <c:v>10.0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9CDD6"/>
            </a:solidFill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214049517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ECEDF1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5A6B64"/>
              </a:solidFill>
              <a:latin typeface="Geist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5A6B64"/>
          </a:solidFill>
          <a:latin typeface="Geist Mono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SIDE BY SIDE ·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16337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000" b="0" i="1">
                <a:solidFill>
                  <a:srgbClr val="0E7C66"/>
                </a:solidFill>
                <a:latin typeface="Instrument Serif"/>
              </a:rPr>
              <a:t>Google Ads</a:t>
            </a:r>
            <a:r>
              <a:rPr sz="5000" b="0" i="0">
                <a:solidFill>
                  <a:srgbClr val="0B1F1A"/>
                </a:solidFill>
                <a:latin typeface="Instrument Serif"/>
              </a:rPr>
              <a:t> brought 45% more leads than Meta Ads.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98373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Google Ads: 415 leads, 92% fully tagged. Meta Ads: 287 leads, 100% fully tagged.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471525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A6B64"/>
                </a:solidFill>
                <a:latin typeface="Geist"/>
              </a:rPr>
              <a:t>northwinddental.com  ·  Google Ads vs Meta Ads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46938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219506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UTM Grabber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4538" y="5806440"/>
            <a:ext cx="24693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415 vs 287 leads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127756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3242056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02076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85996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The numbers that matter.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415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GOOGLE ADS LEADS</a:t>
            </a:r>
          </a:p>
        </p:txBody>
      </p:sp>
      <p:sp>
        <p:nvSpPr>
          <p:cNvPr id="9" name="Rectangle 8"/>
          <p:cNvSpPr/>
          <p:nvPr/>
        </p:nvSpPr>
        <p:spPr>
          <a:xfrm>
            <a:off x="3372536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3378022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1" name="Connector 10"/>
          <p:cNvCxnSpPr/>
          <p:nvPr/>
        </p:nvCxnSpPr>
        <p:spPr>
          <a:xfrm>
            <a:off x="3372536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73704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287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3704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META ADS LEADS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178144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6183630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6" name="Connector 15"/>
          <p:cNvCxnSpPr/>
          <p:nvPr/>
        </p:nvCxnSpPr>
        <p:spPr>
          <a:xfrm>
            <a:off x="6178144" y="2949245"/>
            <a:ext cx="2641015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379312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+45%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9312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LEAD GAP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983751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ectangle 19"/>
          <p:cNvSpPr/>
          <p:nvPr/>
        </p:nvSpPr>
        <p:spPr>
          <a:xfrm>
            <a:off x="8989238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1" name="Connector 20"/>
          <p:cNvCxnSpPr/>
          <p:nvPr/>
        </p:nvCxnSpPr>
        <p:spPr>
          <a:xfrm>
            <a:off x="8983751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184919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+8 pts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4919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TAGGING GAP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Side by side, Northwind Dental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HEAD TO HEAD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The same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measures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, side by side.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A tick marks the better side where higher is better. The rest is context.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3291840"/>
          </a:xfrm>
          <a:prstGeom prst="roundRect">
            <a:avLst>
              <a:gd name="adj" fmla="val 1111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100826" y="210616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493008" y="2023872"/>
            <a:ext cx="3791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500" b="1" i="0">
                <a:solidFill>
                  <a:srgbClr val="0B1F1A"/>
                </a:solidFill>
                <a:latin typeface="Instrument Serif"/>
              </a:rPr>
              <a:t>Google Ads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41768" y="210616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952080" y="2023872"/>
            <a:ext cx="39287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0B1F1A"/>
                </a:solidFill>
                <a:latin typeface="Instrument Serif"/>
              </a:rPr>
              <a:t>Meta Ads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41248" y="24536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41248" y="24902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Leads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3008" y="24902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415 ✓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4456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54456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0460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604608" y="2618232"/>
            <a:ext cx="1926510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481767" y="24902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287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841248" y="29108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1248" y="29474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Fully tagged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93008" y="29474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92%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4456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766033" y="3075432"/>
            <a:ext cx="2564255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60460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60460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481767" y="29474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100% ✓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841248" y="33680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41248" y="34046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Sources with leads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3008" y="34046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1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4456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5937428" y="3532632"/>
            <a:ext cx="1392860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760460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60460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81767" y="34046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2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41248" y="38252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41248" y="38618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Top source share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93008" y="38618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Google 92%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4456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454456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60460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7604608" y="3989832"/>
            <a:ext cx="1634511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481767" y="38618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Facebook 54%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841248" y="42824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41248" y="43190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Top campaign share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93008" y="43190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26%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4456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5009763" y="4447032"/>
            <a:ext cx="2320524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760460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760460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0481767" y="43190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31%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41248" y="4794504"/>
            <a:ext cx="1050919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Both sides cover September 2026.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Side by side, Northwind Dental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1371600"/>
            <a:ext cx="11057839" cy="4892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572414" y="1377086"/>
            <a:ext cx="11046866" cy="219456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66928" y="3566160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24128" y="1828800"/>
            <a:ext cx="101434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VERDICT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" y="2121408"/>
            <a:ext cx="10143439" cy="58801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3400" b="0" i="0">
                <a:solidFill>
                  <a:srgbClr val="0B1F1A"/>
                </a:solidFill>
                <a:latin typeface="Instrument Serif"/>
              </a:rPr>
              <a:t>A split </a:t>
            </a:r>
            <a:r>
              <a:rPr sz="3400" b="0" i="1">
                <a:solidFill>
                  <a:srgbClr val="0E7C66"/>
                </a:solidFill>
                <a:latin typeface="Instrument Serif"/>
              </a:rPr>
              <a:t>decision</a:t>
            </a:r>
            <a:r>
              <a:rPr sz="3400" b="0" i="0">
                <a:solidFill>
                  <a:srgbClr val="0B1F1A"/>
                </a:solidFill>
                <a:latin typeface="Instrument Serif"/>
              </a:rPr>
              <a:t>: 1 win each.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" y="3840480"/>
            <a:ext cx="9229039" cy="21488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5A6B64"/>
                </a:solidFill>
                <a:latin typeface="Geist"/>
              </a:rPr>
              <a:t>Google Ads wins on leads.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5A6B64"/>
                </a:solidFill>
                <a:latin typeface="Geist"/>
              </a:rPr>
              <a:t>Meta Ads wins on fully tagged.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5A6B64"/>
                </a:solidFill>
                <a:latin typeface="Geist"/>
              </a:rPr>
              <a:t>Gaps under 3 points (or 3% on counts) don't count as wins. Paid share and concentration are context, not wins.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Side by side,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RHYTHM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Day by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day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Leads per day on the same calendar.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Leads per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day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795528" y="2417064"/>
          <a:ext cx="10600639" cy="3316224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Busiest day: 23 leads for Google Ads, 19 leads for Meta Ads.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Side by side, Northwind Dental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What to do with the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verdict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Study what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Google Ads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does differently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brought 45% more leads (415 vs 287). Compare its offer, landing page and audience against Meta Ads.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0004" y="3340608"/>
            <a:ext cx="10421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Medium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NEXT TEST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Test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Google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for Meta 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is the top source for Google Ads (92% of leads) but sends only 0% of Meta Ads leads.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17054" y="3340608"/>
            <a:ext cx="10421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Medium effort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Side by side,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VERDICT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Next: study what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Google Ads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 does differently. It brought 45% more leads.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Side by side, Northwind Dental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