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Google Ads</c:v>
                </c:pt>
              </c:strCache>
            </c:strRef>
          </c:tx>
          <c:spPr>
            <a:ln w="28575">
              <a:solidFill>
                <a:srgbClr val="2C937B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C937B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15.0</c:v>
                </c:pt>
                <c:pt idx="1">
                  <c:v>12.0</c:v>
                </c:pt>
                <c:pt idx="2">
                  <c:v>15.0</c:v>
                </c:pt>
                <c:pt idx="3">
                  <c:v>11.0</c:v>
                </c:pt>
                <c:pt idx="4">
                  <c:v>13.0</c:v>
                </c:pt>
                <c:pt idx="5">
                  <c:v>10.0</c:v>
                </c:pt>
                <c:pt idx="6">
                  <c:v>7.0</c:v>
                </c:pt>
                <c:pt idx="7">
                  <c:v>20.0</c:v>
                </c:pt>
                <c:pt idx="8">
                  <c:v>21.0</c:v>
                </c:pt>
                <c:pt idx="9">
                  <c:v>18.0</c:v>
                </c:pt>
                <c:pt idx="10">
                  <c:v>16.0</c:v>
                </c:pt>
                <c:pt idx="11">
                  <c:v>4.0</c:v>
                </c:pt>
                <c:pt idx="12">
                  <c:v>11.0</c:v>
                </c:pt>
                <c:pt idx="13">
                  <c:v>19.0</c:v>
                </c:pt>
                <c:pt idx="14">
                  <c:v>21.0</c:v>
                </c:pt>
                <c:pt idx="15">
                  <c:v>15.0</c:v>
                </c:pt>
                <c:pt idx="16">
                  <c:v>19.0</c:v>
                </c:pt>
                <c:pt idx="17">
                  <c:v>10.0</c:v>
                </c:pt>
                <c:pt idx="18">
                  <c:v>12.0</c:v>
                </c:pt>
                <c:pt idx="19">
                  <c:v>5.0</c:v>
                </c:pt>
                <c:pt idx="20">
                  <c:v>17.0</c:v>
                </c:pt>
                <c:pt idx="21">
                  <c:v>13.0</c:v>
                </c:pt>
                <c:pt idx="22">
                  <c:v>23.0</c:v>
                </c:pt>
                <c:pt idx="23">
                  <c:v>15.0</c:v>
                </c:pt>
                <c:pt idx="24">
                  <c:v>13.0</c:v>
                </c:pt>
                <c:pt idx="25">
                  <c:v>8.0</c:v>
                </c:pt>
                <c:pt idx="26">
                  <c:v>10.0</c:v>
                </c:pt>
                <c:pt idx="27">
                  <c:v>14.0</c:v>
                </c:pt>
                <c:pt idx="28">
                  <c:v>15.0</c:v>
                </c:pt>
                <c:pt idx="29">
                  <c:v>13.0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 Ads</c:v>
                </c:pt>
              </c:strCache>
            </c:strRef>
          </c:tx>
          <c:spPr>
            <a:ln w="28575">
              <a:solidFill>
                <a:srgbClr val="C98500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C98500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8.0</c:v>
                </c:pt>
                <c:pt idx="1">
                  <c:v>13.0</c:v>
                </c:pt>
                <c:pt idx="2">
                  <c:v>14.0</c:v>
                </c:pt>
                <c:pt idx="3">
                  <c:v>9.0</c:v>
                </c:pt>
                <c:pt idx="4">
                  <c:v>5.0</c:v>
                </c:pt>
                <c:pt idx="5">
                  <c:v>4.0</c:v>
                </c:pt>
                <c:pt idx="6">
                  <c:v>5.0</c:v>
                </c:pt>
                <c:pt idx="7">
                  <c:v>11.0</c:v>
                </c:pt>
                <c:pt idx="8">
                  <c:v>15.0</c:v>
                </c:pt>
                <c:pt idx="9">
                  <c:v>19.0</c:v>
                </c:pt>
                <c:pt idx="10">
                  <c:v>12.0</c:v>
                </c:pt>
                <c:pt idx="11">
                  <c:v>9.0</c:v>
                </c:pt>
                <c:pt idx="12">
                  <c:v>5.0</c:v>
                </c:pt>
                <c:pt idx="13">
                  <c:v>14.0</c:v>
                </c:pt>
                <c:pt idx="14">
                  <c:v>11.0</c:v>
                </c:pt>
                <c:pt idx="15">
                  <c:v>7.0</c:v>
                </c:pt>
                <c:pt idx="16">
                  <c:v>12.0</c:v>
                </c:pt>
                <c:pt idx="17">
                  <c:v>12.0</c:v>
                </c:pt>
                <c:pt idx="18">
                  <c:v>2.0</c:v>
                </c:pt>
                <c:pt idx="19">
                  <c:v>4.0</c:v>
                </c:pt>
                <c:pt idx="20">
                  <c:v>10.0</c:v>
                </c:pt>
                <c:pt idx="21">
                  <c:v>10.0</c:v>
                </c:pt>
                <c:pt idx="22">
                  <c:v>14.0</c:v>
                </c:pt>
                <c:pt idx="23">
                  <c:v>10.0</c:v>
                </c:pt>
                <c:pt idx="24">
                  <c:v>14.0</c:v>
                </c:pt>
                <c:pt idx="25">
                  <c:v>3.0</c:v>
                </c:pt>
                <c:pt idx="26">
                  <c:v>5.0</c:v>
                </c:pt>
                <c:pt idx="27">
                  <c:v>14.0</c:v>
                </c:pt>
                <c:pt idx="28">
                  <c:v>6.0</c:v>
                </c:pt>
                <c:pt idx="29">
                  <c:v>10.0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Side by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874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brought 45% more leads than Meta 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Google Ads: 415 leads, 92% fully tagged. Meta Ads: 287 leads, 100% fully tagged.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409444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13512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40944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415 vs 287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67812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18211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42132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3047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Google Ads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415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316"/>
                </a:moveTo>
                <a:lnTo>
                  <a:pt x="844" y="3184"/>
                </a:lnTo>
                <a:lnTo>
                  <a:pt x="1688" y="2316"/>
                </a:lnTo>
                <a:lnTo>
                  <a:pt x="2532" y="3474"/>
                </a:lnTo>
                <a:lnTo>
                  <a:pt x="3376" y="2895"/>
                </a:lnTo>
                <a:lnTo>
                  <a:pt x="4221" y="3763"/>
                </a:lnTo>
                <a:lnTo>
                  <a:pt x="5065" y="4632"/>
                </a:lnTo>
                <a:lnTo>
                  <a:pt x="5909" y="869"/>
                </a:lnTo>
                <a:lnTo>
                  <a:pt x="6753" y="579"/>
                </a:lnTo>
                <a:lnTo>
                  <a:pt x="7598" y="1448"/>
                </a:lnTo>
                <a:lnTo>
                  <a:pt x="8442" y="2026"/>
                </a:lnTo>
                <a:lnTo>
                  <a:pt x="9286" y="5500"/>
                </a:lnTo>
                <a:lnTo>
                  <a:pt x="10130" y="3474"/>
                </a:lnTo>
                <a:lnTo>
                  <a:pt x="10974" y="1158"/>
                </a:lnTo>
                <a:lnTo>
                  <a:pt x="11819" y="579"/>
                </a:lnTo>
                <a:lnTo>
                  <a:pt x="12663" y="2316"/>
                </a:lnTo>
                <a:lnTo>
                  <a:pt x="13507" y="1158"/>
                </a:lnTo>
                <a:lnTo>
                  <a:pt x="14351" y="3763"/>
                </a:lnTo>
                <a:lnTo>
                  <a:pt x="15196" y="3184"/>
                </a:lnTo>
                <a:lnTo>
                  <a:pt x="16040" y="5211"/>
                </a:lnTo>
                <a:lnTo>
                  <a:pt x="16884" y="1737"/>
                </a:lnTo>
                <a:lnTo>
                  <a:pt x="17728" y="2895"/>
                </a:lnTo>
                <a:lnTo>
                  <a:pt x="18572" y="0"/>
                </a:lnTo>
                <a:lnTo>
                  <a:pt x="19417" y="2316"/>
                </a:lnTo>
                <a:lnTo>
                  <a:pt x="20261" y="2895"/>
                </a:lnTo>
                <a:lnTo>
                  <a:pt x="21105" y="4342"/>
                </a:lnTo>
                <a:lnTo>
                  <a:pt x="21949" y="3763"/>
                </a:lnTo>
                <a:lnTo>
                  <a:pt x="22794" y="2605"/>
                </a:lnTo>
                <a:lnTo>
                  <a:pt x="23638" y="2316"/>
                </a:lnTo>
                <a:lnTo>
                  <a:pt x="24482" y="2895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316"/>
                </a:moveTo>
                <a:lnTo>
                  <a:pt x="844" y="3184"/>
                </a:lnTo>
                <a:lnTo>
                  <a:pt x="1688" y="2316"/>
                </a:lnTo>
                <a:lnTo>
                  <a:pt x="2532" y="3474"/>
                </a:lnTo>
                <a:lnTo>
                  <a:pt x="3376" y="2895"/>
                </a:lnTo>
                <a:lnTo>
                  <a:pt x="4221" y="3763"/>
                </a:lnTo>
                <a:lnTo>
                  <a:pt x="5065" y="4632"/>
                </a:lnTo>
                <a:lnTo>
                  <a:pt x="5909" y="869"/>
                </a:lnTo>
                <a:lnTo>
                  <a:pt x="6753" y="579"/>
                </a:lnTo>
                <a:lnTo>
                  <a:pt x="7598" y="1448"/>
                </a:lnTo>
                <a:lnTo>
                  <a:pt x="8442" y="2026"/>
                </a:lnTo>
                <a:lnTo>
                  <a:pt x="9286" y="5500"/>
                </a:lnTo>
                <a:lnTo>
                  <a:pt x="10130" y="3474"/>
                </a:lnTo>
                <a:lnTo>
                  <a:pt x="10974" y="1158"/>
                </a:lnTo>
                <a:lnTo>
                  <a:pt x="11819" y="579"/>
                </a:lnTo>
                <a:lnTo>
                  <a:pt x="12663" y="2316"/>
                </a:lnTo>
                <a:lnTo>
                  <a:pt x="13507" y="1158"/>
                </a:lnTo>
                <a:lnTo>
                  <a:pt x="14351" y="3763"/>
                </a:lnTo>
                <a:lnTo>
                  <a:pt x="15196" y="3184"/>
                </a:lnTo>
                <a:lnTo>
                  <a:pt x="16040" y="5211"/>
                </a:lnTo>
                <a:lnTo>
                  <a:pt x="16884" y="1737"/>
                </a:lnTo>
                <a:lnTo>
                  <a:pt x="17728" y="2895"/>
                </a:lnTo>
                <a:lnTo>
                  <a:pt x="18572" y="0"/>
                </a:lnTo>
                <a:lnTo>
                  <a:pt x="19417" y="2316"/>
                </a:lnTo>
                <a:lnTo>
                  <a:pt x="20261" y="2895"/>
                </a:lnTo>
                <a:lnTo>
                  <a:pt x="21105" y="4342"/>
                </a:lnTo>
                <a:lnTo>
                  <a:pt x="21949" y="3763"/>
                </a:lnTo>
                <a:lnTo>
                  <a:pt x="22794" y="2605"/>
                </a:lnTo>
                <a:lnTo>
                  <a:pt x="23638" y="2316"/>
                </a:lnTo>
                <a:lnTo>
                  <a:pt x="24482" y="2895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402611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Meta Ads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287</a:t>
            </a:r>
          </a:p>
        </p:txBody>
      </p:sp>
      <p:sp>
        <p:nvSpPr>
          <p:cNvPr id="13" name="Freeform 12"/>
          <p:cNvSpPr/>
          <p:nvPr/>
        </p:nvSpPr>
        <p:spPr>
          <a:xfrm>
            <a:off x="3573658" y="3179003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3559"/>
                </a:moveTo>
                <a:lnTo>
                  <a:pt x="844" y="1941"/>
                </a:lnTo>
                <a:lnTo>
                  <a:pt x="1688" y="1618"/>
                </a:lnTo>
                <a:lnTo>
                  <a:pt x="2533" y="3235"/>
                </a:lnTo>
                <a:lnTo>
                  <a:pt x="3377" y="4530"/>
                </a:lnTo>
                <a:lnTo>
                  <a:pt x="4221" y="4853"/>
                </a:lnTo>
                <a:lnTo>
                  <a:pt x="5065" y="4530"/>
                </a:lnTo>
                <a:lnTo>
                  <a:pt x="5910" y="2588"/>
                </a:lnTo>
                <a:lnTo>
                  <a:pt x="6754" y="1294"/>
                </a:lnTo>
                <a:lnTo>
                  <a:pt x="7598" y="0"/>
                </a:lnTo>
                <a:lnTo>
                  <a:pt x="8442" y="2265"/>
                </a:lnTo>
                <a:lnTo>
                  <a:pt x="9286" y="3235"/>
                </a:lnTo>
                <a:lnTo>
                  <a:pt x="10131" y="4530"/>
                </a:lnTo>
                <a:lnTo>
                  <a:pt x="10975" y="1618"/>
                </a:lnTo>
                <a:lnTo>
                  <a:pt x="11819" y="2588"/>
                </a:lnTo>
                <a:lnTo>
                  <a:pt x="12663" y="3883"/>
                </a:lnTo>
                <a:lnTo>
                  <a:pt x="13508" y="2265"/>
                </a:lnTo>
                <a:lnTo>
                  <a:pt x="14352" y="2265"/>
                </a:lnTo>
                <a:lnTo>
                  <a:pt x="15196" y="5500"/>
                </a:lnTo>
                <a:lnTo>
                  <a:pt x="16040" y="4853"/>
                </a:lnTo>
                <a:lnTo>
                  <a:pt x="16884" y="2912"/>
                </a:lnTo>
                <a:lnTo>
                  <a:pt x="17729" y="2912"/>
                </a:lnTo>
                <a:lnTo>
                  <a:pt x="18573" y="1618"/>
                </a:lnTo>
                <a:lnTo>
                  <a:pt x="19417" y="2912"/>
                </a:lnTo>
                <a:lnTo>
                  <a:pt x="20261" y="1618"/>
                </a:lnTo>
                <a:lnTo>
                  <a:pt x="21106" y="5177"/>
                </a:lnTo>
                <a:lnTo>
                  <a:pt x="21950" y="4530"/>
                </a:lnTo>
                <a:lnTo>
                  <a:pt x="22794" y="1618"/>
                </a:lnTo>
                <a:lnTo>
                  <a:pt x="23638" y="4206"/>
                </a:lnTo>
                <a:lnTo>
                  <a:pt x="24483" y="2912"/>
                </a:lnTo>
                <a:lnTo>
                  <a:pt x="244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3573658" y="3179003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3559"/>
                </a:moveTo>
                <a:lnTo>
                  <a:pt x="844" y="1941"/>
                </a:lnTo>
                <a:lnTo>
                  <a:pt x="1688" y="1618"/>
                </a:lnTo>
                <a:lnTo>
                  <a:pt x="2533" y="3235"/>
                </a:lnTo>
                <a:lnTo>
                  <a:pt x="3377" y="4530"/>
                </a:lnTo>
                <a:lnTo>
                  <a:pt x="4221" y="4853"/>
                </a:lnTo>
                <a:lnTo>
                  <a:pt x="5065" y="4530"/>
                </a:lnTo>
                <a:lnTo>
                  <a:pt x="5910" y="2588"/>
                </a:lnTo>
                <a:lnTo>
                  <a:pt x="6754" y="1294"/>
                </a:lnTo>
                <a:lnTo>
                  <a:pt x="7598" y="0"/>
                </a:lnTo>
                <a:lnTo>
                  <a:pt x="8442" y="2265"/>
                </a:lnTo>
                <a:lnTo>
                  <a:pt x="9286" y="3235"/>
                </a:lnTo>
                <a:lnTo>
                  <a:pt x="10131" y="4530"/>
                </a:lnTo>
                <a:lnTo>
                  <a:pt x="10975" y="1618"/>
                </a:lnTo>
                <a:lnTo>
                  <a:pt x="11819" y="2588"/>
                </a:lnTo>
                <a:lnTo>
                  <a:pt x="12663" y="3883"/>
                </a:lnTo>
                <a:lnTo>
                  <a:pt x="13508" y="2265"/>
                </a:lnTo>
                <a:lnTo>
                  <a:pt x="14352" y="2265"/>
                </a:lnTo>
                <a:lnTo>
                  <a:pt x="15196" y="5500"/>
                </a:lnTo>
                <a:lnTo>
                  <a:pt x="16040" y="4853"/>
                </a:lnTo>
                <a:lnTo>
                  <a:pt x="16884" y="2912"/>
                </a:lnTo>
                <a:lnTo>
                  <a:pt x="17729" y="2912"/>
                </a:lnTo>
                <a:lnTo>
                  <a:pt x="18573" y="1618"/>
                </a:lnTo>
                <a:lnTo>
                  <a:pt x="19417" y="2912"/>
                </a:lnTo>
                <a:lnTo>
                  <a:pt x="20261" y="1618"/>
                </a:lnTo>
                <a:lnTo>
                  <a:pt x="21106" y="5177"/>
                </a:lnTo>
                <a:lnTo>
                  <a:pt x="21950" y="4530"/>
                </a:lnTo>
                <a:lnTo>
                  <a:pt x="22794" y="1618"/>
                </a:lnTo>
                <a:lnTo>
                  <a:pt x="23638" y="4206"/>
                </a:lnTo>
                <a:lnTo>
                  <a:pt x="24483" y="2912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771236" y="3404168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 gap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+45%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Tagging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+8 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Side by side,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Head to 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same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measures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, side by side.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A tick marks the better side where higher is better. The rest is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3291840"/>
          </a:xfrm>
          <a:prstGeom prst="roundRect">
            <a:avLst>
              <a:gd name="adj" fmla="val 444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21781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5435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5435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84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520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520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415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4871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520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287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413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778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Fully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778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92%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6033" y="3105912"/>
            <a:ext cx="2564255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778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100% ✓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985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350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Sources with leads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350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37428" y="3563112"/>
            <a:ext cx="139286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350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557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922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922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Google 92%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4020312"/>
            <a:ext cx="1634511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922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Facebook 54%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3129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494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Top campaign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494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26%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09763" y="4477512"/>
            <a:ext cx="2320524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494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31%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1248" y="482498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Both sides cover September 2026.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Side by side, Northwind Dental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2990"/>
            </a:avLst>
          </a:prstGeom>
          <a:solidFill>
            <a:srgbClr val="0F26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verdict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A split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decision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: 1 win each.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Google Ads wins on leads.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Meta Ads wins on fully tagged.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Gaps under 3 points (or 3% on counts) don't count as wins. Paid share and concentration are context, not wins.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Side by side,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Day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day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Leads per day on the same calendar.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47544"/>
          <a:ext cx="10600639" cy="328574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Busiest day: 23 leads for Google Ads, 19 leads for Meta 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Side by side,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with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verdict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Study what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does differently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brought 45% more leads (415 vs 287). Compare its offer, landing page and audience against Meta 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Next 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Test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for Meta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is the top source for Google Ads (92% of leads) but sends only 0% of Meta Ads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Side by side,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verdict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study what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does differently. It brought 45% more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Google Ads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415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Meta Ads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287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Measures won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 each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Tagging gap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+8 pts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Google Ads: 415 leads, 13.8 a day, 92% fully tagged.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Meta Ads: 287 leads, 9.6 a day, 100% fully tagged.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Side by side,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