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Rubik" charset="0"/>
      <p:regular r:id="rId17"/>
      <p:bold r:id="rId18"/>
    </p:embeddedFont>
    <p:embeddedFont>
      <p:font typeface="Work Sans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September</c:v>
                </c:pt>
              </c:strCache>
            </c:strRef>
          </c:tx>
          <c:spPr>
            <a:ln w="28575">
              <a:solidFill>
                <a:srgbClr val="3C4D8F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3C4D8F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5189.65</c:v>
                </c:pt>
                <c:pt idx="1">
                  <c:v>3143.15</c:v>
                </c:pt>
                <c:pt idx="2">
                  <c:v>3727.6</c:v>
                </c:pt>
                <c:pt idx="3">
                  <c:v>3191.65</c:v>
                </c:pt>
                <c:pt idx="4">
                  <c:v>6956.1</c:v>
                </c:pt>
                <c:pt idx="5">
                  <c:v>8015.5</c:v>
                </c:pt>
                <c:pt idx="6">
                  <c:v>5491.6</c:v>
                </c:pt>
                <c:pt idx="7">
                  <c:v>4157.05</c:v>
                </c:pt>
                <c:pt idx="8">
                  <c:v>4017.2</c:v>
                </c:pt>
                <c:pt idx="9">
                  <c:v>5474.3</c:v>
                </c:pt>
                <c:pt idx="10">
                  <c:v>4336.1</c:v>
                </c:pt>
                <c:pt idx="11">
                  <c:v>4107.85</c:v>
                </c:pt>
                <c:pt idx="12">
                  <c:v>4751.3</c:v>
                </c:pt>
                <c:pt idx="13">
                  <c:v>3296.6</c:v>
                </c:pt>
                <c:pt idx="14">
                  <c:v>4379.15</c:v>
                </c:pt>
                <c:pt idx="15">
                  <c:v>3725.7</c:v>
                </c:pt>
                <c:pt idx="16">
                  <c:v>5518.05</c:v>
                </c:pt>
                <c:pt idx="17">
                  <c:v>3870.8</c:v>
                </c:pt>
                <c:pt idx="18">
                  <c:v>5458.45</c:v>
                </c:pt>
                <c:pt idx="19">
                  <c:v>5876.6</c:v>
                </c:pt>
                <c:pt idx="20">
                  <c:v>5805.8</c:v>
                </c:pt>
                <c:pt idx="21">
                  <c:v>2853.2</c:v>
                </c:pt>
                <c:pt idx="22">
                  <c:v>3984.4</c:v>
                </c:pt>
                <c:pt idx="23">
                  <c:v>5289.35</c:v>
                </c:pt>
                <c:pt idx="24">
                  <c:v>4282.15</c:v>
                </c:pt>
                <c:pt idx="25">
                  <c:v>3481.45</c:v>
                </c:pt>
                <c:pt idx="26">
                  <c:v>5961.15</c:v>
                </c:pt>
                <c:pt idx="27">
                  <c:v>4286.5</c:v>
                </c:pt>
                <c:pt idx="28">
                  <c:v>2263.9</c:v>
                </c:pt>
                <c:pt idx="29">
                  <c:v>2683.0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August</c:v>
                </c:pt>
              </c:strCache>
            </c:strRef>
          </c:tx>
          <c:spPr>
            <a:ln w="28575">
              <a:solidFill>
                <a:srgbClr val="D9805F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D9805F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2786.7</c:v>
                </c:pt>
                <c:pt idx="1">
                  <c:v>4387.4</c:v>
                </c:pt>
                <c:pt idx="2">
                  <c:v>5366.3</c:v>
                </c:pt>
                <c:pt idx="3">
                  <c:v>4571.35</c:v>
                </c:pt>
                <c:pt idx="4">
                  <c:v>3904.95</c:v>
                </c:pt>
                <c:pt idx="5">
                  <c:v>4116.55</c:v>
                </c:pt>
                <c:pt idx="6">
                  <c:v>4988.0</c:v>
                </c:pt>
                <c:pt idx="7">
                  <c:v>3890.7</c:v>
                </c:pt>
                <c:pt idx="8">
                  <c:v>3256.65</c:v>
                </c:pt>
                <c:pt idx="9">
                  <c:v>2817.15</c:v>
                </c:pt>
                <c:pt idx="10">
                  <c:v>2561.8</c:v>
                </c:pt>
                <c:pt idx="11">
                  <c:v>4948.4</c:v>
                </c:pt>
                <c:pt idx="12">
                  <c:v>3371.8</c:v>
                </c:pt>
                <c:pt idx="13">
                  <c:v>3400.25</c:v>
                </c:pt>
                <c:pt idx="14">
                  <c:v>4972.75</c:v>
                </c:pt>
                <c:pt idx="15">
                  <c:v>3001.75</c:v>
                </c:pt>
                <c:pt idx="16">
                  <c:v>2975.9</c:v>
                </c:pt>
                <c:pt idx="17">
                  <c:v>5221.4</c:v>
                </c:pt>
                <c:pt idx="18">
                  <c:v>4515.0</c:v>
                </c:pt>
                <c:pt idx="19">
                  <c:v>5046.3</c:v>
                </c:pt>
                <c:pt idx="20">
                  <c:v>4258.3</c:v>
                </c:pt>
                <c:pt idx="21">
                  <c:v>2960.6</c:v>
                </c:pt>
                <c:pt idx="22">
                  <c:v>4323.5</c:v>
                </c:pt>
                <c:pt idx="23">
                  <c:v>3259.4</c:v>
                </c:pt>
                <c:pt idx="24">
                  <c:v>3088.85</c:v>
                </c:pt>
                <c:pt idx="25">
                  <c:v>4743.75</c:v>
                </c:pt>
                <c:pt idx="26">
                  <c:v>3766.7</c:v>
                </c:pt>
                <c:pt idx="27">
                  <c:v>3730.65</c:v>
                </c:pt>
                <c:pt idx="28">
                  <c:v>4806.25</c:v>
                </c:pt>
                <c:pt idx="29">
                  <c:v>5610.1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&quot;$&quot;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Harbor Linen Co.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632204" cy="310896"/>
          </a:xfrm>
          <a:prstGeom prst="roundRect">
            <a:avLst>
              <a:gd name="adj" fmla="val 50000"/>
            </a:avLst>
          </a:prstGeom>
          <a:solidFill>
            <a:srgbClr val="3D49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63220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Revenue by source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3804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6F7A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63804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September brought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$136K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in revenue, 9% more than August.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8CCDA"/>
                </a:solidFill>
                <a:latin typeface="Work Sans"/>
              </a:rPr>
              <a:t>Paid search brought the most (41%). Shopping all products was the top campaign at $16.4K. Ad spend of $36.6K returned 2.2x in ad-click revenue.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336038" cy="292608"/>
          </a:xfrm>
          <a:prstGeom prst="roundRect">
            <a:avLst>
              <a:gd name="adj" fmla="val 46875"/>
            </a:avLst>
          </a:prstGeom>
          <a:solidFill>
            <a:srgbClr val="35416F"/>
          </a:solidFill>
          <a:ln w="9525">
            <a:solidFill>
              <a:srgbClr val="5A6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7F54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0617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WooCommerce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72792" y="5522976"/>
            <a:ext cx="23360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842 orders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23590" y="5522976"/>
            <a:ext cx="2236978" cy="292608"/>
          </a:xfrm>
          <a:prstGeom prst="roundRect">
            <a:avLst>
              <a:gd name="adj" fmla="val 46875"/>
            </a:avLst>
          </a:prstGeom>
          <a:solidFill>
            <a:srgbClr val="35416F"/>
          </a:solidFill>
          <a:ln w="9525">
            <a:solidFill>
              <a:srgbClr val="5A6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43789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7910" y="5522976"/>
            <a:ext cx="19626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8490" y="5522976"/>
            <a:ext cx="22369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$23.2K spend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52008" y="5522976"/>
            <a:ext cx="2071878" cy="292608"/>
          </a:xfrm>
          <a:prstGeom prst="roundRect">
            <a:avLst>
              <a:gd name="adj" fmla="val 46875"/>
            </a:avLst>
          </a:prstGeom>
          <a:solidFill>
            <a:srgbClr val="35416F"/>
          </a:solidFill>
          <a:ln w="9525">
            <a:solidFill>
              <a:srgbClr val="5A6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76630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26328" y="5522976"/>
            <a:ext cx="17975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33718" y="5522976"/>
            <a:ext cx="20718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$11.8K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815326" y="5522976"/>
            <a:ext cx="2396998" cy="292608"/>
          </a:xfrm>
          <a:prstGeom prst="roundRect">
            <a:avLst>
              <a:gd name="adj" fmla="val 46875"/>
            </a:avLst>
          </a:prstGeom>
          <a:solidFill>
            <a:srgbClr val="35416F"/>
          </a:solidFill>
          <a:ln w="9525">
            <a:solidFill>
              <a:srgbClr val="5A6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929626" y="5628132"/>
            <a:ext cx="82296" cy="82296"/>
          </a:xfrm>
          <a:prstGeom prst="ellipse">
            <a:avLst/>
          </a:prstGeom>
          <a:solidFill>
            <a:srgbClr val="00A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89646" y="5522976"/>
            <a:ext cx="21226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Microsoft Ads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00566" y="5522976"/>
            <a:ext cx="2396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$1,600 spend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" y="588873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5416F"/>
          </a:solidFill>
          <a:ln w="9525">
            <a:solidFill>
              <a:srgbClr val="5A6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1010412" y="5993892"/>
            <a:ext cx="82296" cy="82296"/>
          </a:xfrm>
          <a:prstGeom prst="ellipse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70432" y="588873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91182" y="588873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1F2A5C"/>
                </a:solidFill>
                <a:latin typeface="Rubik"/>
              </a:rPr>
              <a:t>Paid search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earned $55.4K, 41% of revenue.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Revenue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$136K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472131"/>
            <a:ext cx="164769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472131"/>
            <a:ext cx="150139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9%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489"/>
                </a:moveTo>
                <a:lnTo>
                  <a:pt x="1196" y="2568"/>
                </a:lnTo>
                <a:lnTo>
                  <a:pt x="2393" y="2260"/>
                </a:lnTo>
                <a:lnTo>
                  <a:pt x="3590" y="2542"/>
                </a:lnTo>
                <a:lnTo>
                  <a:pt x="4787" y="558"/>
                </a:lnTo>
                <a:lnTo>
                  <a:pt x="5984" y="0"/>
                </a:lnTo>
                <a:lnTo>
                  <a:pt x="7181" y="1330"/>
                </a:lnTo>
                <a:lnTo>
                  <a:pt x="8378" y="2033"/>
                </a:lnTo>
                <a:lnTo>
                  <a:pt x="9575" y="2107"/>
                </a:lnTo>
                <a:lnTo>
                  <a:pt x="10772" y="1339"/>
                </a:lnTo>
                <a:lnTo>
                  <a:pt x="11968" y="1939"/>
                </a:lnTo>
                <a:lnTo>
                  <a:pt x="13165" y="2059"/>
                </a:lnTo>
                <a:lnTo>
                  <a:pt x="14362" y="1720"/>
                </a:lnTo>
                <a:lnTo>
                  <a:pt x="15559" y="2487"/>
                </a:lnTo>
                <a:lnTo>
                  <a:pt x="16756" y="1916"/>
                </a:lnTo>
                <a:lnTo>
                  <a:pt x="17953" y="2261"/>
                </a:lnTo>
                <a:lnTo>
                  <a:pt x="19150" y="1316"/>
                </a:lnTo>
                <a:lnTo>
                  <a:pt x="20347" y="2184"/>
                </a:lnTo>
                <a:lnTo>
                  <a:pt x="21544" y="1348"/>
                </a:lnTo>
                <a:lnTo>
                  <a:pt x="22741" y="1127"/>
                </a:lnTo>
                <a:lnTo>
                  <a:pt x="23937" y="1165"/>
                </a:lnTo>
                <a:lnTo>
                  <a:pt x="25134" y="2721"/>
                </a:lnTo>
                <a:lnTo>
                  <a:pt x="26331" y="2124"/>
                </a:lnTo>
                <a:lnTo>
                  <a:pt x="27528" y="1437"/>
                </a:lnTo>
                <a:lnTo>
                  <a:pt x="28725" y="1968"/>
                </a:lnTo>
                <a:lnTo>
                  <a:pt x="29922" y="2390"/>
                </a:lnTo>
                <a:lnTo>
                  <a:pt x="31119" y="1083"/>
                </a:lnTo>
                <a:lnTo>
                  <a:pt x="32316" y="1965"/>
                </a:lnTo>
                <a:lnTo>
                  <a:pt x="33513" y="3031"/>
                </a:lnTo>
                <a:lnTo>
                  <a:pt x="34710" y="2810"/>
                </a:lnTo>
                <a:lnTo>
                  <a:pt x="34710" y="3031"/>
                </a:lnTo>
                <a:lnTo>
                  <a:pt x="0" y="3031"/>
                </a:lnTo>
                <a:close/>
              </a:path>
            </a:pathLst>
          </a:custGeom>
          <a:solidFill>
            <a:srgbClr val="3C4D8F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489"/>
                </a:moveTo>
                <a:lnTo>
                  <a:pt x="1196" y="2568"/>
                </a:lnTo>
                <a:lnTo>
                  <a:pt x="2393" y="2260"/>
                </a:lnTo>
                <a:lnTo>
                  <a:pt x="3590" y="2542"/>
                </a:lnTo>
                <a:lnTo>
                  <a:pt x="4787" y="558"/>
                </a:lnTo>
                <a:lnTo>
                  <a:pt x="5984" y="0"/>
                </a:lnTo>
                <a:lnTo>
                  <a:pt x="7181" y="1330"/>
                </a:lnTo>
                <a:lnTo>
                  <a:pt x="8378" y="2033"/>
                </a:lnTo>
                <a:lnTo>
                  <a:pt x="9575" y="2107"/>
                </a:lnTo>
                <a:lnTo>
                  <a:pt x="10772" y="1339"/>
                </a:lnTo>
                <a:lnTo>
                  <a:pt x="11968" y="1939"/>
                </a:lnTo>
                <a:lnTo>
                  <a:pt x="13165" y="2059"/>
                </a:lnTo>
                <a:lnTo>
                  <a:pt x="14362" y="1720"/>
                </a:lnTo>
                <a:lnTo>
                  <a:pt x="15559" y="2487"/>
                </a:lnTo>
                <a:lnTo>
                  <a:pt x="16756" y="1916"/>
                </a:lnTo>
                <a:lnTo>
                  <a:pt x="17953" y="2261"/>
                </a:lnTo>
                <a:lnTo>
                  <a:pt x="19150" y="1316"/>
                </a:lnTo>
                <a:lnTo>
                  <a:pt x="20347" y="2184"/>
                </a:lnTo>
                <a:lnTo>
                  <a:pt x="21544" y="1348"/>
                </a:lnTo>
                <a:lnTo>
                  <a:pt x="22741" y="1127"/>
                </a:lnTo>
                <a:lnTo>
                  <a:pt x="23937" y="1165"/>
                </a:lnTo>
                <a:lnTo>
                  <a:pt x="25134" y="2721"/>
                </a:lnTo>
                <a:lnTo>
                  <a:pt x="26331" y="2124"/>
                </a:lnTo>
                <a:lnTo>
                  <a:pt x="27528" y="1437"/>
                </a:lnTo>
                <a:lnTo>
                  <a:pt x="28725" y="1968"/>
                </a:lnTo>
                <a:lnTo>
                  <a:pt x="29922" y="2390"/>
                </a:lnTo>
                <a:lnTo>
                  <a:pt x="31119" y="1083"/>
                </a:lnTo>
                <a:lnTo>
                  <a:pt x="32316" y="1965"/>
                </a:lnTo>
                <a:lnTo>
                  <a:pt x="33513" y="3031"/>
                </a:lnTo>
                <a:lnTo>
                  <a:pt x="34710" y="2810"/>
                </a:lnTo>
              </a:path>
            </a:pathLst>
          </a:custGeom>
          <a:noFill/>
          <a:ln w="22225" cap="rnd">
            <a:solidFill>
              <a:srgbClr val="3C4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900830" y="2998848"/>
            <a:ext cx="82296" cy="82296"/>
          </a:xfrm>
          <a:prstGeom prst="ellipse">
            <a:avLst/>
          </a:prstGeom>
          <a:solidFill>
            <a:srgbClr val="3C4D8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773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Orders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808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08906" y="2472131"/>
            <a:ext cx="170357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618634" y="2472131"/>
            <a:ext cx="15572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10% from August</a:t>
            </a:r>
          </a:p>
        </p:txBody>
      </p:sp>
      <p:sp>
        <p:nvSpPr>
          <p:cNvPr id="17" name="Freeform 16"/>
          <p:cNvSpPr/>
          <p:nvPr/>
        </p:nvSpPr>
        <p:spPr>
          <a:xfrm>
            <a:off x="450890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909"/>
                </a:moveTo>
                <a:lnTo>
                  <a:pt x="1196" y="2245"/>
                </a:lnTo>
                <a:lnTo>
                  <a:pt x="2393" y="2133"/>
                </a:lnTo>
                <a:lnTo>
                  <a:pt x="3590" y="2245"/>
                </a:lnTo>
                <a:lnTo>
                  <a:pt x="4787" y="898"/>
                </a:lnTo>
                <a:lnTo>
                  <a:pt x="5984" y="0"/>
                </a:lnTo>
                <a:lnTo>
                  <a:pt x="7181" y="1572"/>
                </a:lnTo>
                <a:lnTo>
                  <a:pt x="8378" y="2245"/>
                </a:lnTo>
                <a:lnTo>
                  <a:pt x="9575" y="1909"/>
                </a:lnTo>
                <a:lnTo>
                  <a:pt x="10772" y="1684"/>
                </a:lnTo>
                <a:lnTo>
                  <a:pt x="11968" y="1572"/>
                </a:lnTo>
                <a:lnTo>
                  <a:pt x="13165" y="1909"/>
                </a:lnTo>
                <a:lnTo>
                  <a:pt x="14362" y="1684"/>
                </a:lnTo>
                <a:lnTo>
                  <a:pt x="15559" y="2133"/>
                </a:lnTo>
                <a:lnTo>
                  <a:pt x="16756" y="2358"/>
                </a:lnTo>
                <a:lnTo>
                  <a:pt x="17953" y="2470"/>
                </a:lnTo>
                <a:lnTo>
                  <a:pt x="19150" y="1796"/>
                </a:lnTo>
                <a:lnTo>
                  <a:pt x="20347" y="2245"/>
                </a:lnTo>
                <a:lnTo>
                  <a:pt x="21544" y="1235"/>
                </a:lnTo>
                <a:lnTo>
                  <a:pt x="22741" y="1684"/>
                </a:lnTo>
                <a:lnTo>
                  <a:pt x="23937" y="1235"/>
                </a:lnTo>
                <a:lnTo>
                  <a:pt x="25134" y="2919"/>
                </a:lnTo>
                <a:lnTo>
                  <a:pt x="26331" y="2245"/>
                </a:lnTo>
                <a:lnTo>
                  <a:pt x="27528" y="1459"/>
                </a:lnTo>
                <a:lnTo>
                  <a:pt x="28725" y="1796"/>
                </a:lnTo>
                <a:lnTo>
                  <a:pt x="29922" y="2358"/>
                </a:lnTo>
                <a:lnTo>
                  <a:pt x="31119" y="1347"/>
                </a:lnTo>
                <a:lnTo>
                  <a:pt x="32316" y="2582"/>
                </a:lnTo>
                <a:lnTo>
                  <a:pt x="33513" y="2582"/>
                </a:lnTo>
                <a:lnTo>
                  <a:pt x="34710" y="3031"/>
                </a:lnTo>
                <a:lnTo>
                  <a:pt x="34710" y="3031"/>
                </a:lnTo>
                <a:lnTo>
                  <a:pt x="0" y="3031"/>
                </a:lnTo>
                <a:close/>
              </a:path>
            </a:pathLst>
          </a:custGeom>
          <a:solidFill>
            <a:srgbClr val="3C4D8F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450890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909"/>
                </a:moveTo>
                <a:lnTo>
                  <a:pt x="1196" y="2245"/>
                </a:lnTo>
                <a:lnTo>
                  <a:pt x="2393" y="2133"/>
                </a:lnTo>
                <a:lnTo>
                  <a:pt x="3590" y="2245"/>
                </a:lnTo>
                <a:lnTo>
                  <a:pt x="4787" y="898"/>
                </a:lnTo>
                <a:lnTo>
                  <a:pt x="5984" y="0"/>
                </a:lnTo>
                <a:lnTo>
                  <a:pt x="7181" y="1572"/>
                </a:lnTo>
                <a:lnTo>
                  <a:pt x="8378" y="2245"/>
                </a:lnTo>
                <a:lnTo>
                  <a:pt x="9575" y="1909"/>
                </a:lnTo>
                <a:lnTo>
                  <a:pt x="10772" y="1684"/>
                </a:lnTo>
                <a:lnTo>
                  <a:pt x="11968" y="1572"/>
                </a:lnTo>
                <a:lnTo>
                  <a:pt x="13165" y="1909"/>
                </a:lnTo>
                <a:lnTo>
                  <a:pt x="14362" y="1684"/>
                </a:lnTo>
                <a:lnTo>
                  <a:pt x="15559" y="2133"/>
                </a:lnTo>
                <a:lnTo>
                  <a:pt x="16756" y="2358"/>
                </a:lnTo>
                <a:lnTo>
                  <a:pt x="17953" y="2470"/>
                </a:lnTo>
                <a:lnTo>
                  <a:pt x="19150" y="1796"/>
                </a:lnTo>
                <a:lnTo>
                  <a:pt x="20347" y="2245"/>
                </a:lnTo>
                <a:lnTo>
                  <a:pt x="21544" y="1235"/>
                </a:lnTo>
                <a:lnTo>
                  <a:pt x="22741" y="1684"/>
                </a:lnTo>
                <a:lnTo>
                  <a:pt x="23937" y="1235"/>
                </a:lnTo>
                <a:lnTo>
                  <a:pt x="25134" y="2919"/>
                </a:lnTo>
                <a:lnTo>
                  <a:pt x="26331" y="2245"/>
                </a:lnTo>
                <a:lnTo>
                  <a:pt x="27528" y="1459"/>
                </a:lnTo>
                <a:lnTo>
                  <a:pt x="28725" y="1796"/>
                </a:lnTo>
                <a:lnTo>
                  <a:pt x="29922" y="2358"/>
                </a:lnTo>
                <a:lnTo>
                  <a:pt x="31119" y="1347"/>
                </a:lnTo>
                <a:lnTo>
                  <a:pt x="32316" y="2582"/>
                </a:lnTo>
                <a:lnTo>
                  <a:pt x="33513" y="2582"/>
                </a:lnTo>
                <a:lnTo>
                  <a:pt x="34710" y="3031"/>
                </a:lnTo>
              </a:path>
            </a:pathLst>
          </a:custGeom>
          <a:noFill/>
          <a:ln w="22225" cap="rnd">
            <a:solidFill>
              <a:srgbClr val="3C4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41641" y="3019044"/>
            <a:ext cx="82296" cy="82296"/>
          </a:xfrm>
          <a:prstGeom prst="ellipse">
            <a:avLst/>
          </a:prstGeom>
          <a:solidFill>
            <a:srgbClr val="3C4D8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048549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Average order value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$168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49717" y="247213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F3F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359445" y="247213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25" name="Freeform 24"/>
          <p:cNvSpPr/>
          <p:nvPr/>
        </p:nvSpPr>
        <p:spPr>
          <a:xfrm>
            <a:off x="8249717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385"/>
                </a:moveTo>
                <a:lnTo>
                  <a:pt x="1509" y="1723"/>
                </a:lnTo>
                <a:lnTo>
                  <a:pt x="3018" y="1485"/>
                </a:lnTo>
                <a:lnTo>
                  <a:pt x="4527" y="816"/>
                </a:lnTo>
                <a:lnTo>
                  <a:pt x="6036" y="755"/>
                </a:lnTo>
                <a:lnTo>
                  <a:pt x="7545" y="1566"/>
                </a:lnTo>
                <a:lnTo>
                  <a:pt x="9054" y="2068"/>
                </a:lnTo>
                <a:lnTo>
                  <a:pt x="10563" y="3031"/>
                </a:lnTo>
                <a:lnTo>
                  <a:pt x="12073" y="2763"/>
                </a:lnTo>
                <a:lnTo>
                  <a:pt x="13582" y="2394"/>
                </a:lnTo>
                <a:lnTo>
                  <a:pt x="15091" y="2244"/>
                </a:lnTo>
                <a:lnTo>
                  <a:pt x="16600" y="1854"/>
                </a:lnTo>
                <a:lnTo>
                  <a:pt x="18109" y="1598"/>
                </a:lnTo>
                <a:lnTo>
                  <a:pt x="19618" y="778"/>
                </a:lnTo>
                <a:lnTo>
                  <a:pt x="21127" y="0"/>
                </a:lnTo>
                <a:lnTo>
                  <a:pt x="22636" y="448"/>
                </a:lnTo>
                <a:lnTo>
                  <a:pt x="24146" y="515"/>
                </a:lnTo>
                <a:lnTo>
                  <a:pt x="25655" y="1045"/>
                </a:lnTo>
                <a:lnTo>
                  <a:pt x="27164" y="1237"/>
                </a:lnTo>
                <a:lnTo>
                  <a:pt x="28673" y="1428"/>
                </a:lnTo>
                <a:lnTo>
                  <a:pt x="30182" y="1730"/>
                </a:lnTo>
                <a:lnTo>
                  <a:pt x="31691" y="1358"/>
                </a:lnTo>
                <a:lnTo>
                  <a:pt x="33200" y="2178"/>
                </a:lnTo>
                <a:lnTo>
                  <a:pt x="34710" y="2296"/>
                </a:lnTo>
                <a:lnTo>
                  <a:pt x="34710" y="3031"/>
                </a:lnTo>
                <a:lnTo>
                  <a:pt x="0" y="3031"/>
                </a:lnTo>
                <a:close/>
              </a:path>
            </a:pathLst>
          </a:custGeom>
          <a:solidFill>
            <a:srgbClr val="3C4D8F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8249717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385"/>
                </a:moveTo>
                <a:lnTo>
                  <a:pt x="1509" y="1723"/>
                </a:lnTo>
                <a:lnTo>
                  <a:pt x="3018" y="1485"/>
                </a:lnTo>
                <a:lnTo>
                  <a:pt x="4527" y="816"/>
                </a:lnTo>
                <a:lnTo>
                  <a:pt x="6036" y="755"/>
                </a:lnTo>
                <a:lnTo>
                  <a:pt x="7545" y="1566"/>
                </a:lnTo>
                <a:lnTo>
                  <a:pt x="9054" y="2068"/>
                </a:lnTo>
                <a:lnTo>
                  <a:pt x="10563" y="3031"/>
                </a:lnTo>
                <a:lnTo>
                  <a:pt x="12073" y="2763"/>
                </a:lnTo>
                <a:lnTo>
                  <a:pt x="13582" y="2394"/>
                </a:lnTo>
                <a:lnTo>
                  <a:pt x="15091" y="2244"/>
                </a:lnTo>
                <a:lnTo>
                  <a:pt x="16600" y="1854"/>
                </a:lnTo>
                <a:lnTo>
                  <a:pt x="18109" y="1598"/>
                </a:lnTo>
                <a:lnTo>
                  <a:pt x="19618" y="778"/>
                </a:lnTo>
                <a:lnTo>
                  <a:pt x="21127" y="0"/>
                </a:lnTo>
                <a:lnTo>
                  <a:pt x="22636" y="448"/>
                </a:lnTo>
                <a:lnTo>
                  <a:pt x="24146" y="515"/>
                </a:lnTo>
                <a:lnTo>
                  <a:pt x="25655" y="1045"/>
                </a:lnTo>
                <a:lnTo>
                  <a:pt x="27164" y="1237"/>
                </a:lnTo>
                <a:lnTo>
                  <a:pt x="28673" y="1428"/>
                </a:lnTo>
                <a:lnTo>
                  <a:pt x="30182" y="1730"/>
                </a:lnTo>
                <a:lnTo>
                  <a:pt x="31691" y="1358"/>
                </a:lnTo>
                <a:lnTo>
                  <a:pt x="33200" y="2178"/>
                </a:lnTo>
                <a:lnTo>
                  <a:pt x="34710" y="2296"/>
                </a:lnTo>
              </a:path>
            </a:pathLst>
          </a:custGeom>
          <a:noFill/>
          <a:ln w="22225" cap="rnd">
            <a:solidFill>
              <a:srgbClr val="3C4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382451" y="2951808"/>
            <a:ext cx="82296" cy="82296"/>
          </a:xfrm>
          <a:prstGeom prst="ellipse">
            <a:avLst/>
          </a:prstGeom>
          <a:solidFill>
            <a:srgbClr val="3C4D8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6692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76809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Refunds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809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$6,733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8096" y="4422851"/>
            <a:ext cx="1728978" cy="274320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77824" y="4422851"/>
            <a:ext cx="15826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0322B"/>
                </a:solidFill>
                <a:latin typeface="Work Sans"/>
              </a:rPr>
              <a:t>↑ Up 46% from August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0773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450890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Return on ad spend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0890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2.2x</a:t>
            </a:r>
          </a:p>
        </p:txBody>
      </p:sp>
      <p:sp>
        <p:nvSpPr>
          <p:cNvPr id="36" name="Freeform 35"/>
          <p:cNvSpPr/>
          <p:nvPr/>
        </p:nvSpPr>
        <p:spPr>
          <a:xfrm>
            <a:off x="4508906" y="4507992"/>
            <a:ext cx="3173882" cy="502829"/>
          </a:xfrm>
          <a:custGeom>
            <a:avLst/>
            <a:gdLst/>
            <a:ahLst/>
            <a:cxnLst/>
            <a:rect l="l" t="t" r="r" b="b"/>
            <a:pathLst>
              <a:path w="34710" h="5499">
                <a:moveTo>
                  <a:pt x="0" y="868"/>
                </a:moveTo>
                <a:lnTo>
                  <a:pt x="1509" y="1592"/>
                </a:lnTo>
                <a:lnTo>
                  <a:pt x="3018" y="1230"/>
                </a:lnTo>
                <a:lnTo>
                  <a:pt x="4527" y="0"/>
                </a:lnTo>
                <a:lnTo>
                  <a:pt x="6036" y="289"/>
                </a:lnTo>
                <a:lnTo>
                  <a:pt x="7545" y="868"/>
                </a:lnTo>
                <a:lnTo>
                  <a:pt x="9054" y="2532"/>
                </a:lnTo>
                <a:lnTo>
                  <a:pt x="10563" y="5427"/>
                </a:lnTo>
                <a:lnTo>
                  <a:pt x="12073" y="5427"/>
                </a:lnTo>
                <a:lnTo>
                  <a:pt x="13582" y="5427"/>
                </a:lnTo>
                <a:lnTo>
                  <a:pt x="15091" y="5499"/>
                </a:lnTo>
                <a:lnTo>
                  <a:pt x="16600" y="5282"/>
                </a:lnTo>
                <a:lnTo>
                  <a:pt x="18109" y="4269"/>
                </a:lnTo>
                <a:lnTo>
                  <a:pt x="19618" y="5138"/>
                </a:lnTo>
                <a:lnTo>
                  <a:pt x="21127" y="2894"/>
                </a:lnTo>
                <a:lnTo>
                  <a:pt x="22636" y="3546"/>
                </a:lnTo>
                <a:lnTo>
                  <a:pt x="24146" y="3835"/>
                </a:lnTo>
                <a:lnTo>
                  <a:pt x="25655" y="4631"/>
                </a:lnTo>
                <a:lnTo>
                  <a:pt x="27164" y="3907"/>
                </a:lnTo>
                <a:lnTo>
                  <a:pt x="28673" y="5355"/>
                </a:lnTo>
                <a:lnTo>
                  <a:pt x="30182" y="4052"/>
                </a:lnTo>
                <a:lnTo>
                  <a:pt x="31691" y="4993"/>
                </a:lnTo>
                <a:lnTo>
                  <a:pt x="33200" y="4486"/>
                </a:lnTo>
                <a:lnTo>
                  <a:pt x="34710" y="4776"/>
                </a:lnTo>
                <a:lnTo>
                  <a:pt x="34710" y="5499"/>
                </a:lnTo>
                <a:lnTo>
                  <a:pt x="0" y="5499"/>
                </a:lnTo>
                <a:close/>
              </a:path>
            </a:pathLst>
          </a:custGeom>
          <a:solidFill>
            <a:srgbClr val="3C4D8F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4508906" y="4507992"/>
            <a:ext cx="3173882" cy="502829"/>
          </a:xfrm>
          <a:custGeom>
            <a:avLst/>
            <a:gdLst/>
            <a:ahLst/>
            <a:cxnLst/>
            <a:rect l="l" t="t" r="r" b="b"/>
            <a:pathLst>
              <a:path w="34710" h="5499">
                <a:moveTo>
                  <a:pt x="0" y="868"/>
                </a:moveTo>
                <a:lnTo>
                  <a:pt x="1509" y="1592"/>
                </a:lnTo>
                <a:lnTo>
                  <a:pt x="3018" y="1230"/>
                </a:lnTo>
                <a:lnTo>
                  <a:pt x="4527" y="0"/>
                </a:lnTo>
                <a:lnTo>
                  <a:pt x="6036" y="289"/>
                </a:lnTo>
                <a:lnTo>
                  <a:pt x="7545" y="868"/>
                </a:lnTo>
                <a:lnTo>
                  <a:pt x="9054" y="2532"/>
                </a:lnTo>
                <a:lnTo>
                  <a:pt x="10563" y="5427"/>
                </a:lnTo>
                <a:lnTo>
                  <a:pt x="12073" y="5427"/>
                </a:lnTo>
                <a:lnTo>
                  <a:pt x="13582" y="5427"/>
                </a:lnTo>
                <a:lnTo>
                  <a:pt x="15091" y="5499"/>
                </a:lnTo>
                <a:lnTo>
                  <a:pt x="16600" y="5282"/>
                </a:lnTo>
                <a:lnTo>
                  <a:pt x="18109" y="4269"/>
                </a:lnTo>
                <a:lnTo>
                  <a:pt x="19618" y="5138"/>
                </a:lnTo>
                <a:lnTo>
                  <a:pt x="21127" y="2894"/>
                </a:lnTo>
                <a:lnTo>
                  <a:pt x="22636" y="3546"/>
                </a:lnTo>
                <a:lnTo>
                  <a:pt x="24146" y="3835"/>
                </a:lnTo>
                <a:lnTo>
                  <a:pt x="25655" y="4631"/>
                </a:lnTo>
                <a:lnTo>
                  <a:pt x="27164" y="3907"/>
                </a:lnTo>
                <a:lnTo>
                  <a:pt x="28673" y="5355"/>
                </a:lnTo>
                <a:lnTo>
                  <a:pt x="30182" y="4052"/>
                </a:lnTo>
                <a:lnTo>
                  <a:pt x="31691" y="4993"/>
                </a:lnTo>
                <a:lnTo>
                  <a:pt x="33200" y="4486"/>
                </a:lnTo>
                <a:lnTo>
                  <a:pt x="34710" y="4776"/>
                </a:lnTo>
              </a:path>
            </a:pathLst>
          </a:custGeom>
          <a:noFill/>
          <a:ln w="22225" cap="rnd">
            <a:solidFill>
              <a:srgbClr val="3C4D8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641641" y="4903590"/>
            <a:ext cx="82296" cy="82296"/>
          </a:xfrm>
          <a:prstGeom prst="ellipse">
            <a:avLst/>
          </a:prstGeom>
          <a:solidFill>
            <a:srgbClr val="3C4D8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It took 326 orders at an average of $170.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Paid social followed with $26.1K (19%).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the </a:t>
            </a:r>
            <a:r>
              <a:rPr sz="3200" b="1" i="0">
                <a:solidFill>
                  <a:srgbClr val="1F2A5C"/>
                </a:solidFill>
                <a:latin typeface="Rubik"/>
              </a:rPr>
              <a:t>revenue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Each order credited to the channel of the visit that bought.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12039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Paid search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90928" y="21701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090928" y="21701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$55.4K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97446" y="2124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41%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581656"/>
            <a:ext cx="12039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Paid social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90928" y="26273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090928" y="2627376"/>
            <a:ext cx="1976287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$26.1K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75856" y="2581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3038856"/>
            <a:ext cx="12039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Organic search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90928" y="30845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090928" y="3084576"/>
            <a:ext cx="1413293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3038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$18.7K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75856" y="30388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14%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496056"/>
            <a:ext cx="12039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Email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90928" y="35417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090928" y="3541776"/>
            <a:ext cx="982390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4960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$13K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38696" y="34960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953256"/>
            <a:ext cx="12039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Direct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090928" y="39989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2090928" y="3998976"/>
            <a:ext cx="883766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391656" y="39532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$11.7K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47916" y="39532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8" y="4410456"/>
            <a:ext cx="12039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Referral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090928" y="44561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2090928" y="4456176"/>
            <a:ext cx="279084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391656" y="4410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$3,689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96176" y="4410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3%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5528" y="4867656"/>
            <a:ext cx="12039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Organic social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090928" y="49133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2090928" y="4913376"/>
            <a:ext cx="267845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6391656" y="4867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$3,540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93636" y="4867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3%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5528" y="5324856"/>
            <a:ext cx="12039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AI assistants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090928" y="5370576"/>
            <a:ext cx="419100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2090928" y="5370576"/>
            <a:ext cx="263702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6391656" y="5324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$3,485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91096" y="53248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3%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Revenue by last-touch channel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F3F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1F2A5C"/>
                </a:solidFill>
                <a:latin typeface="Work Sans"/>
              </a:rPr>
              <a:t>Order value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92440" y="2353056"/>
            <a:ext cx="327629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F2A5C"/>
                </a:solidFill>
                <a:latin typeface="Rubik"/>
              </a:rPr>
              <a:t>Organic search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buyers spend the most: $199 per order.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92440" y="3407664"/>
            <a:ext cx="3276295" cy="25725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That is against $168 across all orders.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Paid search brought the most revenue overall: $55.4K.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</a:t>
            </a:r>
            <a:r>
              <a:rPr sz="3200" b="1" i="0">
                <a:solidFill>
                  <a:srgbClr val="1F2A5C"/>
                </a:solidFill>
                <a:latin typeface="Rubik"/>
              </a:rPr>
              <a:t>campaigns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that sold.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Revenue by </a:t>
            </a:r>
            <a:r>
              <a:rPr sz="1400" b="1" i="0">
                <a:solidFill>
                  <a:srgbClr val="1F2A5C"/>
                </a:solidFill>
                <a:latin typeface="Rubik"/>
              </a:rPr>
              <a:t>campaign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7" cy="4194045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2886"/>
                <a:gridCol w="2365863"/>
                <a:gridCol w="2057272"/>
                <a:gridCol w="2057272"/>
                <a:gridCol w="1028636"/>
                <a:gridCol w="1028636"/>
                <a:gridCol w="1028636"/>
                <a:gridCol w="1028636"/>
              </a:tblGrid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Orders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Avg value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Shopping all 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shopping_all_products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$172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Pmax home essentials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pmax_home_essentials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79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$157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Retargeting cart abandoners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retargeting_cart_aban…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56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$161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Brand harbor linen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brand_harbor_linen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58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$154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Weekly 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weekly_newsletter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46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$166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Catalog dynamic 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catalog_dynamic_produ…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+80%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Prospecting broad home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prospecting_broad_home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$177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Search linen bedding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search_linen_bedding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28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44390" y="2421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$16.4K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38750" y="2494280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6138750" y="2494280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544390" y="288713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$12.4K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38750" y="2960285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138750" y="2960285"/>
            <a:ext cx="969175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544390" y="335313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$9,000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8750" y="3426291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138750" y="3426291"/>
            <a:ext cx="703933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544390" y="38191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$8,914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38750" y="3892296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138750" y="3892296"/>
            <a:ext cx="697191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544390" y="428514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$7,631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38750" y="4358301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6138750" y="4358301"/>
            <a:ext cx="596811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544390" y="475115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$7,248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38750" y="4824307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138750" y="4824307"/>
            <a:ext cx="566910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544390" y="52171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$6,888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38750" y="5290312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138750" y="5290312"/>
            <a:ext cx="538741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544390" y="56831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$6,683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38750" y="5756317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6138750" y="5756317"/>
            <a:ext cx="522684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$44.3K (33%) came from orders with no campaign tag.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First vs last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1F2A5C"/>
                </a:solidFill>
                <a:latin typeface="Rubik"/>
              </a:rPr>
              <a:t>AI assistants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find buyers that other channels close.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The same revenue credited to the buyer's first visit (left) and to the visit that bought (right).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374904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99805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41821"/>
                </a:solidFill>
                <a:latin typeface="Rubik"/>
              </a:rPr>
              <a:t>First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41821"/>
                </a:solidFill>
                <a:latin typeface="Rubik"/>
              </a:rPr>
              <a:t>Last touch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Paid 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$44.2K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109532" y="2618232"/>
            <a:ext cx="2220755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$55.4K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Paid social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$32.9K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2214609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$26.1K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Organic search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$26.2K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1987011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$18.7K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AI assistants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$14.2K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683743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$3,485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Email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$2,810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6727515" y="4447032"/>
            <a:ext cx="602772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$13K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39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776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Direct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776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$5,783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5951099" y="4904232"/>
            <a:ext cx="1379189" cy="109728"/>
          </a:xfrm>
          <a:prstGeom prst="roundRect">
            <a:avLst>
              <a:gd name="adj" fmla="val 16666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776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$11.7K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2517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737B8B"/>
                </a:solidFill>
                <a:latin typeface="Work Sans"/>
              </a:rPr>
              <a:t>$136K of 808 orders with first-touch data. AI assistants: $14.2K by first touch, $3,485 by last touch.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Day by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Revenue </a:t>
            </a:r>
            <a:r>
              <a:rPr sz="3200" b="1" i="0">
                <a:solidFill>
                  <a:srgbClr val="1F2A5C"/>
                </a:solidFill>
                <a:latin typeface="Rubik"/>
              </a:rPr>
              <a:t>day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by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Revenue per </a:t>
            </a:r>
            <a:r>
              <a:rPr sz="1400" b="1" i="0">
                <a:solidFill>
                  <a:srgbClr val="1F2A5C"/>
                </a:solidFill>
                <a:latin typeface="Rubik"/>
              </a:rPr>
              <a:t>day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Peak of $8,016 on Sep 6. Average $4,519 a day. Dashed: August, day for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Products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each </a:t>
            </a:r>
            <a:r>
              <a:rPr sz="3200" b="1" i="0">
                <a:solidFill>
                  <a:srgbClr val="1F2A5C"/>
                </a:solidFill>
                <a:latin typeface="Rubik"/>
              </a:rPr>
              <a:t>channel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sells.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Products from the orders each channel brought in. Email sells Rattan Storage Basket 1.8x as often as your store overall.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Top </a:t>
            </a:r>
            <a:r>
              <a:rPr sz="1400" b="1" i="0">
                <a:solidFill>
                  <a:srgbClr val="1F2A5C"/>
                </a:solidFill>
                <a:latin typeface="Rubik"/>
              </a:rPr>
              <a:t>product</a:t>
            </a:r>
            <a:r>
              <a:rPr sz="1400" b="0" i="0">
                <a:solidFill>
                  <a:srgbClr val="141821"/>
                </a:solidFill>
                <a:latin typeface="Rubik"/>
              </a:rPr>
              <a:t> per channel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40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55342"/>
                <a:gridCol w="1874210"/>
                <a:gridCol w="2155342"/>
                <a:gridCol w="2436473"/>
                <a:gridCol w="243647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Orders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Top product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Orders with 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Sells more of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Linen Pillowcase Pair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71 orders,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Turkish Hand Towels (2), 1.3x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Stonewashed Linen Duvet…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34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Ceramic Pour-Over Set, 1.8x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Stonewashed Linen Duvet…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25 orders, 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Waffle Knit Blanket, 1.6x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Linen Sheet Set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19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Rattan Storage Basket, 1.8x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Linen Sheet Set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13 orders, 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Waffle Bath Towel Set, 1.5x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Cotton Bath Mat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5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Cotton Bath Mat, 2.2x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3710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8070" y="2837688"/>
            <a:ext cx="109697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3408070" y="2837688"/>
            <a:ext cx="1096970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813710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159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8070" y="3313176"/>
            <a:ext cx="109697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408070" y="3313176"/>
            <a:ext cx="535025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813710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08070" y="3788664"/>
            <a:ext cx="109697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408070" y="3788664"/>
            <a:ext cx="316304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2813710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08070" y="4264152"/>
            <a:ext cx="109697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408070" y="4264152"/>
            <a:ext cx="309574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813710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08070" y="4739640"/>
            <a:ext cx="109697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408070" y="4739640"/>
            <a:ext cx="232181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2813710" y="5141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08070" y="5215128"/>
            <a:ext cx="1096970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3408070" y="5215128"/>
            <a:ext cx="80759" cy="91440"/>
          </a:xfrm>
          <a:prstGeom prst="roundRect">
            <a:avLst>
              <a:gd name="adj" fmla="val 50000"/>
            </a:avLst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Top product: in the most of that channel's orders. Sells more of: the product whose share of the channel's orders is highest against its share of all orders (5+ orders).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the next </a:t>
            </a:r>
            <a:r>
              <a:rPr sz="3200" b="1" i="0">
                <a:solidFill>
                  <a:srgbClr val="1F2A5C"/>
                </a:solidFill>
                <a:latin typeface="Rubik"/>
              </a:rPr>
              <a:t>dollar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should go.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Put more behind </a:t>
            </a:r>
            <a:r>
              <a:rPr sz="1800" b="1" i="0">
                <a:solidFill>
                  <a:srgbClr val="1F2A5C"/>
                </a:solidFill>
                <a:latin typeface="Rubik"/>
              </a:rPr>
              <a:t>Catalog dynamic products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earned $7,248 from 50 orders, up from $4,016 in August.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F3F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Reporting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Credit </a:t>
            </a:r>
            <a:r>
              <a:rPr sz="1800" b="1" i="0">
                <a:solidFill>
                  <a:srgbClr val="1F2A5C"/>
                </a:solidFill>
                <a:latin typeface="Rubik"/>
              </a:rPr>
              <a:t>AI assistants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for the buyers they find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By first visit they found $14.2K of revenue; last click gives them only $3,485. Report both numbers before you cut their budget.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F3F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Tag the links behind </a:t>
            </a:r>
            <a:r>
              <a:rPr sz="1800" b="1" i="0">
                <a:solidFill>
                  <a:srgbClr val="1F2A5C"/>
                </a:solidFill>
                <a:latin typeface="Rubik"/>
              </a:rPr>
              <a:t>untagged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orders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$44.3K (33%) of revenue carried no campaign tag, so no campaign gets credit for it.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F3F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8728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6425032" y="4090416"/>
            <a:ext cx="365760" cy="365760"/>
          </a:xfrm>
          <a:prstGeom prst="ellipse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503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7367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Look into </a:t>
            </a:r>
            <a:r>
              <a:rPr sz="1800" b="1" i="0">
                <a:solidFill>
                  <a:srgbClr val="1F2A5C"/>
                </a:solidFill>
                <a:latin typeface="Rubik"/>
              </a:rPr>
              <a:t>refunds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34 orders were refunded (4.0% of orders), worth $6,733. Linen Sheet Set appears in 8 of them.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7367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97367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9744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F3F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19744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F3F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Revenue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put more behind </a:t>
            </a:r>
            <a:r>
              <a:rPr sz="4000" b="1" i="0">
                <a:solidFill>
                  <a:srgbClr val="1F2A5C"/>
                </a:solidFill>
                <a:latin typeface="Rubik"/>
              </a:rPr>
              <a:t>Catalog dynamic products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earned $7,248, up from $4,016.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Revenue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$136K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Orders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808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34046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Average value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$168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Return on ad spend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2.2x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721352"/>
            <a:ext cx="91440" cy="91440"/>
          </a:xfrm>
          <a:prstGeom prst="ellipse">
            <a:avLst/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6390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Busiest day: Sep 6 with $8,016.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5068824"/>
            <a:ext cx="91440" cy="91440"/>
          </a:xfrm>
          <a:prstGeom prst="ellipse">
            <a:avLst/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9865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Top campaign: Shopping all products with $16.4K.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5416296"/>
            <a:ext cx="91440" cy="91440"/>
          </a:xfrm>
          <a:prstGeom prst="ellipse">
            <a:avLst/>
          </a:prstGeom>
          <a:solidFill>
            <a:srgbClr val="3C4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53340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Top product: Linen Pillowcase Pair, in 152 orders.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1F2A5C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Revenue: order totals of completed and processing WooCommerce orders. Refunded orders are left out of revenue and shown under Refunds; cancelled, failed and pending orders are left out.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Channel and campaign come from the UTM Grabber fields saved on each order: last touch is the visit that bought, first touch the person's first visit.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Return on ad spend: revenue from orders whose last click was an ad on Google Ads, Meta Ads, Microsoft Ads, divided by $36.6K spend (September 2026).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Changes compare with August: $124K from 732 orders.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Revenue by source, Harbor Linen Co.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