
<file path=[Content_Types].xml><?xml version="1.0" encoding="utf-8"?>
<Types xmlns="http://schemas.openxmlformats.org/package/2006/content-types">
  <Default Extension="fntdata" ContentType="application/x-fontdata"/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1695" cy="6858000" type="screen4x3"/>
  <p:notesSz cx="6858000" cy="9144000"/>
  <p:embeddedFontLst>
    <p:embeddedFont>
      <p:font typeface="IBM Plex Sans" charset="0"/>
      <p:regular r:id="rId17"/>
      <p:bold r:id="rId18"/>
    </p:embeddedFont>
    <p:embeddedFont>
      <p:font typeface="IBM Plex Sans Condensed" charset="0"/>
      <p:regular r:id="rId19"/>
      <p:bold r:id="rId20"/>
    </p:embeddedFont>
    <p:embeddedFont>
      <p:font typeface="IBM Plex Mono" charset="0"/>
      <p:regular r:id="rId21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September</c:v>
                </c:pt>
              </c:strCache>
            </c:strRef>
          </c:tx>
          <c:spPr>
            <a:ln w="28575">
              <a:solidFill>
                <a:srgbClr val="3C4D8F"/>
              </a:solidFill>
            </a:ln>
          </c:spPr>
          <c:marker>
            <c:symbol val="none"/>
          </c:marker>
          <c:dPt>
            <c:idx val="29"/>
            <c:marker>
              <c:symbol val="circle"/>
              <c:size val="7"/>
              <c:spPr>
                <a:solidFill>
                  <a:srgbClr val="3C4D8F"/>
                </a:solidFill>
                <a:ln>
                  <a:solidFill>
                    <a:srgbClr val="FFFFFF"/>
                  </a:solidFill>
                </a:ln>
              </c:spPr>
            </c:marker>
          </c:dPt>
          <c:cat>
            <c:strRef>
              <c:f>Sheet1!$A$2:$A$31</c:f>
              <c:strCache>
                <c:ptCount val="30"/>
                <c:pt idx="0">
                  <c:v>Sep 1</c:v>
                </c:pt>
                <c:pt idx="1">
                  <c:v>Sep 2</c:v>
                </c:pt>
                <c:pt idx="2">
                  <c:v>Sep 3</c:v>
                </c:pt>
                <c:pt idx="3">
                  <c:v>Sep 4</c:v>
                </c:pt>
                <c:pt idx="4">
                  <c:v>Sep 5</c:v>
                </c:pt>
                <c:pt idx="5">
                  <c:v>Sep 6</c:v>
                </c:pt>
                <c:pt idx="6">
                  <c:v>Sep 7</c:v>
                </c:pt>
                <c:pt idx="7">
                  <c:v>Sep 8</c:v>
                </c:pt>
                <c:pt idx="8">
                  <c:v>Sep 9</c:v>
                </c:pt>
                <c:pt idx="9">
                  <c:v>Sep 10</c:v>
                </c:pt>
                <c:pt idx="10">
                  <c:v>Sep 11</c:v>
                </c:pt>
                <c:pt idx="11">
                  <c:v>Sep 12</c:v>
                </c:pt>
                <c:pt idx="12">
                  <c:v>Sep 13</c:v>
                </c:pt>
                <c:pt idx="13">
                  <c:v>Sep 14</c:v>
                </c:pt>
                <c:pt idx="14">
                  <c:v>Sep 15</c:v>
                </c:pt>
                <c:pt idx="15">
                  <c:v>Sep 16</c:v>
                </c:pt>
                <c:pt idx="16">
                  <c:v>Sep 17</c:v>
                </c:pt>
                <c:pt idx="17">
                  <c:v>Sep 18</c:v>
                </c:pt>
                <c:pt idx="18">
                  <c:v>Sep 19</c:v>
                </c:pt>
                <c:pt idx="19">
                  <c:v>Sep 20</c:v>
                </c:pt>
                <c:pt idx="20">
                  <c:v>Sep 21</c:v>
                </c:pt>
                <c:pt idx="21">
                  <c:v>Sep 22</c:v>
                </c:pt>
                <c:pt idx="22">
                  <c:v>Sep 23</c:v>
                </c:pt>
                <c:pt idx="23">
                  <c:v>Sep 24</c:v>
                </c:pt>
                <c:pt idx="24">
                  <c:v>Sep 25</c:v>
                </c:pt>
                <c:pt idx="25">
                  <c:v>Sep 26</c:v>
                </c:pt>
                <c:pt idx="26">
                  <c:v>Sep 27</c:v>
                </c:pt>
                <c:pt idx="27">
                  <c:v>Sep 28</c:v>
                </c:pt>
                <c:pt idx="28">
                  <c:v>Sep 29</c:v>
                </c:pt>
                <c:pt idx="29">
                  <c:v>Sep 30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5189.65</c:v>
                </c:pt>
                <c:pt idx="1">
                  <c:v>3143.15</c:v>
                </c:pt>
                <c:pt idx="2">
                  <c:v>3727.6</c:v>
                </c:pt>
                <c:pt idx="3">
                  <c:v>3191.65</c:v>
                </c:pt>
                <c:pt idx="4">
                  <c:v>6956.1</c:v>
                </c:pt>
                <c:pt idx="5">
                  <c:v>8015.5</c:v>
                </c:pt>
                <c:pt idx="6">
                  <c:v>5491.6</c:v>
                </c:pt>
                <c:pt idx="7">
                  <c:v>4157.05</c:v>
                </c:pt>
                <c:pt idx="8">
                  <c:v>4017.2</c:v>
                </c:pt>
                <c:pt idx="9">
                  <c:v>5474.3</c:v>
                </c:pt>
                <c:pt idx="10">
                  <c:v>4336.1</c:v>
                </c:pt>
                <c:pt idx="11">
                  <c:v>4107.85</c:v>
                </c:pt>
                <c:pt idx="12">
                  <c:v>4751.3</c:v>
                </c:pt>
                <c:pt idx="13">
                  <c:v>3296.6</c:v>
                </c:pt>
                <c:pt idx="14">
                  <c:v>4379.15</c:v>
                </c:pt>
                <c:pt idx="15">
                  <c:v>3725.7</c:v>
                </c:pt>
                <c:pt idx="16">
                  <c:v>5518.05</c:v>
                </c:pt>
                <c:pt idx="17">
                  <c:v>3870.8</c:v>
                </c:pt>
                <c:pt idx="18">
                  <c:v>5458.45</c:v>
                </c:pt>
                <c:pt idx="19">
                  <c:v>5876.6</c:v>
                </c:pt>
                <c:pt idx="20">
                  <c:v>5805.8</c:v>
                </c:pt>
                <c:pt idx="21">
                  <c:v>2853.2</c:v>
                </c:pt>
                <c:pt idx="22">
                  <c:v>3984.4</c:v>
                </c:pt>
                <c:pt idx="23">
                  <c:v>5289.35</c:v>
                </c:pt>
                <c:pt idx="24">
                  <c:v>4282.15</c:v>
                </c:pt>
                <c:pt idx="25">
                  <c:v>3481.45</c:v>
                </c:pt>
                <c:pt idx="26">
                  <c:v>5961.15</c:v>
                </c:pt>
                <c:pt idx="27">
                  <c:v>4286.5</c:v>
                </c:pt>
                <c:pt idx="28">
                  <c:v>2263.9</c:v>
                </c:pt>
                <c:pt idx="29">
                  <c:v>2683.0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August</c:v>
                </c:pt>
              </c:strCache>
            </c:strRef>
          </c:tx>
          <c:spPr>
            <a:ln w="28575">
              <a:solidFill>
                <a:srgbClr val="D9805F"/>
              </a:solidFill>
              <a:prstDash val="dash"/>
            </a:ln>
          </c:spPr>
          <c:marker>
            <c:symbol val="none"/>
          </c:marker>
          <c:dPt>
            <c:idx val="29"/>
            <c:marker>
              <c:symbol val="circle"/>
              <c:size val="7"/>
              <c:spPr>
                <a:solidFill>
                  <a:srgbClr val="D9805F"/>
                </a:solidFill>
                <a:ln>
                  <a:solidFill>
                    <a:srgbClr val="FFFFFF"/>
                  </a:solidFill>
                </a:ln>
              </c:spPr>
            </c:marker>
          </c:dPt>
          <c:cat>
            <c:strRef>
              <c:f>Sheet1!$A$2:$A$31</c:f>
              <c:strCache>
                <c:ptCount val="30"/>
                <c:pt idx="0">
                  <c:v>Sep 1</c:v>
                </c:pt>
                <c:pt idx="1">
                  <c:v>Sep 2</c:v>
                </c:pt>
                <c:pt idx="2">
                  <c:v>Sep 3</c:v>
                </c:pt>
                <c:pt idx="3">
                  <c:v>Sep 4</c:v>
                </c:pt>
                <c:pt idx="4">
                  <c:v>Sep 5</c:v>
                </c:pt>
                <c:pt idx="5">
                  <c:v>Sep 6</c:v>
                </c:pt>
                <c:pt idx="6">
                  <c:v>Sep 7</c:v>
                </c:pt>
                <c:pt idx="7">
                  <c:v>Sep 8</c:v>
                </c:pt>
                <c:pt idx="8">
                  <c:v>Sep 9</c:v>
                </c:pt>
                <c:pt idx="9">
                  <c:v>Sep 10</c:v>
                </c:pt>
                <c:pt idx="10">
                  <c:v>Sep 11</c:v>
                </c:pt>
                <c:pt idx="11">
                  <c:v>Sep 12</c:v>
                </c:pt>
                <c:pt idx="12">
                  <c:v>Sep 13</c:v>
                </c:pt>
                <c:pt idx="13">
                  <c:v>Sep 14</c:v>
                </c:pt>
                <c:pt idx="14">
                  <c:v>Sep 15</c:v>
                </c:pt>
                <c:pt idx="15">
                  <c:v>Sep 16</c:v>
                </c:pt>
                <c:pt idx="16">
                  <c:v>Sep 17</c:v>
                </c:pt>
                <c:pt idx="17">
                  <c:v>Sep 18</c:v>
                </c:pt>
                <c:pt idx="18">
                  <c:v>Sep 19</c:v>
                </c:pt>
                <c:pt idx="19">
                  <c:v>Sep 20</c:v>
                </c:pt>
                <c:pt idx="20">
                  <c:v>Sep 21</c:v>
                </c:pt>
                <c:pt idx="21">
                  <c:v>Sep 22</c:v>
                </c:pt>
                <c:pt idx="22">
                  <c:v>Sep 23</c:v>
                </c:pt>
                <c:pt idx="23">
                  <c:v>Sep 24</c:v>
                </c:pt>
                <c:pt idx="24">
                  <c:v>Sep 25</c:v>
                </c:pt>
                <c:pt idx="25">
                  <c:v>Sep 26</c:v>
                </c:pt>
                <c:pt idx="26">
                  <c:v>Sep 27</c:v>
                </c:pt>
                <c:pt idx="27">
                  <c:v>Sep 28</c:v>
                </c:pt>
                <c:pt idx="28">
                  <c:v>Sep 29</c:v>
                </c:pt>
                <c:pt idx="29">
                  <c:v>Sep 30</c:v>
                </c:pt>
              </c:strCache>
            </c:str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2786.7</c:v>
                </c:pt>
                <c:pt idx="1">
                  <c:v>4387.4</c:v>
                </c:pt>
                <c:pt idx="2">
                  <c:v>5366.3</c:v>
                </c:pt>
                <c:pt idx="3">
                  <c:v>4571.35</c:v>
                </c:pt>
                <c:pt idx="4">
                  <c:v>3904.95</c:v>
                </c:pt>
                <c:pt idx="5">
                  <c:v>4116.55</c:v>
                </c:pt>
                <c:pt idx="6">
                  <c:v>4988.0</c:v>
                </c:pt>
                <c:pt idx="7">
                  <c:v>3890.7</c:v>
                </c:pt>
                <c:pt idx="8">
                  <c:v>3256.65</c:v>
                </c:pt>
                <c:pt idx="9">
                  <c:v>2817.15</c:v>
                </c:pt>
                <c:pt idx="10">
                  <c:v>2561.8</c:v>
                </c:pt>
                <c:pt idx="11">
                  <c:v>4948.4</c:v>
                </c:pt>
                <c:pt idx="12">
                  <c:v>3371.8</c:v>
                </c:pt>
                <c:pt idx="13">
                  <c:v>3400.25</c:v>
                </c:pt>
                <c:pt idx="14">
                  <c:v>4972.75</c:v>
                </c:pt>
                <c:pt idx="15">
                  <c:v>3001.75</c:v>
                </c:pt>
                <c:pt idx="16">
                  <c:v>2975.9</c:v>
                </c:pt>
                <c:pt idx="17">
                  <c:v>5221.4</c:v>
                </c:pt>
                <c:pt idx="18">
                  <c:v>4515.0</c:v>
                </c:pt>
                <c:pt idx="19">
                  <c:v>5046.3</c:v>
                </c:pt>
                <c:pt idx="20">
                  <c:v>4258.3</c:v>
                </c:pt>
                <c:pt idx="21">
                  <c:v>2960.6</c:v>
                </c:pt>
                <c:pt idx="22">
                  <c:v>4323.5</c:v>
                </c:pt>
                <c:pt idx="23">
                  <c:v>3259.4</c:v>
                </c:pt>
                <c:pt idx="24">
                  <c:v>3088.85</c:v>
                </c:pt>
                <c:pt idx="25">
                  <c:v>4743.75</c:v>
                </c:pt>
                <c:pt idx="26">
                  <c:v>3766.7</c:v>
                </c:pt>
                <c:pt idx="27">
                  <c:v>3730.65</c:v>
                </c:pt>
                <c:pt idx="28">
                  <c:v>4806.25</c:v>
                </c:pt>
                <c:pt idx="29">
                  <c:v>5610.1</c:v>
                </c:pt>
              </c:numCache>
            </c:numRef>
          </c:val>
          <c:smooth val="0"/>
        </c:ser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 w="9525">
            <a:solidFill>
              <a:srgbClr val="C3CAD4"/>
            </a:solidFill>
          </a:ln>
        </c:spPr>
        <c:txPr>
          <a:bodyPr/>
          <a:lstStyle/>
          <a:p>
            <a:pPr>
              <a:defRPr sz="1000" b="0" i="0">
                <a:solidFill>
                  <a:srgbClr val="6E7887"/>
                </a:solidFill>
                <a:latin typeface="IBM Plex Sans Condensed"/>
              </a:defRPr>
            </a:pPr>
          </a:p>
        </c:txPr>
        <c:crossAx val="2140495176"/>
        <c:crosses val="autoZero"/>
        <c:auto val="1"/>
        <c:lblAlgn val="ctr"/>
        <c:lblOffset val="100"/>
        <c:tickLblSkip val="4"/>
        <c:tickMarkSkip val="4"/>
        <c:noMultiLvlLbl val="0"/>
      </c:catAx>
      <c:valAx>
        <c:axId val="2140495176"/>
        <c:scaling/>
        <c:delete val="0"/>
        <c:axPos val="l"/>
        <c:majorGridlines>
          <c:spPr>
            <a:ln w="9525">
              <a:solidFill>
                <a:srgbClr val="EDF0F4"/>
              </a:solidFill>
            </a:ln>
          </c:spPr>
        </c:majorGridlines>
        <c:numFmt formatCode="&quot;$&quot;#,##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 b="0" i="0">
                <a:solidFill>
                  <a:srgbClr val="6E7887"/>
                </a:solidFill>
                <a:latin typeface="IBM Plex Sans Condensed"/>
              </a:defRPr>
            </a:pPr>
          </a:p>
        </c:txPr>
        <c:crossAx val="2118791784"/>
        <c:crosses val="autoZero"/>
      </c:valAx>
      <c:spPr>
        <a:noFill/>
        <a:ln>
          <a:noFill/>
        </a:ln>
      </c:spPr>
    </c:plotArea>
    <c:legend>
      <c:legendPos val="b"/>
      <c:layout/>
      <c:overlay val="0"/>
      <c:txPr>
        <a:bodyPr/>
        <a:lstStyle/>
        <a:p>
          <a:pPr>
            <a:defRPr sz="1050" b="0" i="0">
              <a:solidFill>
                <a:srgbClr val="475262"/>
              </a:solidFill>
              <a:latin typeface="IBM Plex Sans"/>
            </a:defRPr>
          </a:pPr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50" b="0" i="0">
          <a:solidFill>
            <a:srgbClr val="6E7887"/>
          </a:solidFill>
          <a:latin typeface="IBM Plex Sans Condensed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2F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solidFill>
            <a:srgbClr val="1F2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566928" y="365760"/>
            <a:ext cx="6400800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00" b="1" i="0">
                <a:solidFill>
                  <a:srgbClr val="10161F"/>
                </a:solidFill>
                <a:latin typeface="IBM Plex Sans"/>
              </a:rPr>
              <a:t>Harbor Linen Co.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554480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00" b="1" i="0">
                <a:solidFill>
                  <a:srgbClr val="1F2A5C"/>
                </a:solidFill>
                <a:latin typeface="IBM Plex Sans Condensed"/>
              </a:rPr>
              <a:t>Revenue by source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192541" y="1554480"/>
            <a:ext cx="457200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00" b="0" i="0">
                <a:solidFill>
                  <a:srgbClr val="475262"/>
                </a:solidFill>
                <a:latin typeface="IBM Plex Sans Condensed"/>
              </a:rPr>
              <a:t>September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1938528"/>
            <a:ext cx="10789920" cy="132892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2000"/>
              </a:lnSpc>
            </a:pPr>
            <a:r>
              <a:rPr sz="4000" b="1" i="0">
                <a:solidFill>
                  <a:srgbClr val="10161F"/>
                </a:solidFill>
                <a:latin typeface="IBM Plex Sans"/>
              </a:rPr>
              <a:t>September brought </a:t>
            </a:r>
            <a:r>
              <a:rPr sz="4000" b="1" i="0">
                <a:solidFill>
                  <a:srgbClr val="10161F"/>
                </a:solidFill>
                <a:latin typeface="IBM Plex Sans"/>
              </a:rPr>
              <a:t>$136K</a:t>
            </a:r>
            <a:r>
              <a:rPr sz="4000" b="1" i="0">
                <a:solidFill>
                  <a:srgbClr val="10161F"/>
                </a:solidFill>
                <a:latin typeface="IBM Plex Sans"/>
              </a:rPr>
              <a:t> in revenue, 9% more than August.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3377184"/>
            <a:ext cx="9601200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rgbClr val="475262"/>
                </a:solidFill>
                <a:latin typeface="IBM Plex Sans"/>
              </a:rPr>
              <a:t>Paid search brought the most (41%). Shopping all products was the top campaign at $16.4K. Ad spend of $36.6K returned 2.2x in ad-click revenue.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566928" y="5394960"/>
            <a:ext cx="11057839" cy="0"/>
          </a:xfrm>
          <a:prstGeom prst="line">
            <a:avLst/>
          </a:prstGeom>
          <a:ln w="9525">
            <a:solidFill>
              <a:srgbClr val="DC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66928" y="5559552"/>
            <a:ext cx="165989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0" i="0">
                <a:solidFill>
                  <a:srgbClr val="475262"/>
                </a:solidFill>
                <a:latin typeface="IBM Plex Sans"/>
              </a:rPr>
              <a:t>harborlinenco.com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226818" y="5559552"/>
            <a:ext cx="224409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0" i="0">
                <a:solidFill>
                  <a:srgbClr val="475262"/>
                </a:solidFill>
                <a:latin typeface="IBM Plex Sans"/>
              </a:rPr>
              <a:t>WPForms + WooCommerce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470908" y="5559552"/>
            <a:ext cx="112014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0" i="0">
                <a:solidFill>
                  <a:srgbClr val="475262"/>
                </a:solidFill>
                <a:latin typeface="IBM Plex Sans"/>
              </a:rPr>
              <a:t>842 orders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591048" y="5559552"/>
            <a:ext cx="90424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0" i="0">
                <a:solidFill>
                  <a:srgbClr val="475262"/>
                </a:solidFill>
                <a:latin typeface="IBM Plex Sans"/>
              </a:rPr>
              <a:t>30 days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66928" y="5943600"/>
            <a:ext cx="2230628" cy="292608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Oval 13"/>
          <p:cNvSpPr/>
          <p:nvPr/>
        </p:nvSpPr>
        <p:spPr>
          <a:xfrm>
            <a:off x="681228" y="6048756"/>
            <a:ext cx="82296" cy="82296"/>
          </a:xfrm>
          <a:prstGeom prst="ellipse">
            <a:avLst/>
          </a:prstGeom>
          <a:solidFill>
            <a:srgbClr val="7F54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41248" y="5943600"/>
            <a:ext cx="195630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10161F"/>
                </a:solidFill>
                <a:latin typeface="IBM Plex Sans"/>
              </a:rPr>
              <a:t>WooCommerce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888998" y="5943600"/>
            <a:ext cx="223062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6E7887"/>
                </a:solidFill>
                <a:latin typeface="IBM Plex Sans"/>
              </a:rPr>
              <a:t>842 orders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2888996" y="5943600"/>
            <a:ext cx="2163318" cy="292608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Oval 17"/>
          <p:cNvSpPr/>
          <p:nvPr/>
        </p:nvSpPr>
        <p:spPr>
          <a:xfrm>
            <a:off x="3003296" y="6048756"/>
            <a:ext cx="82296" cy="82296"/>
          </a:xfrm>
          <a:prstGeom prst="ellipse">
            <a:avLst/>
          </a:prstGeom>
          <a:solidFill>
            <a:srgbClr val="1A7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3163316" y="5943600"/>
            <a:ext cx="188899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10161F"/>
                </a:solidFill>
                <a:latin typeface="IBM Plex Sans"/>
              </a:rPr>
              <a:t>Google Ads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963416" y="5943600"/>
            <a:ext cx="216331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6E7887"/>
                </a:solidFill>
                <a:latin typeface="IBM Plex Sans"/>
              </a:rPr>
              <a:t>$23.2K spend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143754" y="5943600"/>
            <a:ext cx="2037588" cy="292608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Oval 21"/>
          <p:cNvSpPr/>
          <p:nvPr/>
        </p:nvSpPr>
        <p:spPr>
          <a:xfrm>
            <a:off x="5258054" y="6048756"/>
            <a:ext cx="82296" cy="82296"/>
          </a:xfrm>
          <a:prstGeom prst="ellipse">
            <a:avLst/>
          </a:prstGeom>
          <a:solidFill>
            <a:srgbClr val="0866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5418074" y="5943600"/>
            <a:ext cx="176326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10161F"/>
                </a:solidFill>
                <a:latin typeface="IBM Plex Sans"/>
              </a:rPr>
              <a:t>Meta Ads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092444" y="5943600"/>
            <a:ext cx="203758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6E7887"/>
                </a:solidFill>
                <a:latin typeface="IBM Plex Sans"/>
              </a:rPr>
              <a:t>$11.8K spend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272782" y="5943600"/>
            <a:ext cx="2309368" cy="292608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Oval 25"/>
          <p:cNvSpPr/>
          <p:nvPr/>
        </p:nvSpPr>
        <p:spPr>
          <a:xfrm>
            <a:off x="7387082" y="6048756"/>
            <a:ext cx="82296" cy="82296"/>
          </a:xfrm>
          <a:prstGeom prst="ellipse">
            <a:avLst/>
          </a:prstGeom>
          <a:solidFill>
            <a:srgbClr val="00A4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7547102" y="5943600"/>
            <a:ext cx="203504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10161F"/>
                </a:solidFill>
                <a:latin typeface="IBM Plex Sans"/>
              </a:rPr>
              <a:t>Microsoft Ads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498332" y="5943600"/>
            <a:ext cx="230936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6E7887"/>
                </a:solidFill>
                <a:latin typeface="IBM Plex Sans"/>
              </a:rPr>
              <a:t>$1,600 spend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566928" y="6309360"/>
            <a:ext cx="2446528" cy="292608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0" name="Oval 29"/>
          <p:cNvSpPr/>
          <p:nvPr/>
        </p:nvSpPr>
        <p:spPr>
          <a:xfrm>
            <a:off x="681228" y="6414516"/>
            <a:ext cx="82296" cy="82296"/>
          </a:xfrm>
          <a:prstGeom prst="ellipse">
            <a:avLst/>
          </a:prstGeom>
          <a:solidFill>
            <a:srgbClr val="1F2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841248" y="6309360"/>
            <a:ext cx="217220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10161F"/>
                </a:solidFill>
                <a:latin typeface="IBM Plex Sans"/>
              </a:rPr>
              <a:t>Sample data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723898" y="6309360"/>
            <a:ext cx="244652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6E7887"/>
                </a:solidFill>
                <a:latin typeface="IBM Plex Sans"/>
              </a:rPr>
              <a:t>fictional business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2F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1F2A5C"/>
                </a:solidFill>
                <a:latin typeface="IBM Plex Sans"/>
              </a:rPr>
              <a:t>The takeaway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45110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600" b="1" i="0">
                <a:solidFill>
                  <a:srgbClr val="10161F"/>
                </a:solidFill>
                <a:latin typeface="IBM Plex Sans"/>
              </a:rPr>
              <a:t>Paid search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 earned $55.4K, 41% of revenue.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383792"/>
            <a:ext cx="3576218" cy="1831848"/>
          </a:xfrm>
          <a:prstGeom prst="roundRect">
            <a:avLst>
              <a:gd name="adj" fmla="val 2995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731520" y="1530096"/>
            <a:ext cx="3247034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475262"/>
                </a:solidFill>
                <a:latin typeface="IBM Plex Sans Condensed"/>
              </a:rPr>
              <a:t>Revenue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840992"/>
            <a:ext cx="3247034" cy="359283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2460" b="0" i="0">
                <a:solidFill>
                  <a:srgbClr val="10161F"/>
                </a:solidFill>
                <a:latin typeface="IBM Plex Sans"/>
              </a:rPr>
              <a:t>$136K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2227478"/>
            <a:ext cx="3247034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0" i="0">
                <a:solidFill>
                  <a:srgbClr val="0B7A3B"/>
                </a:solidFill>
                <a:latin typeface="IBM Plex Sans Condensed"/>
              </a:rPr>
              <a:t>▲ +9%  vs August</a:t>
            </a:r>
          </a:p>
        </p:txBody>
      </p:sp>
      <p:sp>
        <p:nvSpPr>
          <p:cNvPr id="8" name="Freeform 7"/>
          <p:cNvSpPr/>
          <p:nvPr/>
        </p:nvSpPr>
        <p:spPr>
          <a:xfrm>
            <a:off x="731520" y="2548067"/>
            <a:ext cx="3247034" cy="502920"/>
          </a:xfrm>
          <a:custGeom>
            <a:avLst/>
            <a:gdLst/>
            <a:ahLst/>
            <a:cxnLst/>
            <a:rect l="l" t="t" r="r" b="b"/>
            <a:pathLst>
              <a:path w="35510" h="5500">
                <a:moveTo>
                  <a:pt x="0" y="2702"/>
                </a:moveTo>
                <a:lnTo>
                  <a:pt x="1224" y="4659"/>
                </a:lnTo>
                <a:lnTo>
                  <a:pt x="2448" y="4100"/>
                </a:lnTo>
                <a:lnTo>
                  <a:pt x="3673" y="4613"/>
                </a:lnTo>
                <a:lnTo>
                  <a:pt x="4897" y="1013"/>
                </a:lnTo>
                <a:lnTo>
                  <a:pt x="6122" y="0"/>
                </a:lnTo>
                <a:lnTo>
                  <a:pt x="7346" y="2414"/>
                </a:lnTo>
                <a:lnTo>
                  <a:pt x="8571" y="3690"/>
                </a:lnTo>
                <a:lnTo>
                  <a:pt x="9795" y="3824"/>
                </a:lnTo>
                <a:lnTo>
                  <a:pt x="11020" y="2430"/>
                </a:lnTo>
                <a:lnTo>
                  <a:pt x="12244" y="3519"/>
                </a:lnTo>
                <a:lnTo>
                  <a:pt x="13469" y="3737"/>
                </a:lnTo>
                <a:lnTo>
                  <a:pt x="14693" y="3122"/>
                </a:lnTo>
                <a:lnTo>
                  <a:pt x="15918" y="4513"/>
                </a:lnTo>
                <a:lnTo>
                  <a:pt x="17142" y="3477"/>
                </a:lnTo>
                <a:lnTo>
                  <a:pt x="18367" y="4102"/>
                </a:lnTo>
                <a:lnTo>
                  <a:pt x="19591" y="2388"/>
                </a:lnTo>
                <a:lnTo>
                  <a:pt x="20816" y="3964"/>
                </a:lnTo>
                <a:lnTo>
                  <a:pt x="22040" y="2445"/>
                </a:lnTo>
                <a:lnTo>
                  <a:pt x="23265" y="2046"/>
                </a:lnTo>
                <a:lnTo>
                  <a:pt x="24489" y="2113"/>
                </a:lnTo>
                <a:lnTo>
                  <a:pt x="25714" y="4937"/>
                </a:lnTo>
                <a:lnTo>
                  <a:pt x="26938" y="3855"/>
                </a:lnTo>
                <a:lnTo>
                  <a:pt x="28163" y="2607"/>
                </a:lnTo>
                <a:lnTo>
                  <a:pt x="29387" y="3570"/>
                </a:lnTo>
                <a:lnTo>
                  <a:pt x="30612" y="4336"/>
                </a:lnTo>
                <a:lnTo>
                  <a:pt x="31836" y="1965"/>
                </a:lnTo>
                <a:lnTo>
                  <a:pt x="33061" y="3566"/>
                </a:lnTo>
                <a:lnTo>
                  <a:pt x="34285" y="5500"/>
                </a:lnTo>
                <a:lnTo>
                  <a:pt x="35510" y="5099"/>
                </a:lnTo>
                <a:lnTo>
                  <a:pt x="35510" y="5500"/>
                </a:lnTo>
                <a:lnTo>
                  <a:pt x="0" y="5500"/>
                </a:lnTo>
                <a:close/>
              </a:path>
            </a:pathLst>
          </a:custGeom>
          <a:solidFill>
            <a:srgbClr val="3C4D8F">
              <a:alpha val="1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Freeform 8"/>
          <p:cNvSpPr/>
          <p:nvPr/>
        </p:nvSpPr>
        <p:spPr>
          <a:xfrm>
            <a:off x="731520" y="2548067"/>
            <a:ext cx="3247034" cy="502920"/>
          </a:xfrm>
          <a:custGeom>
            <a:avLst/>
            <a:gdLst/>
            <a:ahLst/>
            <a:cxnLst/>
            <a:rect l="l" t="t" r="r" b="b"/>
            <a:pathLst>
              <a:path w="35510" h="5500">
                <a:moveTo>
                  <a:pt x="0" y="2702"/>
                </a:moveTo>
                <a:lnTo>
                  <a:pt x="1224" y="4659"/>
                </a:lnTo>
                <a:lnTo>
                  <a:pt x="2448" y="4100"/>
                </a:lnTo>
                <a:lnTo>
                  <a:pt x="3673" y="4613"/>
                </a:lnTo>
                <a:lnTo>
                  <a:pt x="4897" y="1013"/>
                </a:lnTo>
                <a:lnTo>
                  <a:pt x="6122" y="0"/>
                </a:lnTo>
                <a:lnTo>
                  <a:pt x="7346" y="2414"/>
                </a:lnTo>
                <a:lnTo>
                  <a:pt x="8571" y="3690"/>
                </a:lnTo>
                <a:lnTo>
                  <a:pt x="9795" y="3824"/>
                </a:lnTo>
                <a:lnTo>
                  <a:pt x="11020" y="2430"/>
                </a:lnTo>
                <a:lnTo>
                  <a:pt x="12244" y="3519"/>
                </a:lnTo>
                <a:lnTo>
                  <a:pt x="13469" y="3737"/>
                </a:lnTo>
                <a:lnTo>
                  <a:pt x="14693" y="3122"/>
                </a:lnTo>
                <a:lnTo>
                  <a:pt x="15918" y="4513"/>
                </a:lnTo>
                <a:lnTo>
                  <a:pt x="17142" y="3477"/>
                </a:lnTo>
                <a:lnTo>
                  <a:pt x="18367" y="4102"/>
                </a:lnTo>
                <a:lnTo>
                  <a:pt x="19591" y="2388"/>
                </a:lnTo>
                <a:lnTo>
                  <a:pt x="20816" y="3964"/>
                </a:lnTo>
                <a:lnTo>
                  <a:pt x="22040" y="2445"/>
                </a:lnTo>
                <a:lnTo>
                  <a:pt x="23265" y="2046"/>
                </a:lnTo>
                <a:lnTo>
                  <a:pt x="24489" y="2113"/>
                </a:lnTo>
                <a:lnTo>
                  <a:pt x="25714" y="4937"/>
                </a:lnTo>
                <a:lnTo>
                  <a:pt x="26938" y="3855"/>
                </a:lnTo>
                <a:lnTo>
                  <a:pt x="28163" y="2607"/>
                </a:lnTo>
                <a:lnTo>
                  <a:pt x="29387" y="3570"/>
                </a:lnTo>
                <a:lnTo>
                  <a:pt x="30612" y="4336"/>
                </a:lnTo>
                <a:lnTo>
                  <a:pt x="31836" y="1965"/>
                </a:lnTo>
                <a:lnTo>
                  <a:pt x="33061" y="3566"/>
                </a:lnTo>
                <a:lnTo>
                  <a:pt x="34285" y="5500"/>
                </a:lnTo>
                <a:lnTo>
                  <a:pt x="35510" y="5099"/>
                </a:lnTo>
              </a:path>
            </a:pathLst>
          </a:custGeom>
          <a:noFill/>
          <a:ln w="22225" cap="rnd">
            <a:solidFill>
              <a:srgbClr val="3C4D8F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3937406" y="2973254"/>
            <a:ext cx="82296" cy="82296"/>
          </a:xfrm>
          <a:prstGeom prst="ellipse">
            <a:avLst/>
          </a:prstGeom>
          <a:solidFill>
            <a:srgbClr val="3C4D8F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4307738" y="1383792"/>
            <a:ext cx="3576218" cy="1831848"/>
          </a:xfrm>
          <a:prstGeom prst="roundRect">
            <a:avLst>
              <a:gd name="adj" fmla="val 2995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4472330" y="1530096"/>
            <a:ext cx="3247034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475262"/>
                </a:solidFill>
                <a:latin typeface="IBM Plex Sans Condensed"/>
              </a:rPr>
              <a:t>Orders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472330" y="1840992"/>
            <a:ext cx="3247034" cy="359283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2460" b="0" i="0">
                <a:solidFill>
                  <a:srgbClr val="10161F"/>
                </a:solidFill>
                <a:latin typeface="IBM Plex Sans"/>
              </a:rPr>
              <a:t>808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472330" y="2227478"/>
            <a:ext cx="3247034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0" i="0">
                <a:solidFill>
                  <a:srgbClr val="0B7A3B"/>
                </a:solidFill>
                <a:latin typeface="IBM Plex Sans Condensed"/>
              </a:rPr>
              <a:t>▲ +10%  vs August</a:t>
            </a:r>
          </a:p>
        </p:txBody>
      </p:sp>
      <p:sp>
        <p:nvSpPr>
          <p:cNvPr id="15" name="Freeform 14"/>
          <p:cNvSpPr/>
          <p:nvPr/>
        </p:nvSpPr>
        <p:spPr>
          <a:xfrm>
            <a:off x="4472330" y="2548067"/>
            <a:ext cx="3247034" cy="502920"/>
          </a:xfrm>
          <a:custGeom>
            <a:avLst/>
            <a:gdLst/>
            <a:ahLst/>
            <a:cxnLst/>
            <a:rect l="l" t="t" r="r" b="b"/>
            <a:pathLst>
              <a:path w="35510" h="5500">
                <a:moveTo>
                  <a:pt x="0" y="3463"/>
                </a:moveTo>
                <a:lnTo>
                  <a:pt x="1224" y="4074"/>
                </a:lnTo>
                <a:lnTo>
                  <a:pt x="2448" y="3871"/>
                </a:lnTo>
                <a:lnTo>
                  <a:pt x="3673" y="4074"/>
                </a:lnTo>
                <a:lnTo>
                  <a:pt x="4897" y="1630"/>
                </a:lnTo>
                <a:lnTo>
                  <a:pt x="6122" y="0"/>
                </a:lnTo>
                <a:lnTo>
                  <a:pt x="7346" y="2852"/>
                </a:lnTo>
                <a:lnTo>
                  <a:pt x="8571" y="4074"/>
                </a:lnTo>
                <a:lnTo>
                  <a:pt x="9795" y="3463"/>
                </a:lnTo>
                <a:lnTo>
                  <a:pt x="11020" y="3056"/>
                </a:lnTo>
                <a:lnTo>
                  <a:pt x="12244" y="2852"/>
                </a:lnTo>
                <a:lnTo>
                  <a:pt x="13469" y="3463"/>
                </a:lnTo>
                <a:lnTo>
                  <a:pt x="14693" y="3056"/>
                </a:lnTo>
                <a:lnTo>
                  <a:pt x="15918" y="3871"/>
                </a:lnTo>
                <a:lnTo>
                  <a:pt x="17142" y="4278"/>
                </a:lnTo>
                <a:lnTo>
                  <a:pt x="18367" y="4482"/>
                </a:lnTo>
                <a:lnTo>
                  <a:pt x="19591" y="3259"/>
                </a:lnTo>
                <a:lnTo>
                  <a:pt x="20816" y="4074"/>
                </a:lnTo>
                <a:lnTo>
                  <a:pt x="22040" y="2241"/>
                </a:lnTo>
                <a:lnTo>
                  <a:pt x="23265" y="3056"/>
                </a:lnTo>
                <a:lnTo>
                  <a:pt x="24489" y="2241"/>
                </a:lnTo>
                <a:lnTo>
                  <a:pt x="25714" y="5296"/>
                </a:lnTo>
                <a:lnTo>
                  <a:pt x="26938" y="4074"/>
                </a:lnTo>
                <a:lnTo>
                  <a:pt x="28163" y="2648"/>
                </a:lnTo>
                <a:lnTo>
                  <a:pt x="29387" y="3259"/>
                </a:lnTo>
                <a:lnTo>
                  <a:pt x="30612" y="4278"/>
                </a:lnTo>
                <a:lnTo>
                  <a:pt x="31836" y="2445"/>
                </a:lnTo>
                <a:lnTo>
                  <a:pt x="33061" y="4685"/>
                </a:lnTo>
                <a:lnTo>
                  <a:pt x="34285" y="4685"/>
                </a:lnTo>
                <a:lnTo>
                  <a:pt x="35510" y="5500"/>
                </a:lnTo>
                <a:lnTo>
                  <a:pt x="35510" y="5500"/>
                </a:lnTo>
                <a:lnTo>
                  <a:pt x="0" y="5500"/>
                </a:lnTo>
                <a:close/>
              </a:path>
            </a:pathLst>
          </a:custGeom>
          <a:solidFill>
            <a:srgbClr val="3C4D8F">
              <a:alpha val="1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Freeform 15"/>
          <p:cNvSpPr/>
          <p:nvPr/>
        </p:nvSpPr>
        <p:spPr>
          <a:xfrm>
            <a:off x="4472330" y="2548067"/>
            <a:ext cx="3247034" cy="502920"/>
          </a:xfrm>
          <a:custGeom>
            <a:avLst/>
            <a:gdLst/>
            <a:ahLst/>
            <a:cxnLst/>
            <a:rect l="l" t="t" r="r" b="b"/>
            <a:pathLst>
              <a:path w="35510" h="5500">
                <a:moveTo>
                  <a:pt x="0" y="3463"/>
                </a:moveTo>
                <a:lnTo>
                  <a:pt x="1224" y="4074"/>
                </a:lnTo>
                <a:lnTo>
                  <a:pt x="2448" y="3871"/>
                </a:lnTo>
                <a:lnTo>
                  <a:pt x="3673" y="4074"/>
                </a:lnTo>
                <a:lnTo>
                  <a:pt x="4897" y="1630"/>
                </a:lnTo>
                <a:lnTo>
                  <a:pt x="6122" y="0"/>
                </a:lnTo>
                <a:lnTo>
                  <a:pt x="7346" y="2852"/>
                </a:lnTo>
                <a:lnTo>
                  <a:pt x="8571" y="4074"/>
                </a:lnTo>
                <a:lnTo>
                  <a:pt x="9795" y="3463"/>
                </a:lnTo>
                <a:lnTo>
                  <a:pt x="11020" y="3056"/>
                </a:lnTo>
                <a:lnTo>
                  <a:pt x="12244" y="2852"/>
                </a:lnTo>
                <a:lnTo>
                  <a:pt x="13469" y="3463"/>
                </a:lnTo>
                <a:lnTo>
                  <a:pt x="14693" y="3056"/>
                </a:lnTo>
                <a:lnTo>
                  <a:pt x="15918" y="3871"/>
                </a:lnTo>
                <a:lnTo>
                  <a:pt x="17142" y="4278"/>
                </a:lnTo>
                <a:lnTo>
                  <a:pt x="18367" y="4482"/>
                </a:lnTo>
                <a:lnTo>
                  <a:pt x="19591" y="3259"/>
                </a:lnTo>
                <a:lnTo>
                  <a:pt x="20816" y="4074"/>
                </a:lnTo>
                <a:lnTo>
                  <a:pt x="22040" y="2241"/>
                </a:lnTo>
                <a:lnTo>
                  <a:pt x="23265" y="3056"/>
                </a:lnTo>
                <a:lnTo>
                  <a:pt x="24489" y="2241"/>
                </a:lnTo>
                <a:lnTo>
                  <a:pt x="25714" y="5296"/>
                </a:lnTo>
                <a:lnTo>
                  <a:pt x="26938" y="4074"/>
                </a:lnTo>
                <a:lnTo>
                  <a:pt x="28163" y="2648"/>
                </a:lnTo>
                <a:lnTo>
                  <a:pt x="29387" y="3259"/>
                </a:lnTo>
                <a:lnTo>
                  <a:pt x="30612" y="4278"/>
                </a:lnTo>
                <a:lnTo>
                  <a:pt x="31836" y="2445"/>
                </a:lnTo>
                <a:lnTo>
                  <a:pt x="33061" y="4685"/>
                </a:lnTo>
                <a:lnTo>
                  <a:pt x="34285" y="4685"/>
                </a:lnTo>
                <a:lnTo>
                  <a:pt x="35510" y="5500"/>
                </a:lnTo>
              </a:path>
            </a:pathLst>
          </a:custGeom>
          <a:noFill/>
          <a:ln w="22225" cap="rnd">
            <a:solidFill>
              <a:srgbClr val="3C4D8F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7678217" y="3009900"/>
            <a:ext cx="82296" cy="82296"/>
          </a:xfrm>
          <a:prstGeom prst="ellipse">
            <a:avLst/>
          </a:prstGeom>
          <a:solidFill>
            <a:srgbClr val="3C4D8F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8048549" y="1383792"/>
            <a:ext cx="3576218" cy="1831848"/>
          </a:xfrm>
          <a:prstGeom prst="roundRect">
            <a:avLst>
              <a:gd name="adj" fmla="val 2995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8213141" y="1530096"/>
            <a:ext cx="3247034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475262"/>
                </a:solidFill>
                <a:latin typeface="IBM Plex Sans Condensed"/>
              </a:rPr>
              <a:t>Average order value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213141" y="1840992"/>
            <a:ext cx="3247034" cy="359283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2460" b="0" i="0">
                <a:solidFill>
                  <a:srgbClr val="10161F"/>
                </a:solidFill>
                <a:latin typeface="IBM Plex Sans"/>
              </a:rPr>
              <a:t>$168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213141" y="2227478"/>
            <a:ext cx="3247034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0" i="0">
                <a:solidFill>
                  <a:srgbClr val="6E7887"/>
                </a:solidFill>
                <a:latin typeface="IBM Plex Sans Condensed"/>
              </a:rPr>
              <a:t>Flat vs August</a:t>
            </a:r>
          </a:p>
        </p:txBody>
      </p:sp>
      <p:sp>
        <p:nvSpPr>
          <p:cNvPr id="22" name="Freeform 21"/>
          <p:cNvSpPr/>
          <p:nvPr/>
        </p:nvSpPr>
        <p:spPr>
          <a:xfrm>
            <a:off x="8213141" y="2548067"/>
            <a:ext cx="3247034" cy="502920"/>
          </a:xfrm>
          <a:custGeom>
            <a:avLst/>
            <a:gdLst/>
            <a:ahLst/>
            <a:cxnLst/>
            <a:rect l="l" t="t" r="r" b="b"/>
            <a:pathLst>
              <a:path w="35510" h="5500">
                <a:moveTo>
                  <a:pt x="0" y="2513"/>
                </a:moveTo>
                <a:lnTo>
                  <a:pt x="1543" y="3126"/>
                </a:lnTo>
                <a:lnTo>
                  <a:pt x="3087" y="2695"/>
                </a:lnTo>
                <a:lnTo>
                  <a:pt x="4631" y="1480"/>
                </a:lnTo>
                <a:lnTo>
                  <a:pt x="6175" y="1371"/>
                </a:lnTo>
                <a:lnTo>
                  <a:pt x="7719" y="2841"/>
                </a:lnTo>
                <a:lnTo>
                  <a:pt x="9263" y="3752"/>
                </a:lnTo>
                <a:lnTo>
                  <a:pt x="10807" y="5500"/>
                </a:lnTo>
                <a:lnTo>
                  <a:pt x="12351" y="5013"/>
                </a:lnTo>
                <a:lnTo>
                  <a:pt x="13895" y="4344"/>
                </a:lnTo>
                <a:lnTo>
                  <a:pt x="15439" y="4071"/>
                </a:lnTo>
                <a:lnTo>
                  <a:pt x="16983" y="3365"/>
                </a:lnTo>
                <a:lnTo>
                  <a:pt x="18526" y="2900"/>
                </a:lnTo>
                <a:lnTo>
                  <a:pt x="20070" y="1412"/>
                </a:lnTo>
                <a:lnTo>
                  <a:pt x="21614" y="0"/>
                </a:lnTo>
                <a:lnTo>
                  <a:pt x="23158" y="813"/>
                </a:lnTo>
                <a:lnTo>
                  <a:pt x="24702" y="935"/>
                </a:lnTo>
                <a:lnTo>
                  <a:pt x="26246" y="1897"/>
                </a:lnTo>
                <a:lnTo>
                  <a:pt x="27790" y="2245"/>
                </a:lnTo>
                <a:lnTo>
                  <a:pt x="29334" y="2591"/>
                </a:lnTo>
                <a:lnTo>
                  <a:pt x="30878" y="3139"/>
                </a:lnTo>
                <a:lnTo>
                  <a:pt x="32422" y="2464"/>
                </a:lnTo>
                <a:lnTo>
                  <a:pt x="33966" y="3952"/>
                </a:lnTo>
                <a:lnTo>
                  <a:pt x="35510" y="4166"/>
                </a:lnTo>
                <a:lnTo>
                  <a:pt x="35510" y="5500"/>
                </a:lnTo>
                <a:lnTo>
                  <a:pt x="0" y="5500"/>
                </a:lnTo>
                <a:close/>
              </a:path>
            </a:pathLst>
          </a:custGeom>
          <a:solidFill>
            <a:srgbClr val="3C4D8F">
              <a:alpha val="1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Freeform 22"/>
          <p:cNvSpPr/>
          <p:nvPr/>
        </p:nvSpPr>
        <p:spPr>
          <a:xfrm>
            <a:off x="8213141" y="2548067"/>
            <a:ext cx="3247034" cy="502920"/>
          </a:xfrm>
          <a:custGeom>
            <a:avLst/>
            <a:gdLst/>
            <a:ahLst/>
            <a:cxnLst/>
            <a:rect l="l" t="t" r="r" b="b"/>
            <a:pathLst>
              <a:path w="35510" h="5500">
                <a:moveTo>
                  <a:pt x="0" y="2513"/>
                </a:moveTo>
                <a:lnTo>
                  <a:pt x="1543" y="3126"/>
                </a:lnTo>
                <a:lnTo>
                  <a:pt x="3087" y="2695"/>
                </a:lnTo>
                <a:lnTo>
                  <a:pt x="4631" y="1480"/>
                </a:lnTo>
                <a:lnTo>
                  <a:pt x="6175" y="1371"/>
                </a:lnTo>
                <a:lnTo>
                  <a:pt x="7719" y="2841"/>
                </a:lnTo>
                <a:lnTo>
                  <a:pt x="9263" y="3752"/>
                </a:lnTo>
                <a:lnTo>
                  <a:pt x="10807" y="5500"/>
                </a:lnTo>
                <a:lnTo>
                  <a:pt x="12351" y="5013"/>
                </a:lnTo>
                <a:lnTo>
                  <a:pt x="13895" y="4344"/>
                </a:lnTo>
                <a:lnTo>
                  <a:pt x="15439" y="4071"/>
                </a:lnTo>
                <a:lnTo>
                  <a:pt x="16983" y="3365"/>
                </a:lnTo>
                <a:lnTo>
                  <a:pt x="18526" y="2900"/>
                </a:lnTo>
                <a:lnTo>
                  <a:pt x="20070" y="1412"/>
                </a:lnTo>
                <a:lnTo>
                  <a:pt x="21614" y="0"/>
                </a:lnTo>
                <a:lnTo>
                  <a:pt x="23158" y="813"/>
                </a:lnTo>
                <a:lnTo>
                  <a:pt x="24702" y="935"/>
                </a:lnTo>
                <a:lnTo>
                  <a:pt x="26246" y="1897"/>
                </a:lnTo>
                <a:lnTo>
                  <a:pt x="27790" y="2245"/>
                </a:lnTo>
                <a:lnTo>
                  <a:pt x="29334" y="2591"/>
                </a:lnTo>
                <a:lnTo>
                  <a:pt x="30878" y="3139"/>
                </a:lnTo>
                <a:lnTo>
                  <a:pt x="32422" y="2464"/>
                </a:lnTo>
                <a:lnTo>
                  <a:pt x="33966" y="3952"/>
                </a:lnTo>
                <a:lnTo>
                  <a:pt x="35510" y="4166"/>
                </a:lnTo>
              </a:path>
            </a:pathLst>
          </a:custGeom>
          <a:noFill/>
          <a:ln w="22225" cap="rnd">
            <a:solidFill>
              <a:srgbClr val="3C4D8F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11419027" y="2887899"/>
            <a:ext cx="82296" cy="82296"/>
          </a:xfrm>
          <a:prstGeom prst="ellipse">
            <a:avLst/>
          </a:prstGeom>
          <a:solidFill>
            <a:srgbClr val="3C4D8F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ounded Rectangle 24"/>
          <p:cNvSpPr/>
          <p:nvPr/>
        </p:nvSpPr>
        <p:spPr>
          <a:xfrm>
            <a:off x="566928" y="3380232"/>
            <a:ext cx="3576218" cy="1831848"/>
          </a:xfrm>
          <a:prstGeom prst="roundRect">
            <a:avLst>
              <a:gd name="adj" fmla="val 2995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731520" y="3526536"/>
            <a:ext cx="3247034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475262"/>
                </a:solidFill>
                <a:latin typeface="IBM Plex Sans Condensed"/>
              </a:rPr>
              <a:t>Refunds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31520" y="3837432"/>
            <a:ext cx="3247034" cy="359283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2460" b="0" i="0">
                <a:solidFill>
                  <a:srgbClr val="10161F"/>
                </a:solidFill>
                <a:latin typeface="IBM Plex Sans"/>
              </a:rPr>
              <a:t>$6,733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31520" y="4223918"/>
            <a:ext cx="3247034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0" i="0">
                <a:solidFill>
                  <a:srgbClr val="BF3029"/>
                </a:solidFill>
                <a:latin typeface="IBM Plex Sans Condensed"/>
              </a:rPr>
              <a:t>▲ +46%  vs August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4307738" y="3380232"/>
            <a:ext cx="3576218" cy="1831848"/>
          </a:xfrm>
          <a:prstGeom prst="roundRect">
            <a:avLst>
              <a:gd name="adj" fmla="val 2995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0" name="TextBox 29"/>
          <p:cNvSpPr txBox="1"/>
          <p:nvPr/>
        </p:nvSpPr>
        <p:spPr>
          <a:xfrm>
            <a:off x="4472330" y="3526536"/>
            <a:ext cx="3247034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475262"/>
                </a:solidFill>
                <a:latin typeface="IBM Plex Sans Condensed"/>
              </a:rPr>
              <a:t>Return on ad spend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472330" y="3837432"/>
            <a:ext cx="3247034" cy="359283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2460" b="0" i="0">
                <a:solidFill>
                  <a:srgbClr val="10161F"/>
                </a:solidFill>
                <a:latin typeface="IBM Plex Sans"/>
              </a:rPr>
              <a:t>2.2x</a:t>
            </a:r>
          </a:p>
        </p:txBody>
      </p:sp>
      <p:sp>
        <p:nvSpPr>
          <p:cNvPr id="32" name="Freeform 31"/>
          <p:cNvSpPr/>
          <p:nvPr/>
        </p:nvSpPr>
        <p:spPr>
          <a:xfrm>
            <a:off x="4472330" y="4544568"/>
            <a:ext cx="3247034" cy="502829"/>
          </a:xfrm>
          <a:custGeom>
            <a:avLst/>
            <a:gdLst/>
            <a:ahLst/>
            <a:cxnLst/>
            <a:rect l="l" t="t" r="r" b="b"/>
            <a:pathLst>
              <a:path w="35510" h="5499">
                <a:moveTo>
                  <a:pt x="0" y="868"/>
                </a:moveTo>
                <a:lnTo>
                  <a:pt x="1543" y="1592"/>
                </a:lnTo>
                <a:lnTo>
                  <a:pt x="3087" y="1230"/>
                </a:lnTo>
                <a:lnTo>
                  <a:pt x="4631" y="0"/>
                </a:lnTo>
                <a:lnTo>
                  <a:pt x="6175" y="289"/>
                </a:lnTo>
                <a:lnTo>
                  <a:pt x="7719" y="868"/>
                </a:lnTo>
                <a:lnTo>
                  <a:pt x="9263" y="2532"/>
                </a:lnTo>
                <a:lnTo>
                  <a:pt x="10807" y="5427"/>
                </a:lnTo>
                <a:lnTo>
                  <a:pt x="12351" y="5427"/>
                </a:lnTo>
                <a:lnTo>
                  <a:pt x="13895" y="5427"/>
                </a:lnTo>
                <a:lnTo>
                  <a:pt x="15439" y="5499"/>
                </a:lnTo>
                <a:lnTo>
                  <a:pt x="16983" y="5282"/>
                </a:lnTo>
                <a:lnTo>
                  <a:pt x="18526" y="4269"/>
                </a:lnTo>
                <a:lnTo>
                  <a:pt x="20070" y="5138"/>
                </a:lnTo>
                <a:lnTo>
                  <a:pt x="21614" y="2894"/>
                </a:lnTo>
                <a:lnTo>
                  <a:pt x="23158" y="3546"/>
                </a:lnTo>
                <a:lnTo>
                  <a:pt x="24702" y="3835"/>
                </a:lnTo>
                <a:lnTo>
                  <a:pt x="26246" y="4631"/>
                </a:lnTo>
                <a:lnTo>
                  <a:pt x="27790" y="3907"/>
                </a:lnTo>
                <a:lnTo>
                  <a:pt x="29334" y="5355"/>
                </a:lnTo>
                <a:lnTo>
                  <a:pt x="30878" y="4052"/>
                </a:lnTo>
                <a:lnTo>
                  <a:pt x="32422" y="4993"/>
                </a:lnTo>
                <a:lnTo>
                  <a:pt x="33966" y="4486"/>
                </a:lnTo>
                <a:lnTo>
                  <a:pt x="35510" y="4776"/>
                </a:lnTo>
                <a:lnTo>
                  <a:pt x="35510" y="5499"/>
                </a:lnTo>
                <a:lnTo>
                  <a:pt x="0" y="5499"/>
                </a:lnTo>
                <a:close/>
              </a:path>
            </a:pathLst>
          </a:custGeom>
          <a:solidFill>
            <a:srgbClr val="3C4D8F">
              <a:alpha val="1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Freeform 32"/>
          <p:cNvSpPr/>
          <p:nvPr/>
        </p:nvSpPr>
        <p:spPr>
          <a:xfrm>
            <a:off x="4472330" y="4544568"/>
            <a:ext cx="3247034" cy="502829"/>
          </a:xfrm>
          <a:custGeom>
            <a:avLst/>
            <a:gdLst/>
            <a:ahLst/>
            <a:cxnLst/>
            <a:rect l="l" t="t" r="r" b="b"/>
            <a:pathLst>
              <a:path w="35510" h="5499">
                <a:moveTo>
                  <a:pt x="0" y="868"/>
                </a:moveTo>
                <a:lnTo>
                  <a:pt x="1543" y="1592"/>
                </a:lnTo>
                <a:lnTo>
                  <a:pt x="3087" y="1230"/>
                </a:lnTo>
                <a:lnTo>
                  <a:pt x="4631" y="0"/>
                </a:lnTo>
                <a:lnTo>
                  <a:pt x="6175" y="289"/>
                </a:lnTo>
                <a:lnTo>
                  <a:pt x="7719" y="868"/>
                </a:lnTo>
                <a:lnTo>
                  <a:pt x="9263" y="2532"/>
                </a:lnTo>
                <a:lnTo>
                  <a:pt x="10807" y="5427"/>
                </a:lnTo>
                <a:lnTo>
                  <a:pt x="12351" y="5427"/>
                </a:lnTo>
                <a:lnTo>
                  <a:pt x="13895" y="5427"/>
                </a:lnTo>
                <a:lnTo>
                  <a:pt x="15439" y="5499"/>
                </a:lnTo>
                <a:lnTo>
                  <a:pt x="16983" y="5282"/>
                </a:lnTo>
                <a:lnTo>
                  <a:pt x="18526" y="4269"/>
                </a:lnTo>
                <a:lnTo>
                  <a:pt x="20070" y="5138"/>
                </a:lnTo>
                <a:lnTo>
                  <a:pt x="21614" y="2894"/>
                </a:lnTo>
                <a:lnTo>
                  <a:pt x="23158" y="3546"/>
                </a:lnTo>
                <a:lnTo>
                  <a:pt x="24702" y="3835"/>
                </a:lnTo>
                <a:lnTo>
                  <a:pt x="26246" y="4631"/>
                </a:lnTo>
                <a:lnTo>
                  <a:pt x="27790" y="3907"/>
                </a:lnTo>
                <a:lnTo>
                  <a:pt x="29334" y="5355"/>
                </a:lnTo>
                <a:lnTo>
                  <a:pt x="30878" y="4052"/>
                </a:lnTo>
                <a:lnTo>
                  <a:pt x="32422" y="4993"/>
                </a:lnTo>
                <a:lnTo>
                  <a:pt x="33966" y="4486"/>
                </a:lnTo>
                <a:lnTo>
                  <a:pt x="35510" y="4776"/>
                </a:lnTo>
              </a:path>
            </a:pathLst>
          </a:custGeom>
          <a:noFill/>
          <a:ln w="22225" cap="rnd">
            <a:solidFill>
              <a:srgbClr val="3C4D8F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7678217" y="4940166"/>
            <a:ext cx="82296" cy="82296"/>
          </a:xfrm>
          <a:prstGeom prst="ellipse">
            <a:avLst/>
          </a:prstGeom>
          <a:solidFill>
            <a:srgbClr val="3C4D8F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566928" y="5486400"/>
            <a:ext cx="11057839" cy="8229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5000"/>
              </a:lnSpc>
            </a:pPr>
            <a:r>
              <a:rPr sz="1350" b="0" i="0">
                <a:solidFill>
                  <a:srgbClr val="475262"/>
                </a:solidFill>
                <a:latin typeface="IBM Plex Sans"/>
              </a:rPr>
              <a:t>It took 326 orders at an average of $170.</a:t>
            </a:r>
          </a:p>
          <a:p>
            <a:pPr algn="l">
              <a:lnSpc>
                <a:spcPct val="115000"/>
              </a:lnSpc>
              <a:spcBef>
                <a:spcPts val="742"/>
              </a:spcBef>
            </a:pPr>
            <a:r>
              <a:rPr sz="1350" b="0" i="0">
                <a:solidFill>
                  <a:srgbClr val="475262"/>
                </a:solidFill>
                <a:latin typeface="IBM Plex Sans"/>
              </a:rPr>
              <a:t>Paid social followed with $26.1K (19%).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6E7887"/>
                </a:solidFill>
                <a:latin typeface="IBM Plex Sans Condensed"/>
              </a:rPr>
              <a:t>Revenue by source, Harbor Linen Co.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6E7887"/>
                </a:solidFill>
                <a:latin typeface="IBM Plex Sans Condensed"/>
              </a:rPr>
              <a:t>2 / 10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2F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1F2A5C"/>
                </a:solidFill>
                <a:latin typeface="IBM Plex Sans"/>
              </a:rPr>
              <a:t>By channel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45110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600" b="1" i="0">
                <a:solidFill>
                  <a:srgbClr val="10161F"/>
                </a:solidFill>
                <a:latin typeface="IBM Plex Sans"/>
              </a:rPr>
              <a:t>Where the 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revenue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 comes from.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200912"/>
            <a:ext cx="8778240" cy="365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50" b="0" i="0">
                <a:solidFill>
                  <a:srgbClr val="475262"/>
                </a:solidFill>
                <a:latin typeface="IBM Plex Sans"/>
              </a:rPr>
              <a:t>Each order credited to the channel of the visit that bought.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66928" y="1712976"/>
            <a:ext cx="7086600" cy="4523232"/>
          </a:xfrm>
          <a:prstGeom prst="roundRect">
            <a:avLst>
              <a:gd name="adj" fmla="val 1212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795528" y="2033016"/>
            <a:ext cx="111633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 i="0">
                <a:solidFill>
                  <a:srgbClr val="10161F"/>
                </a:solidFill>
                <a:latin typeface="IBM Plex Sans"/>
              </a:rPr>
              <a:t>Paid search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003298" y="2078736"/>
            <a:ext cx="4278630" cy="18288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Rounded Rectangle 7"/>
          <p:cNvSpPr/>
          <p:nvPr/>
        </p:nvSpPr>
        <p:spPr>
          <a:xfrm>
            <a:off x="2003298" y="2078736"/>
            <a:ext cx="4278630" cy="182880"/>
          </a:xfrm>
          <a:prstGeom prst="roundRect">
            <a:avLst>
              <a:gd name="adj" fmla="val 10000"/>
            </a:avLst>
          </a:prstGeom>
          <a:solidFill>
            <a:srgbClr val="3C4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6391656" y="2033016"/>
            <a:ext cx="64008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 i="0">
                <a:solidFill>
                  <a:srgbClr val="10161F"/>
                </a:solidFill>
                <a:latin typeface="IBM Plex Sans"/>
              </a:rPr>
              <a:t>$55.4K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002526" y="2033016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0" i="0">
                <a:solidFill>
                  <a:srgbClr val="6E7887"/>
                </a:solidFill>
                <a:latin typeface="IBM Plex Sans"/>
              </a:rPr>
              <a:t>41%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95528" y="2490216"/>
            <a:ext cx="111633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10161F"/>
                </a:solidFill>
                <a:latin typeface="IBM Plex Sans"/>
              </a:rPr>
              <a:t>Paid social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2003298" y="2535936"/>
            <a:ext cx="4278630" cy="18288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2003298" y="2535936"/>
            <a:ext cx="2017610" cy="182880"/>
          </a:xfrm>
          <a:prstGeom prst="roundRect">
            <a:avLst>
              <a:gd name="adj" fmla="val 10000"/>
            </a:avLst>
          </a:prstGeom>
          <a:solidFill>
            <a:srgbClr val="C3CAD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TextBox 13"/>
          <p:cNvSpPr txBox="1"/>
          <p:nvPr/>
        </p:nvSpPr>
        <p:spPr>
          <a:xfrm>
            <a:off x="6391656" y="2490216"/>
            <a:ext cx="64008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 i="0">
                <a:solidFill>
                  <a:srgbClr val="10161F"/>
                </a:solidFill>
                <a:latin typeface="IBM Plex Sans"/>
              </a:rPr>
              <a:t>$26.1K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002526" y="2490216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0" i="0">
                <a:solidFill>
                  <a:srgbClr val="6E7887"/>
                </a:solidFill>
                <a:latin typeface="IBM Plex Sans"/>
              </a:rPr>
              <a:t>19%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95528" y="2947416"/>
            <a:ext cx="111633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10161F"/>
                </a:solidFill>
                <a:latin typeface="IBM Plex Sans"/>
              </a:rPr>
              <a:t>Organic search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2003298" y="2993136"/>
            <a:ext cx="4278630" cy="18288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2003298" y="2993136"/>
            <a:ext cx="1442844" cy="182880"/>
          </a:xfrm>
          <a:prstGeom prst="roundRect">
            <a:avLst>
              <a:gd name="adj" fmla="val 10000"/>
            </a:avLst>
          </a:prstGeom>
          <a:solidFill>
            <a:srgbClr val="C3CAD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6391656" y="2947416"/>
            <a:ext cx="64008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 i="0">
                <a:solidFill>
                  <a:srgbClr val="10161F"/>
                </a:solidFill>
                <a:latin typeface="IBM Plex Sans"/>
              </a:rPr>
              <a:t>$18.7K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002526" y="2947416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0" i="0">
                <a:solidFill>
                  <a:srgbClr val="6E7887"/>
                </a:solidFill>
                <a:latin typeface="IBM Plex Sans"/>
              </a:rPr>
              <a:t>14%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95528" y="3404616"/>
            <a:ext cx="111633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10161F"/>
                </a:solidFill>
                <a:latin typeface="IBM Plex Sans"/>
              </a:rPr>
              <a:t>Email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2003298" y="3450336"/>
            <a:ext cx="4278630" cy="18288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Rounded Rectangle 22"/>
          <p:cNvSpPr/>
          <p:nvPr/>
        </p:nvSpPr>
        <p:spPr>
          <a:xfrm>
            <a:off x="2003298" y="3450336"/>
            <a:ext cx="1002931" cy="182880"/>
          </a:xfrm>
          <a:prstGeom prst="roundRect">
            <a:avLst>
              <a:gd name="adj" fmla="val 10000"/>
            </a:avLst>
          </a:prstGeom>
          <a:solidFill>
            <a:srgbClr val="C3CAD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TextBox 23"/>
          <p:cNvSpPr txBox="1"/>
          <p:nvPr/>
        </p:nvSpPr>
        <p:spPr>
          <a:xfrm>
            <a:off x="6391656" y="3404616"/>
            <a:ext cx="64008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 i="0">
                <a:solidFill>
                  <a:srgbClr val="10161F"/>
                </a:solidFill>
                <a:latin typeface="IBM Plex Sans"/>
              </a:rPr>
              <a:t>$13K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864096" y="3404616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0" i="0">
                <a:solidFill>
                  <a:srgbClr val="6E7887"/>
                </a:solidFill>
                <a:latin typeface="IBM Plex Sans"/>
              </a:rPr>
              <a:t>10%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95528" y="3861816"/>
            <a:ext cx="111633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10161F"/>
                </a:solidFill>
                <a:latin typeface="IBM Plex Sans"/>
              </a:rPr>
              <a:t>Direct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2003298" y="3907536"/>
            <a:ext cx="4278630" cy="18288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8" name="Rounded Rectangle 27"/>
          <p:cNvSpPr/>
          <p:nvPr/>
        </p:nvSpPr>
        <p:spPr>
          <a:xfrm>
            <a:off x="2003298" y="3907536"/>
            <a:ext cx="902245" cy="182880"/>
          </a:xfrm>
          <a:prstGeom prst="roundRect">
            <a:avLst>
              <a:gd name="adj" fmla="val 10000"/>
            </a:avLst>
          </a:prstGeom>
          <a:solidFill>
            <a:srgbClr val="C3CAD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9" name="TextBox 28"/>
          <p:cNvSpPr txBox="1"/>
          <p:nvPr/>
        </p:nvSpPr>
        <p:spPr>
          <a:xfrm>
            <a:off x="6391656" y="3861816"/>
            <a:ext cx="64008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 i="0">
                <a:solidFill>
                  <a:srgbClr val="10161F"/>
                </a:solidFill>
                <a:latin typeface="IBM Plex Sans"/>
              </a:rPr>
              <a:t>$11.7K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002526" y="3861816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0" i="0">
                <a:solidFill>
                  <a:srgbClr val="6E7887"/>
                </a:solidFill>
                <a:latin typeface="IBM Plex Sans"/>
              </a:rPr>
              <a:t>9%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95528" y="4319016"/>
            <a:ext cx="111633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10161F"/>
                </a:solidFill>
                <a:latin typeface="IBM Plex Sans"/>
              </a:rPr>
              <a:t>Referral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2003298" y="4364736"/>
            <a:ext cx="4278630" cy="18288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3" name="Rounded Rectangle 32"/>
          <p:cNvSpPr/>
          <p:nvPr/>
        </p:nvSpPr>
        <p:spPr>
          <a:xfrm>
            <a:off x="2003298" y="4364736"/>
            <a:ext cx="284919" cy="182880"/>
          </a:xfrm>
          <a:prstGeom prst="roundRect">
            <a:avLst>
              <a:gd name="adj" fmla="val 10000"/>
            </a:avLst>
          </a:prstGeom>
          <a:solidFill>
            <a:srgbClr val="C3CAD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4" name="TextBox 33"/>
          <p:cNvSpPr txBox="1"/>
          <p:nvPr/>
        </p:nvSpPr>
        <p:spPr>
          <a:xfrm>
            <a:off x="6391656" y="4319016"/>
            <a:ext cx="64008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 i="0">
                <a:solidFill>
                  <a:srgbClr val="10161F"/>
                </a:solidFill>
                <a:latin typeface="IBM Plex Sans"/>
              </a:rPr>
              <a:t>$3,689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987286" y="4319016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0" i="0">
                <a:solidFill>
                  <a:srgbClr val="6E7887"/>
                </a:solidFill>
                <a:latin typeface="IBM Plex Sans"/>
              </a:rPr>
              <a:t>3%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95528" y="4776216"/>
            <a:ext cx="111633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10161F"/>
                </a:solidFill>
                <a:latin typeface="IBM Plex Sans"/>
              </a:rPr>
              <a:t>Organic social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2003298" y="4821936"/>
            <a:ext cx="4278630" cy="18288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8" name="Rounded Rectangle 37"/>
          <p:cNvSpPr/>
          <p:nvPr/>
        </p:nvSpPr>
        <p:spPr>
          <a:xfrm>
            <a:off x="2003298" y="4821936"/>
            <a:ext cx="273445" cy="182880"/>
          </a:xfrm>
          <a:prstGeom prst="roundRect">
            <a:avLst>
              <a:gd name="adj" fmla="val 10000"/>
            </a:avLst>
          </a:prstGeom>
          <a:solidFill>
            <a:srgbClr val="C3CAD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9" name="TextBox 38"/>
          <p:cNvSpPr txBox="1"/>
          <p:nvPr/>
        </p:nvSpPr>
        <p:spPr>
          <a:xfrm>
            <a:off x="6391656" y="4776216"/>
            <a:ext cx="64008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 i="0">
                <a:solidFill>
                  <a:srgbClr val="10161F"/>
                </a:solidFill>
                <a:latin typeface="IBM Plex Sans"/>
              </a:rPr>
              <a:t>$3,540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987286" y="4776216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0" i="0">
                <a:solidFill>
                  <a:srgbClr val="6E7887"/>
                </a:solidFill>
                <a:latin typeface="IBM Plex Sans"/>
              </a:rPr>
              <a:t>3%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795528" y="5233416"/>
            <a:ext cx="111633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10161F"/>
                </a:solidFill>
                <a:latin typeface="IBM Plex Sans"/>
              </a:rPr>
              <a:t>AI assistants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2003298" y="5279136"/>
            <a:ext cx="4278630" cy="18288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3" name="Rounded Rectangle 42"/>
          <p:cNvSpPr/>
          <p:nvPr/>
        </p:nvSpPr>
        <p:spPr>
          <a:xfrm>
            <a:off x="2003298" y="5279136"/>
            <a:ext cx="269216" cy="182880"/>
          </a:xfrm>
          <a:prstGeom prst="roundRect">
            <a:avLst>
              <a:gd name="adj" fmla="val 10000"/>
            </a:avLst>
          </a:prstGeom>
          <a:solidFill>
            <a:srgbClr val="C3CAD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4" name="TextBox 43"/>
          <p:cNvSpPr txBox="1"/>
          <p:nvPr/>
        </p:nvSpPr>
        <p:spPr>
          <a:xfrm>
            <a:off x="6391656" y="5233416"/>
            <a:ext cx="64008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 i="0">
                <a:solidFill>
                  <a:srgbClr val="10161F"/>
                </a:solidFill>
                <a:latin typeface="IBM Plex Sans"/>
              </a:rPr>
              <a:t>$3,485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6987286" y="5233416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0" i="0">
                <a:solidFill>
                  <a:srgbClr val="6E7887"/>
                </a:solidFill>
                <a:latin typeface="IBM Plex Sans"/>
              </a:rPr>
              <a:t>3%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795528" y="5788152"/>
            <a:ext cx="6629400" cy="2377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6E7887"/>
                </a:solidFill>
                <a:latin typeface="IBM Plex Sans"/>
              </a:rPr>
              <a:t>Revenue by last-touch channel</a:t>
            </a:r>
          </a:p>
        </p:txBody>
      </p:sp>
      <p:sp>
        <p:nvSpPr>
          <p:cNvPr id="47" name="Rounded Rectangle 46"/>
          <p:cNvSpPr/>
          <p:nvPr/>
        </p:nvSpPr>
        <p:spPr>
          <a:xfrm>
            <a:off x="7836408" y="1712976"/>
            <a:ext cx="3788359" cy="4523232"/>
          </a:xfrm>
          <a:prstGeom prst="roundRect">
            <a:avLst>
              <a:gd name="adj" fmla="val 1448"/>
            </a:avLst>
          </a:prstGeom>
          <a:solidFill>
            <a:srgbClr val="F6F8FC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8" name="TextBox 47"/>
          <p:cNvSpPr txBox="1"/>
          <p:nvPr/>
        </p:nvSpPr>
        <p:spPr>
          <a:xfrm>
            <a:off x="8092440" y="1969008"/>
            <a:ext cx="3276295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1" i="0">
                <a:solidFill>
                  <a:srgbClr val="1F2A5C"/>
                </a:solidFill>
                <a:latin typeface="IBM Plex Sans"/>
              </a:rPr>
              <a:t>Order value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8092440" y="2261616"/>
            <a:ext cx="3276295" cy="944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</a:pPr>
            <a:r>
              <a:rPr sz="2000" b="1" i="0">
                <a:solidFill>
                  <a:srgbClr val="10161F"/>
                </a:solidFill>
                <a:latin typeface="IBM Plex Sans"/>
              </a:rPr>
              <a:t>Organic search</a:t>
            </a:r>
            <a:r>
              <a:rPr sz="2000" b="1" i="0">
                <a:solidFill>
                  <a:srgbClr val="10161F"/>
                </a:solidFill>
                <a:latin typeface="IBM Plex Sans"/>
              </a:rPr>
              <a:t> buyers spend the most: $199 per order.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8092440" y="3316224"/>
            <a:ext cx="3276295" cy="266395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8000"/>
              </a:lnSpc>
            </a:pPr>
            <a:r>
              <a:rPr sz="1250" b="0" i="0">
                <a:solidFill>
                  <a:srgbClr val="475262"/>
                </a:solidFill>
                <a:latin typeface="IBM Plex Sans"/>
              </a:rPr>
              <a:t>That is against $168 across all orders.</a:t>
            </a:r>
          </a:p>
          <a:p>
            <a:pPr algn="l">
              <a:lnSpc>
                <a:spcPct val="118000"/>
              </a:lnSpc>
              <a:spcBef>
                <a:spcPts val="687"/>
              </a:spcBef>
            </a:pPr>
            <a:r>
              <a:rPr sz="1250" b="0" i="0">
                <a:solidFill>
                  <a:srgbClr val="475262"/>
                </a:solidFill>
                <a:latin typeface="IBM Plex Sans"/>
              </a:rPr>
              <a:t>Paid search brought the most revenue overall: $55.4K.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6E7887"/>
                </a:solidFill>
                <a:latin typeface="IBM Plex Sans Condensed"/>
              </a:rPr>
              <a:t>Revenue by source, Harbor Linen Co.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6E7887"/>
                </a:solidFill>
                <a:latin typeface="IBM Plex Sans Condensed"/>
              </a:rPr>
              <a:t>3 / 10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2F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1F2A5C"/>
                </a:solidFill>
                <a:latin typeface="IBM Plex Sans"/>
              </a:rPr>
              <a:t>By campaign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45110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600" b="1" i="0">
                <a:solidFill>
                  <a:srgbClr val="10161F"/>
                </a:solidFill>
                <a:latin typeface="IBM Plex Sans"/>
              </a:rPr>
              <a:t>The 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campaigns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 that sold.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338072"/>
            <a:ext cx="11057839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1" i="0">
                <a:solidFill>
                  <a:srgbClr val="10161F"/>
                </a:solidFill>
                <a:latin typeface="IBM Plex Sans"/>
              </a:rPr>
              <a:t>Revenue by </a:t>
            </a:r>
            <a:r>
              <a:rPr sz="1400" b="1" i="0">
                <a:solidFill>
                  <a:srgbClr val="10161F"/>
                </a:solidFill>
                <a:latin typeface="IBM Plex Sans"/>
              </a:rPr>
              <a:t>campaign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66928" y="1749552"/>
          <a:ext cx="11057837" cy="4279392"/>
        </p:xfrm>
        <a:graphic>
          <a:graphicData uri="http://schemas.openxmlformats.org/drawingml/2006/table">
            <a:tbl>
              <a:tblPr firstRow="0" bandRow="0" firstCol="0" lastRow="0" lastCol="0" bandCol="0">
                <a:tableStyleId>{2D5ABB26-0587-4C30-8999-92F81FD0307C}</a:tableStyleId>
              </a:tblPr>
              <a:tblGrid>
                <a:gridCol w="462886"/>
                <a:gridCol w="2365863"/>
                <a:gridCol w="2057272"/>
                <a:gridCol w="2057272"/>
                <a:gridCol w="1028636"/>
                <a:gridCol w="1028636"/>
                <a:gridCol w="1028636"/>
                <a:gridCol w="1028636"/>
              </a:tblGrid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6E7887"/>
                          </a:solidFill>
                          <a:latin typeface="IBM Plex Sans Condensed"/>
                        </a:rPr>
                        <a:t>#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1E8"/>
                      </a:solidFill>
                    </a:lnB>
                    <a:solidFill>
                      <a:srgbClr val="F6F8FC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6E7887"/>
                          </a:solidFill>
                          <a:latin typeface="IBM Plex Sans Condensed"/>
                        </a:rPr>
                        <a:t>Campaign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1E8"/>
                      </a:solidFill>
                    </a:lnB>
                    <a:solidFill>
                      <a:srgbClr val="F6F8FC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6E7887"/>
                          </a:solidFill>
                          <a:latin typeface="IBM Plex Sans Condensed"/>
                        </a:rPr>
                        <a:t>utm_campaign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1E8"/>
                      </a:solidFill>
                    </a:lnB>
                    <a:solidFill>
                      <a:srgbClr val="F6F8FC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6E7887"/>
                          </a:solidFill>
                          <a:latin typeface="IBM Plex Sans Condensed"/>
                        </a:rPr>
                        <a:t>Revenue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1E8"/>
                      </a:solidFill>
                    </a:lnB>
                    <a:solidFill>
                      <a:srgbClr val="F6F8FC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1" i="0">
                          <a:solidFill>
                            <a:srgbClr val="6E7887"/>
                          </a:solidFill>
                          <a:latin typeface="IBM Plex Sans Condensed"/>
                        </a:rPr>
                        <a:t>Orders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1E8"/>
                      </a:solidFill>
                    </a:lnB>
                    <a:solidFill>
                      <a:srgbClr val="F6F8FC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1" i="0">
                          <a:solidFill>
                            <a:srgbClr val="6E7887"/>
                          </a:solidFill>
                          <a:latin typeface="IBM Plex Sans Condensed"/>
                        </a:rPr>
                        <a:t>Avg value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1E8"/>
                      </a:solidFill>
                    </a:lnB>
                    <a:solidFill>
                      <a:srgbClr val="F6F8FC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1" i="0">
                          <a:solidFill>
                            <a:srgbClr val="6E7887"/>
                          </a:solidFill>
                          <a:latin typeface="IBM Plex Sans Condensed"/>
                        </a:rPr>
                        <a:t>Share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1E8"/>
                      </a:solidFill>
                    </a:lnB>
                    <a:solidFill>
                      <a:srgbClr val="F6F8FC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1" i="0">
                          <a:solidFill>
                            <a:srgbClr val="6E7887"/>
                          </a:solidFill>
                          <a:latin typeface="IBM Plex Sans Condensed"/>
                        </a:rPr>
                        <a:t>vs August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1E8"/>
                      </a:solidFill>
                    </a:lnB>
                    <a:solidFill>
                      <a:srgbClr val="F6F8FC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6E7887"/>
                          </a:solidFill>
                          <a:latin typeface="IBM Plex Sans"/>
                        </a:rPr>
                        <a:t>1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0161F"/>
                          </a:solidFill>
                          <a:latin typeface="IBM Plex Sans"/>
                        </a:rPr>
                        <a:t>Shopping all products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75262"/>
                          </a:solidFill>
                          <a:latin typeface="IBM Plex Mono"/>
                        </a:rPr>
                        <a:t>shopping_all_products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200" b="1" i="0">
                          <a:solidFill>
                            <a:srgbClr val="10161F"/>
                          </a:solidFill>
                          <a:latin typeface="IBM Plex Sans"/>
                        </a:rPr>
                        <a:t>95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$172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12%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BF3029"/>
                          </a:solidFill>
                          <a:latin typeface="IBM Plex Sans"/>
                        </a:rPr>
                        <a:t>▼ −13%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6E7887"/>
                          </a:solidFill>
                          <a:latin typeface="IBM Plex Sans"/>
                        </a:rPr>
                        <a:t>2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0161F"/>
                          </a:solidFill>
                          <a:latin typeface="IBM Plex Sans"/>
                        </a:rPr>
                        <a:t>Pmax home essentials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75262"/>
                          </a:solidFill>
                          <a:latin typeface="IBM Plex Mono"/>
                        </a:rPr>
                        <a:t>pmax_home_essentials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200" b="1" i="0">
                          <a:solidFill>
                            <a:srgbClr val="10161F"/>
                          </a:solidFill>
                          <a:latin typeface="IBM Plex Sans"/>
                        </a:rPr>
                        <a:t>79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$157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9%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0B7A3B"/>
                          </a:solidFill>
                          <a:latin typeface="IBM Plex Sans"/>
                        </a:rPr>
                        <a:t>▲ +17%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6E7887"/>
                          </a:solidFill>
                          <a:latin typeface="IBM Plex Sans"/>
                        </a:rPr>
                        <a:t>3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0161F"/>
                          </a:solidFill>
                          <a:latin typeface="IBM Plex Sans"/>
                        </a:rPr>
                        <a:t>Retargeting cart abandoners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75262"/>
                          </a:solidFill>
                          <a:latin typeface="IBM Plex Mono"/>
                        </a:rPr>
                        <a:t>retargeting_cart_aban…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200" b="1" i="0">
                          <a:solidFill>
                            <a:srgbClr val="10161F"/>
                          </a:solidFill>
                          <a:latin typeface="IBM Plex Sans"/>
                        </a:rPr>
                        <a:t>56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$161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7%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0B7A3B"/>
                          </a:solidFill>
                          <a:latin typeface="IBM Plex Sans"/>
                        </a:rPr>
                        <a:t>▲ +19%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6E7887"/>
                          </a:solidFill>
                          <a:latin typeface="IBM Plex Sans"/>
                        </a:rPr>
                        <a:t>4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0161F"/>
                          </a:solidFill>
                          <a:latin typeface="IBM Plex Sans"/>
                        </a:rPr>
                        <a:t>Brand harbor linen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75262"/>
                          </a:solidFill>
                          <a:latin typeface="IBM Plex Mono"/>
                        </a:rPr>
                        <a:t>brand_harbor_linen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200" b="1" i="0">
                          <a:solidFill>
                            <a:srgbClr val="10161F"/>
                          </a:solidFill>
                          <a:latin typeface="IBM Plex Sans"/>
                        </a:rPr>
                        <a:t>58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$154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7%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0B7A3B"/>
                          </a:solidFill>
                          <a:latin typeface="IBM Plex Sans"/>
                        </a:rPr>
                        <a:t>▲ +18%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6E7887"/>
                          </a:solidFill>
                          <a:latin typeface="IBM Plex Sans"/>
                        </a:rPr>
                        <a:t>5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0161F"/>
                          </a:solidFill>
                          <a:latin typeface="IBM Plex Sans"/>
                        </a:rPr>
                        <a:t>Weekly newsletter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75262"/>
                          </a:solidFill>
                          <a:latin typeface="IBM Plex Mono"/>
                        </a:rPr>
                        <a:t>weekly_newsletter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200" b="1" i="0">
                          <a:solidFill>
                            <a:srgbClr val="10161F"/>
                          </a:solidFill>
                          <a:latin typeface="IBM Plex Sans"/>
                        </a:rPr>
                        <a:t>46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$166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6%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BF3029"/>
                          </a:solidFill>
                          <a:latin typeface="IBM Plex Sans"/>
                        </a:rPr>
                        <a:t>▼ −21%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6E7887"/>
                          </a:solidFill>
                          <a:latin typeface="IBM Plex Sans"/>
                        </a:rPr>
                        <a:t>6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0161F"/>
                          </a:solidFill>
                          <a:latin typeface="IBM Plex Sans"/>
                        </a:rPr>
                        <a:t>Catalog dynamic products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75262"/>
                          </a:solidFill>
                          <a:latin typeface="IBM Plex Mono"/>
                        </a:rPr>
                        <a:t>catalog_dynamic_produ…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200" b="1" i="0">
                          <a:solidFill>
                            <a:srgbClr val="10161F"/>
                          </a:solidFill>
                          <a:latin typeface="IBM Plex Sans"/>
                        </a:rPr>
                        <a:t>50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$145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5%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0B7A3B"/>
                          </a:solidFill>
                          <a:latin typeface="IBM Plex Sans"/>
                        </a:rPr>
                        <a:t>▲ +80%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6E7887"/>
                          </a:solidFill>
                          <a:latin typeface="IBM Plex Sans"/>
                        </a:rPr>
                        <a:t>7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0161F"/>
                          </a:solidFill>
                          <a:latin typeface="IBM Plex Sans"/>
                        </a:rPr>
                        <a:t>Prospecting broad home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75262"/>
                          </a:solidFill>
                          <a:latin typeface="IBM Plex Mono"/>
                        </a:rPr>
                        <a:t>prospecting_broad_home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200" b="1" i="0">
                          <a:solidFill>
                            <a:srgbClr val="10161F"/>
                          </a:solidFill>
                          <a:latin typeface="IBM Plex Sans"/>
                        </a:rPr>
                        <a:t>39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$177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5%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6E7887"/>
                          </a:solidFill>
                          <a:latin typeface="IBM Plex Sans"/>
                        </a:rPr>
                        <a:t>Flat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6E7887"/>
                          </a:solidFill>
                          <a:latin typeface="IBM Plex Sans"/>
                        </a:rPr>
                        <a:t>8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0161F"/>
                          </a:solidFill>
                          <a:latin typeface="IBM Plex Sans"/>
                        </a:rPr>
                        <a:t>Search linen bedding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75262"/>
                          </a:solidFill>
                          <a:latin typeface="IBM Plex Mono"/>
                        </a:rPr>
                        <a:t>search_linen_bedding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200" b="1" i="0">
                          <a:solidFill>
                            <a:srgbClr val="10161F"/>
                          </a:solidFill>
                          <a:latin typeface="IBM Plex Sans"/>
                        </a:rPr>
                        <a:t>28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$239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5%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BF3029"/>
                          </a:solidFill>
                          <a:latin typeface="IBM Plex Sans"/>
                        </a:rPr>
                        <a:t>▼ −17%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544390" y="2343912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0161F"/>
                </a:solidFill>
                <a:latin typeface="IBM Plex Sans"/>
              </a:rPr>
              <a:t>$16.4K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138750" y="2417064"/>
            <a:ext cx="1280032" cy="9144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Rounded Rectangle 7"/>
          <p:cNvSpPr/>
          <p:nvPr/>
        </p:nvSpPr>
        <p:spPr>
          <a:xfrm>
            <a:off x="6138750" y="2417064"/>
            <a:ext cx="1280032" cy="91440"/>
          </a:xfrm>
          <a:prstGeom prst="roundRect">
            <a:avLst>
              <a:gd name="adj" fmla="val 10000"/>
            </a:avLst>
          </a:prstGeom>
          <a:solidFill>
            <a:srgbClr val="3C4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5544390" y="2819400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0161F"/>
                </a:solidFill>
                <a:latin typeface="IBM Plex Sans"/>
              </a:rPr>
              <a:t>$12.4K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38750" y="2892552"/>
            <a:ext cx="1280032" cy="9144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Rounded Rectangle 10"/>
          <p:cNvSpPr/>
          <p:nvPr/>
        </p:nvSpPr>
        <p:spPr>
          <a:xfrm>
            <a:off x="6138750" y="2892552"/>
            <a:ext cx="969175" cy="91440"/>
          </a:xfrm>
          <a:prstGeom prst="roundRect">
            <a:avLst>
              <a:gd name="adj" fmla="val 10000"/>
            </a:avLst>
          </a:prstGeom>
          <a:solidFill>
            <a:srgbClr val="3C4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5544390" y="3294888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0161F"/>
                </a:solidFill>
                <a:latin typeface="IBM Plex Sans"/>
              </a:rPr>
              <a:t>$9,000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138750" y="3368040"/>
            <a:ext cx="1280032" cy="9144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Rounded Rectangle 13"/>
          <p:cNvSpPr/>
          <p:nvPr/>
        </p:nvSpPr>
        <p:spPr>
          <a:xfrm>
            <a:off x="6138750" y="3368040"/>
            <a:ext cx="703933" cy="91440"/>
          </a:xfrm>
          <a:prstGeom prst="roundRect">
            <a:avLst>
              <a:gd name="adj" fmla="val 10000"/>
            </a:avLst>
          </a:prstGeom>
          <a:solidFill>
            <a:srgbClr val="3C4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5544390" y="3770376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0161F"/>
                </a:solidFill>
                <a:latin typeface="IBM Plex Sans"/>
              </a:rPr>
              <a:t>$8,914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138750" y="3843528"/>
            <a:ext cx="1280032" cy="9144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Rounded Rectangle 16"/>
          <p:cNvSpPr/>
          <p:nvPr/>
        </p:nvSpPr>
        <p:spPr>
          <a:xfrm>
            <a:off x="6138750" y="3843528"/>
            <a:ext cx="697191" cy="91440"/>
          </a:xfrm>
          <a:prstGeom prst="roundRect">
            <a:avLst>
              <a:gd name="adj" fmla="val 10000"/>
            </a:avLst>
          </a:prstGeom>
          <a:solidFill>
            <a:srgbClr val="3C4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TextBox 17"/>
          <p:cNvSpPr txBox="1"/>
          <p:nvPr/>
        </p:nvSpPr>
        <p:spPr>
          <a:xfrm>
            <a:off x="5544390" y="4245864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0161F"/>
                </a:solidFill>
                <a:latin typeface="IBM Plex Sans"/>
              </a:rPr>
              <a:t>$7,631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138750" y="4319016"/>
            <a:ext cx="1280032" cy="9144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0" name="Rounded Rectangle 19"/>
          <p:cNvSpPr/>
          <p:nvPr/>
        </p:nvSpPr>
        <p:spPr>
          <a:xfrm>
            <a:off x="6138750" y="4319016"/>
            <a:ext cx="596811" cy="91440"/>
          </a:xfrm>
          <a:prstGeom prst="roundRect">
            <a:avLst>
              <a:gd name="adj" fmla="val 10000"/>
            </a:avLst>
          </a:prstGeom>
          <a:solidFill>
            <a:srgbClr val="3C4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5544390" y="4721352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0161F"/>
                </a:solidFill>
                <a:latin typeface="IBM Plex Sans"/>
              </a:rPr>
              <a:t>$7,248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138750" y="4794504"/>
            <a:ext cx="1280032" cy="9144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Rounded Rectangle 22"/>
          <p:cNvSpPr/>
          <p:nvPr/>
        </p:nvSpPr>
        <p:spPr>
          <a:xfrm>
            <a:off x="6138750" y="4794504"/>
            <a:ext cx="566910" cy="91440"/>
          </a:xfrm>
          <a:prstGeom prst="roundRect">
            <a:avLst>
              <a:gd name="adj" fmla="val 10000"/>
            </a:avLst>
          </a:prstGeom>
          <a:solidFill>
            <a:srgbClr val="3C4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TextBox 23"/>
          <p:cNvSpPr txBox="1"/>
          <p:nvPr/>
        </p:nvSpPr>
        <p:spPr>
          <a:xfrm>
            <a:off x="5544390" y="5196840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0161F"/>
                </a:solidFill>
                <a:latin typeface="IBM Plex Sans"/>
              </a:rPr>
              <a:t>$6,888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138750" y="5269992"/>
            <a:ext cx="1280032" cy="9144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Rounded Rectangle 25"/>
          <p:cNvSpPr/>
          <p:nvPr/>
        </p:nvSpPr>
        <p:spPr>
          <a:xfrm>
            <a:off x="6138750" y="5269992"/>
            <a:ext cx="538741" cy="91440"/>
          </a:xfrm>
          <a:prstGeom prst="roundRect">
            <a:avLst>
              <a:gd name="adj" fmla="val 10000"/>
            </a:avLst>
          </a:prstGeom>
          <a:solidFill>
            <a:srgbClr val="3C4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7" name="TextBox 26"/>
          <p:cNvSpPr txBox="1"/>
          <p:nvPr/>
        </p:nvSpPr>
        <p:spPr>
          <a:xfrm>
            <a:off x="5544390" y="5672328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0161F"/>
                </a:solidFill>
                <a:latin typeface="IBM Plex Sans"/>
              </a:rPr>
              <a:t>$6,683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138750" y="5745480"/>
            <a:ext cx="1280032" cy="9144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9" name="Rounded Rectangle 28"/>
          <p:cNvSpPr/>
          <p:nvPr/>
        </p:nvSpPr>
        <p:spPr>
          <a:xfrm>
            <a:off x="6138750" y="5745480"/>
            <a:ext cx="522684" cy="91440"/>
          </a:xfrm>
          <a:prstGeom prst="roundRect">
            <a:avLst>
              <a:gd name="adj" fmla="val 10000"/>
            </a:avLst>
          </a:prstGeom>
          <a:solidFill>
            <a:srgbClr val="3C4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0" name="TextBox 29"/>
          <p:cNvSpPr txBox="1"/>
          <p:nvPr/>
        </p:nvSpPr>
        <p:spPr>
          <a:xfrm>
            <a:off x="566928" y="6053328"/>
            <a:ext cx="11057839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6E7887"/>
                </a:solidFill>
                <a:latin typeface="IBM Plex Sans"/>
              </a:rPr>
              <a:t>$44.3K (33%) came from orders with no campaign tag.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6E7887"/>
                </a:solidFill>
                <a:latin typeface="IBM Plex Sans Condensed"/>
              </a:rPr>
              <a:t>Revenue by source, Harbor Linen Co.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6E7887"/>
                </a:solidFill>
                <a:latin typeface="IBM Plex Sans Condensed"/>
              </a:rPr>
              <a:t>4 / 10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2F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1F2A5C"/>
                </a:solidFill>
                <a:latin typeface="IBM Plex Sans"/>
              </a:rPr>
              <a:t>First vs last touch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45110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600" b="1" i="0">
                <a:solidFill>
                  <a:srgbClr val="10161F"/>
                </a:solidFill>
                <a:latin typeface="IBM Plex Sans"/>
              </a:rPr>
              <a:t>AI assistants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 find buyers that other channels close.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200912"/>
            <a:ext cx="8778240" cy="365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50" b="0" i="0">
                <a:solidFill>
                  <a:srgbClr val="475262"/>
                </a:solidFill>
                <a:latin typeface="IBM Plex Sans"/>
              </a:rPr>
              <a:t>The same revenue credited to the buyer's first visit (left) and to the visit that bought (right).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66928" y="1712976"/>
            <a:ext cx="11057839" cy="3749040"/>
          </a:xfrm>
          <a:prstGeom prst="roundRect">
            <a:avLst>
              <a:gd name="adj" fmla="val 1463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6098388" y="2014728"/>
            <a:ext cx="118872" cy="118872"/>
          </a:xfrm>
          <a:prstGeom prst="roundRect">
            <a:avLst>
              <a:gd name="adj" fmla="val 23076"/>
            </a:avLst>
          </a:prstGeom>
          <a:solidFill>
            <a:srgbClr val="3C4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3493008" y="1932432"/>
            <a:ext cx="3791560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1500" b="1" i="0">
                <a:solidFill>
                  <a:srgbClr val="10161F"/>
                </a:solidFill>
                <a:latin typeface="IBM Plex Sans"/>
              </a:rPr>
              <a:t>First touch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41768" y="2014728"/>
            <a:ext cx="118872" cy="118872"/>
          </a:xfrm>
          <a:prstGeom prst="roundRect">
            <a:avLst>
              <a:gd name="adj" fmla="val 23076"/>
            </a:avLst>
          </a:prstGeom>
          <a:solidFill>
            <a:srgbClr val="D980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7952080" y="1932432"/>
            <a:ext cx="3928720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500" b="1" i="0">
                <a:solidFill>
                  <a:srgbClr val="10161F"/>
                </a:solidFill>
                <a:latin typeface="IBM Plex Sans"/>
              </a:rPr>
              <a:t>Last touch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841248" y="2362200"/>
            <a:ext cx="10509199" cy="0"/>
          </a:xfrm>
          <a:prstGeom prst="line">
            <a:avLst/>
          </a:prstGeom>
          <a:ln w="9525">
            <a:solidFill>
              <a:srgbClr val="EBEEF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841248" y="2398776"/>
            <a:ext cx="265176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475262"/>
                </a:solidFill>
                <a:latin typeface="IBM Plex Sans"/>
              </a:rPr>
              <a:t>Paid search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493008" y="2398776"/>
            <a:ext cx="100584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10161F"/>
                </a:solidFill>
                <a:latin typeface="IBM Plex Sans"/>
              </a:rPr>
              <a:t>$44.2K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544568" y="252679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Rounded Rectangle 13"/>
          <p:cNvSpPr/>
          <p:nvPr/>
        </p:nvSpPr>
        <p:spPr>
          <a:xfrm>
            <a:off x="5109532" y="2526792"/>
            <a:ext cx="2220755" cy="109728"/>
          </a:xfrm>
          <a:prstGeom prst="roundRect">
            <a:avLst>
              <a:gd name="adj" fmla="val 16666"/>
            </a:avLst>
          </a:prstGeom>
          <a:solidFill>
            <a:srgbClr val="3C4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7604608" y="252679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7604608" y="252679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D980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10481767" y="2398776"/>
            <a:ext cx="118872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10161F"/>
                </a:solidFill>
                <a:latin typeface="IBM Plex Sans"/>
              </a:rPr>
              <a:t>$55.4K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841248" y="2819400"/>
            <a:ext cx="10509199" cy="0"/>
          </a:xfrm>
          <a:prstGeom prst="line">
            <a:avLst/>
          </a:prstGeom>
          <a:ln w="9525">
            <a:solidFill>
              <a:srgbClr val="EBEEF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841248" y="2855976"/>
            <a:ext cx="265176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475262"/>
                </a:solidFill>
                <a:latin typeface="IBM Plex Sans"/>
              </a:rPr>
              <a:t>Paid social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493008" y="2855976"/>
            <a:ext cx="100584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10161F"/>
                </a:solidFill>
                <a:latin typeface="IBM Plex Sans"/>
              </a:rPr>
              <a:t>$32.9K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544568" y="298399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Rounded Rectangle 21"/>
          <p:cNvSpPr/>
          <p:nvPr/>
        </p:nvSpPr>
        <p:spPr>
          <a:xfrm>
            <a:off x="4544568" y="298399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3C4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Rounded Rectangle 22"/>
          <p:cNvSpPr/>
          <p:nvPr/>
        </p:nvSpPr>
        <p:spPr>
          <a:xfrm>
            <a:off x="7604608" y="298399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Rounded Rectangle 23"/>
          <p:cNvSpPr/>
          <p:nvPr/>
        </p:nvSpPr>
        <p:spPr>
          <a:xfrm>
            <a:off x="7604608" y="2983992"/>
            <a:ext cx="2214609" cy="109728"/>
          </a:xfrm>
          <a:prstGeom prst="roundRect">
            <a:avLst>
              <a:gd name="adj" fmla="val 16666"/>
            </a:avLst>
          </a:prstGeom>
          <a:solidFill>
            <a:srgbClr val="D980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5" name="TextBox 24"/>
          <p:cNvSpPr txBox="1"/>
          <p:nvPr/>
        </p:nvSpPr>
        <p:spPr>
          <a:xfrm>
            <a:off x="10481767" y="2855976"/>
            <a:ext cx="118872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10161F"/>
                </a:solidFill>
                <a:latin typeface="IBM Plex Sans"/>
              </a:rPr>
              <a:t>$26.1K</a:t>
            </a:r>
          </a:p>
        </p:txBody>
      </p:sp>
      <p:cxnSp>
        <p:nvCxnSpPr>
          <p:cNvPr id="26" name="Connector 25"/>
          <p:cNvCxnSpPr/>
          <p:nvPr/>
        </p:nvCxnSpPr>
        <p:spPr>
          <a:xfrm>
            <a:off x="841248" y="3276600"/>
            <a:ext cx="10509199" cy="0"/>
          </a:xfrm>
          <a:prstGeom prst="line">
            <a:avLst/>
          </a:prstGeom>
          <a:ln w="9525">
            <a:solidFill>
              <a:srgbClr val="EBEEF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841248" y="3313176"/>
            <a:ext cx="265176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475262"/>
                </a:solidFill>
                <a:latin typeface="IBM Plex Sans"/>
              </a:rPr>
              <a:t>Organic search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493008" y="3313176"/>
            <a:ext cx="100584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10161F"/>
                </a:solidFill>
                <a:latin typeface="IBM Plex Sans"/>
              </a:rPr>
              <a:t>$26.2K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4544568" y="344119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0" name="Rounded Rectangle 29"/>
          <p:cNvSpPr/>
          <p:nvPr/>
        </p:nvSpPr>
        <p:spPr>
          <a:xfrm>
            <a:off x="4544568" y="344119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3C4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1" name="Rounded Rectangle 30"/>
          <p:cNvSpPr/>
          <p:nvPr/>
        </p:nvSpPr>
        <p:spPr>
          <a:xfrm>
            <a:off x="7604608" y="344119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2" name="Rounded Rectangle 31"/>
          <p:cNvSpPr/>
          <p:nvPr/>
        </p:nvSpPr>
        <p:spPr>
          <a:xfrm>
            <a:off x="7604608" y="3441192"/>
            <a:ext cx="1987011" cy="109728"/>
          </a:xfrm>
          <a:prstGeom prst="roundRect">
            <a:avLst>
              <a:gd name="adj" fmla="val 16666"/>
            </a:avLst>
          </a:prstGeom>
          <a:solidFill>
            <a:srgbClr val="D980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3" name="TextBox 32"/>
          <p:cNvSpPr txBox="1"/>
          <p:nvPr/>
        </p:nvSpPr>
        <p:spPr>
          <a:xfrm>
            <a:off x="10481767" y="3313176"/>
            <a:ext cx="118872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10161F"/>
                </a:solidFill>
                <a:latin typeface="IBM Plex Sans"/>
              </a:rPr>
              <a:t>$18.7K</a:t>
            </a:r>
          </a:p>
        </p:txBody>
      </p:sp>
      <p:cxnSp>
        <p:nvCxnSpPr>
          <p:cNvPr id="34" name="Connector 33"/>
          <p:cNvCxnSpPr/>
          <p:nvPr/>
        </p:nvCxnSpPr>
        <p:spPr>
          <a:xfrm>
            <a:off x="841248" y="3733800"/>
            <a:ext cx="10509199" cy="0"/>
          </a:xfrm>
          <a:prstGeom prst="line">
            <a:avLst/>
          </a:prstGeom>
          <a:ln w="9525">
            <a:solidFill>
              <a:srgbClr val="EBEEF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841248" y="3770376"/>
            <a:ext cx="265176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475262"/>
                </a:solidFill>
                <a:latin typeface="IBM Plex Sans"/>
              </a:rPr>
              <a:t>AI assistants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3493008" y="3770376"/>
            <a:ext cx="100584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10161F"/>
                </a:solidFill>
                <a:latin typeface="IBM Plex Sans"/>
              </a:rPr>
              <a:t>$14.2K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4544568" y="389839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8" name="Rounded Rectangle 37"/>
          <p:cNvSpPr/>
          <p:nvPr/>
        </p:nvSpPr>
        <p:spPr>
          <a:xfrm>
            <a:off x="4544568" y="389839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3C4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9" name="Rounded Rectangle 38"/>
          <p:cNvSpPr/>
          <p:nvPr/>
        </p:nvSpPr>
        <p:spPr>
          <a:xfrm>
            <a:off x="7604608" y="389839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0" name="Rounded Rectangle 39"/>
          <p:cNvSpPr/>
          <p:nvPr/>
        </p:nvSpPr>
        <p:spPr>
          <a:xfrm>
            <a:off x="7604608" y="3898392"/>
            <a:ext cx="683743" cy="109728"/>
          </a:xfrm>
          <a:prstGeom prst="roundRect">
            <a:avLst>
              <a:gd name="adj" fmla="val 16666"/>
            </a:avLst>
          </a:prstGeom>
          <a:solidFill>
            <a:srgbClr val="D980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1" name="TextBox 40"/>
          <p:cNvSpPr txBox="1"/>
          <p:nvPr/>
        </p:nvSpPr>
        <p:spPr>
          <a:xfrm>
            <a:off x="10481767" y="3770376"/>
            <a:ext cx="118872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10161F"/>
                </a:solidFill>
                <a:latin typeface="IBM Plex Sans"/>
              </a:rPr>
              <a:t>$3,485</a:t>
            </a:r>
          </a:p>
        </p:txBody>
      </p:sp>
      <p:cxnSp>
        <p:nvCxnSpPr>
          <p:cNvPr id="42" name="Connector 41"/>
          <p:cNvCxnSpPr/>
          <p:nvPr/>
        </p:nvCxnSpPr>
        <p:spPr>
          <a:xfrm>
            <a:off x="841248" y="4191000"/>
            <a:ext cx="10509199" cy="0"/>
          </a:xfrm>
          <a:prstGeom prst="line">
            <a:avLst/>
          </a:prstGeom>
          <a:ln w="9525">
            <a:solidFill>
              <a:srgbClr val="EBEEF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841248" y="4227576"/>
            <a:ext cx="265176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475262"/>
                </a:solidFill>
                <a:latin typeface="IBM Plex Sans"/>
              </a:rPr>
              <a:t>Email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3493008" y="4227576"/>
            <a:ext cx="100584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10161F"/>
                </a:solidFill>
                <a:latin typeface="IBM Plex Sans"/>
              </a:rPr>
              <a:t>$2,810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4544568" y="435559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6" name="Rounded Rectangle 45"/>
          <p:cNvSpPr/>
          <p:nvPr/>
        </p:nvSpPr>
        <p:spPr>
          <a:xfrm>
            <a:off x="6727515" y="4355592"/>
            <a:ext cx="602772" cy="109728"/>
          </a:xfrm>
          <a:prstGeom prst="roundRect">
            <a:avLst>
              <a:gd name="adj" fmla="val 16666"/>
            </a:avLst>
          </a:prstGeom>
          <a:solidFill>
            <a:srgbClr val="3C4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7" name="Rounded Rectangle 46"/>
          <p:cNvSpPr/>
          <p:nvPr/>
        </p:nvSpPr>
        <p:spPr>
          <a:xfrm>
            <a:off x="7604608" y="435559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8" name="Rounded Rectangle 47"/>
          <p:cNvSpPr/>
          <p:nvPr/>
        </p:nvSpPr>
        <p:spPr>
          <a:xfrm>
            <a:off x="7604608" y="435559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D980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9" name="TextBox 48"/>
          <p:cNvSpPr txBox="1"/>
          <p:nvPr/>
        </p:nvSpPr>
        <p:spPr>
          <a:xfrm>
            <a:off x="10481767" y="4227576"/>
            <a:ext cx="118872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10161F"/>
                </a:solidFill>
                <a:latin typeface="IBM Plex Sans"/>
              </a:rPr>
              <a:t>$13K</a:t>
            </a:r>
          </a:p>
        </p:txBody>
      </p:sp>
      <p:cxnSp>
        <p:nvCxnSpPr>
          <p:cNvPr id="50" name="Connector 49"/>
          <p:cNvCxnSpPr/>
          <p:nvPr/>
        </p:nvCxnSpPr>
        <p:spPr>
          <a:xfrm>
            <a:off x="841248" y="4648200"/>
            <a:ext cx="10509199" cy="0"/>
          </a:xfrm>
          <a:prstGeom prst="line">
            <a:avLst/>
          </a:prstGeom>
          <a:ln w="9525">
            <a:solidFill>
              <a:srgbClr val="EBEEF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TextBox 50"/>
          <p:cNvSpPr txBox="1"/>
          <p:nvPr/>
        </p:nvSpPr>
        <p:spPr>
          <a:xfrm>
            <a:off x="841248" y="4684776"/>
            <a:ext cx="265176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475262"/>
                </a:solidFill>
                <a:latin typeface="IBM Plex Sans"/>
              </a:rPr>
              <a:t>Direct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3493008" y="4684776"/>
            <a:ext cx="100584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10161F"/>
                </a:solidFill>
                <a:latin typeface="IBM Plex Sans"/>
              </a:rPr>
              <a:t>$5,783</a:t>
            </a:r>
          </a:p>
        </p:txBody>
      </p:sp>
      <p:sp>
        <p:nvSpPr>
          <p:cNvPr id="53" name="Rounded Rectangle 52"/>
          <p:cNvSpPr/>
          <p:nvPr/>
        </p:nvSpPr>
        <p:spPr>
          <a:xfrm>
            <a:off x="4544568" y="481279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4" name="Rounded Rectangle 53"/>
          <p:cNvSpPr/>
          <p:nvPr/>
        </p:nvSpPr>
        <p:spPr>
          <a:xfrm>
            <a:off x="5951099" y="4812792"/>
            <a:ext cx="1379189" cy="109728"/>
          </a:xfrm>
          <a:prstGeom prst="roundRect">
            <a:avLst>
              <a:gd name="adj" fmla="val 16666"/>
            </a:avLst>
          </a:prstGeom>
          <a:solidFill>
            <a:srgbClr val="3C4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5" name="Rounded Rectangle 54"/>
          <p:cNvSpPr/>
          <p:nvPr/>
        </p:nvSpPr>
        <p:spPr>
          <a:xfrm>
            <a:off x="7604608" y="481279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6" name="Rounded Rectangle 55"/>
          <p:cNvSpPr/>
          <p:nvPr/>
        </p:nvSpPr>
        <p:spPr>
          <a:xfrm>
            <a:off x="7604608" y="481279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D980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7" name="TextBox 56"/>
          <p:cNvSpPr txBox="1"/>
          <p:nvPr/>
        </p:nvSpPr>
        <p:spPr>
          <a:xfrm>
            <a:off x="10481767" y="4684776"/>
            <a:ext cx="118872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10161F"/>
                </a:solidFill>
                <a:latin typeface="IBM Plex Sans"/>
              </a:rPr>
              <a:t>$11.7K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841248" y="5160264"/>
            <a:ext cx="10509199" cy="2377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0" i="0">
                <a:solidFill>
                  <a:srgbClr val="6E7887"/>
                </a:solidFill>
                <a:latin typeface="IBM Plex Sans"/>
              </a:rPr>
              <a:t>$136K of 808 orders with first-touch data. AI assistants: $14.2K by first touch, $3,485 by last touch.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6E7887"/>
                </a:solidFill>
                <a:latin typeface="IBM Plex Sans Condensed"/>
              </a:rPr>
              <a:t>Revenue by source, Harbor Linen Co.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6E7887"/>
                </a:solidFill>
                <a:latin typeface="IBM Plex Sans Condensed"/>
              </a:rPr>
              <a:t>5 / 10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2F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1F2A5C"/>
                </a:solidFill>
                <a:latin typeface="IBM Plex Sans"/>
              </a:rPr>
              <a:t>Day by day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45110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600" b="1" i="0">
                <a:solidFill>
                  <a:srgbClr val="10161F"/>
                </a:solidFill>
                <a:latin typeface="IBM Plex Sans"/>
              </a:rPr>
              <a:t>Revenue 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day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 by day.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383792"/>
            <a:ext cx="11057839" cy="4852416"/>
          </a:xfrm>
          <a:prstGeom prst="roundRect">
            <a:avLst>
              <a:gd name="adj" fmla="val 1130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795528" y="1612392"/>
            <a:ext cx="1060063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1" i="0">
                <a:solidFill>
                  <a:srgbClr val="10161F"/>
                </a:solidFill>
                <a:latin typeface="IBM Plex Sans"/>
              </a:rPr>
              <a:t>Revenue per </a:t>
            </a:r>
            <a:r>
              <a:rPr sz="1400" b="1" i="0">
                <a:solidFill>
                  <a:srgbClr val="10161F"/>
                </a:solidFill>
                <a:latin typeface="IBM Plex Sans"/>
              </a:rPr>
              <a:t>day</a:t>
            </a:r>
          </a:p>
        </p:txBody>
      </p:sp>
      <p:graphicFrame>
        <p:nvGraphicFramePr>
          <p:cNvPr id="6" name="Chart 5"/>
          <p:cNvGraphicFramePr>
            <a:graphicFrameLocks noGrp="1"/>
          </p:cNvGraphicFramePr>
          <p:nvPr/>
        </p:nvGraphicFramePr>
        <p:xfrm>
          <a:off x="795528" y="1996440"/>
          <a:ext cx="10600639" cy="3736848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795528" y="5788152"/>
            <a:ext cx="10600639" cy="2377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6E7887"/>
                </a:solidFill>
                <a:latin typeface="IBM Plex Sans"/>
              </a:rPr>
              <a:t>Peak of $8,016 on Sep 6. Average $4,519 a day. Dashed: August, day for day.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6E7887"/>
                </a:solidFill>
                <a:latin typeface="IBM Plex Sans Condensed"/>
              </a:rPr>
              <a:t>Revenue by source, Harbor Linen Co.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6E7887"/>
                </a:solidFill>
                <a:latin typeface="IBM Plex Sans Condensed"/>
              </a:rPr>
              <a:t>6 / 10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2F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1F2A5C"/>
                </a:solidFill>
                <a:latin typeface="IBM Plex Sans"/>
              </a:rPr>
              <a:t>Products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45110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600" b="1" i="0">
                <a:solidFill>
                  <a:srgbClr val="10161F"/>
                </a:solidFill>
                <a:latin typeface="IBM Plex Sans"/>
              </a:rPr>
              <a:t>What each 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channel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 sells.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200912"/>
            <a:ext cx="8778240" cy="365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50" b="0" i="0">
                <a:solidFill>
                  <a:srgbClr val="475262"/>
                </a:solidFill>
                <a:latin typeface="IBM Plex Sans"/>
              </a:rPr>
              <a:t>Products from the orders each channel brought in. Email sells Rattan Storage Basket 1.8x as often as your store overall.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1667256"/>
            <a:ext cx="11057839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1" i="0">
                <a:solidFill>
                  <a:srgbClr val="10161F"/>
                </a:solidFill>
                <a:latin typeface="IBM Plex Sans"/>
              </a:rPr>
              <a:t>Top </a:t>
            </a:r>
            <a:r>
              <a:rPr sz="1400" b="1" i="0">
                <a:solidFill>
                  <a:srgbClr val="10161F"/>
                </a:solidFill>
                <a:latin typeface="IBM Plex Sans"/>
              </a:rPr>
              <a:t>product</a:t>
            </a:r>
            <a:r>
              <a:rPr sz="1400" b="1" i="0">
                <a:solidFill>
                  <a:srgbClr val="10161F"/>
                </a:solidFill>
                <a:latin typeface="IBM Plex Sans"/>
              </a:rPr>
              <a:t> per channel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66928" y="2078736"/>
          <a:ext cx="11057840" cy="3328416"/>
        </p:xfrm>
        <a:graphic>
          <a:graphicData uri="http://schemas.openxmlformats.org/drawingml/2006/table">
            <a:tbl>
              <a:tblPr firstRow="0" bandRow="0" firstCol="0" lastRow="0" lastCol="0" bandCol="0">
                <a:tableStyleId>{2D5ABB26-0587-4C30-8999-92F81FD0307C}</a:tableStyleId>
              </a:tblPr>
              <a:tblGrid>
                <a:gridCol w="2155342"/>
                <a:gridCol w="1874210"/>
                <a:gridCol w="2155342"/>
                <a:gridCol w="2436473"/>
                <a:gridCol w="2436473"/>
              </a:tblGrid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6E7887"/>
                          </a:solidFill>
                          <a:latin typeface="IBM Plex Sans Condensed"/>
                        </a:rPr>
                        <a:t>Channel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1E8"/>
                      </a:solidFill>
                    </a:lnB>
                    <a:solidFill>
                      <a:srgbClr val="F6F8FC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6E7887"/>
                          </a:solidFill>
                          <a:latin typeface="IBM Plex Sans Condensed"/>
                        </a:rPr>
                        <a:t>Orders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1E8"/>
                      </a:solidFill>
                    </a:lnB>
                    <a:solidFill>
                      <a:srgbClr val="F6F8FC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6E7887"/>
                          </a:solidFill>
                          <a:latin typeface="IBM Plex Sans Condensed"/>
                        </a:rPr>
                        <a:t>Top product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1E8"/>
                      </a:solidFill>
                    </a:lnB>
                    <a:solidFill>
                      <a:srgbClr val="F6F8FC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1" i="0">
                          <a:solidFill>
                            <a:srgbClr val="6E7887"/>
                          </a:solidFill>
                          <a:latin typeface="IBM Plex Sans Condensed"/>
                        </a:rPr>
                        <a:t>Orders with it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1E8"/>
                      </a:solidFill>
                    </a:lnB>
                    <a:solidFill>
                      <a:srgbClr val="F6F8FC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6E7887"/>
                          </a:solidFill>
                          <a:latin typeface="IBM Plex Sans Condensed"/>
                        </a:rPr>
                        <a:t>Sells more of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1E8"/>
                      </a:solidFill>
                    </a:lnB>
                    <a:solidFill>
                      <a:srgbClr val="F6F8FC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0161F"/>
                          </a:solidFill>
                          <a:latin typeface="IBM Plex Sans"/>
                        </a:rPr>
                        <a:t>Paid search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0161F"/>
                          </a:solidFill>
                          <a:latin typeface="IBM Plex Sans"/>
                        </a:rPr>
                        <a:t>Linen Pillowcase Pair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475262"/>
                          </a:solidFill>
                          <a:latin typeface="IBM Plex Sans"/>
                        </a:rPr>
                        <a:t>71 orders, 22%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75262"/>
                          </a:solidFill>
                          <a:latin typeface="IBM Plex Sans"/>
                        </a:rPr>
                        <a:t>Turkish Hand Towels (2), 1.3x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0161F"/>
                          </a:solidFill>
                          <a:latin typeface="IBM Plex Sans"/>
                        </a:rPr>
                        <a:t>Paid social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0161F"/>
                          </a:solidFill>
                          <a:latin typeface="IBM Plex Sans"/>
                        </a:rPr>
                        <a:t>Stonewashed Linen Duvet C…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475262"/>
                          </a:solidFill>
                          <a:latin typeface="IBM Plex Sans"/>
                        </a:rPr>
                        <a:t>34 orders, 21%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75262"/>
                          </a:solidFill>
                          <a:latin typeface="IBM Plex Sans"/>
                        </a:rPr>
                        <a:t>Ceramic Pour-Over Set, 1.8x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0161F"/>
                          </a:solidFill>
                          <a:latin typeface="IBM Plex Sans"/>
                        </a:rPr>
                        <a:t>Organic search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0161F"/>
                          </a:solidFill>
                          <a:latin typeface="IBM Plex Sans"/>
                        </a:rPr>
                        <a:t>Stonewashed Linen Duvet C…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475262"/>
                          </a:solidFill>
                          <a:latin typeface="IBM Plex Sans"/>
                        </a:rPr>
                        <a:t>25 orders, 27%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75262"/>
                          </a:solidFill>
                          <a:latin typeface="IBM Plex Sans"/>
                        </a:rPr>
                        <a:t>Waffle Knit Blanket, 1.6x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0161F"/>
                          </a:solidFill>
                          <a:latin typeface="IBM Plex Sans"/>
                        </a:rPr>
                        <a:t>Email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0161F"/>
                          </a:solidFill>
                          <a:latin typeface="IBM Plex Sans"/>
                        </a:rPr>
                        <a:t>Linen Sheet Set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475262"/>
                          </a:solidFill>
                          <a:latin typeface="IBM Plex Sans"/>
                        </a:rPr>
                        <a:t>19 orders, 21%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75262"/>
                          </a:solidFill>
                          <a:latin typeface="IBM Plex Sans"/>
                        </a:rPr>
                        <a:t>Rattan Storage Basket, 1.8x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0161F"/>
                          </a:solidFill>
                          <a:latin typeface="IBM Plex Sans"/>
                        </a:rPr>
                        <a:t>Direct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0161F"/>
                          </a:solidFill>
                          <a:latin typeface="IBM Plex Sans"/>
                        </a:rPr>
                        <a:t>Linen Sheet Set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475262"/>
                          </a:solidFill>
                          <a:latin typeface="IBM Plex Sans"/>
                        </a:rPr>
                        <a:t>13 orders, 19%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75262"/>
                          </a:solidFill>
                          <a:latin typeface="IBM Plex Sans"/>
                        </a:rPr>
                        <a:t>Waffle Bath Towel Set, 1.5x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0161F"/>
                          </a:solidFill>
                          <a:latin typeface="IBM Plex Sans"/>
                        </a:rPr>
                        <a:t>Organic social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0161F"/>
                          </a:solidFill>
                          <a:latin typeface="IBM Plex Sans"/>
                        </a:rPr>
                        <a:t>Cotton Bath Mat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475262"/>
                          </a:solidFill>
                          <a:latin typeface="IBM Plex Sans"/>
                        </a:rPr>
                        <a:t>5 orders, 21%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75262"/>
                          </a:solidFill>
                          <a:latin typeface="IBM Plex Sans"/>
                        </a:rPr>
                        <a:t>Cotton Bath Mat, 2.2x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813710" y="2673096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0161F"/>
                </a:solidFill>
                <a:latin typeface="IBM Plex Sans"/>
              </a:rPr>
              <a:t>326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408070" y="2746248"/>
            <a:ext cx="1096970" cy="9144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3408070" y="2746248"/>
            <a:ext cx="1096970" cy="91440"/>
          </a:xfrm>
          <a:prstGeom prst="roundRect">
            <a:avLst>
              <a:gd name="adj" fmla="val 10000"/>
            </a:avLst>
          </a:prstGeom>
          <a:solidFill>
            <a:srgbClr val="3C4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2813710" y="3148584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0161F"/>
                </a:solidFill>
                <a:latin typeface="IBM Plex Sans"/>
              </a:rPr>
              <a:t>159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408070" y="3221736"/>
            <a:ext cx="1096970" cy="9144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3408070" y="3221736"/>
            <a:ext cx="535025" cy="91440"/>
          </a:xfrm>
          <a:prstGeom prst="roundRect">
            <a:avLst>
              <a:gd name="adj" fmla="val 10000"/>
            </a:avLst>
          </a:prstGeom>
          <a:solidFill>
            <a:srgbClr val="3C4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2813710" y="3624072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0161F"/>
                </a:solidFill>
                <a:latin typeface="IBM Plex Sans"/>
              </a:rPr>
              <a:t>94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408070" y="3697224"/>
            <a:ext cx="1096970" cy="9144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3408070" y="3697224"/>
            <a:ext cx="316304" cy="91440"/>
          </a:xfrm>
          <a:prstGeom prst="roundRect">
            <a:avLst>
              <a:gd name="adj" fmla="val 10000"/>
            </a:avLst>
          </a:prstGeom>
          <a:solidFill>
            <a:srgbClr val="3C4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2813710" y="4099560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0161F"/>
                </a:solidFill>
                <a:latin typeface="IBM Plex Sans"/>
              </a:rPr>
              <a:t>92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408070" y="4172712"/>
            <a:ext cx="1096970" cy="9144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3408070" y="4172712"/>
            <a:ext cx="309574" cy="91440"/>
          </a:xfrm>
          <a:prstGeom prst="roundRect">
            <a:avLst>
              <a:gd name="adj" fmla="val 10000"/>
            </a:avLst>
          </a:prstGeom>
          <a:solidFill>
            <a:srgbClr val="3C4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2813710" y="4575048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0161F"/>
                </a:solidFill>
                <a:latin typeface="IBM Plex Sans"/>
              </a:rPr>
              <a:t>69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408070" y="4648200"/>
            <a:ext cx="1096970" cy="9144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ounded Rectangle 20"/>
          <p:cNvSpPr/>
          <p:nvPr/>
        </p:nvSpPr>
        <p:spPr>
          <a:xfrm>
            <a:off x="3408070" y="4648200"/>
            <a:ext cx="232181" cy="91440"/>
          </a:xfrm>
          <a:prstGeom prst="roundRect">
            <a:avLst>
              <a:gd name="adj" fmla="val 10000"/>
            </a:avLst>
          </a:prstGeom>
          <a:solidFill>
            <a:srgbClr val="3C4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TextBox 21"/>
          <p:cNvSpPr txBox="1"/>
          <p:nvPr/>
        </p:nvSpPr>
        <p:spPr>
          <a:xfrm>
            <a:off x="2813710" y="5050536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0161F"/>
                </a:solidFill>
                <a:latin typeface="IBM Plex Sans"/>
              </a:rPr>
              <a:t>24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3408070" y="5123688"/>
            <a:ext cx="1096970" cy="9144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Rounded Rectangle 23"/>
          <p:cNvSpPr/>
          <p:nvPr/>
        </p:nvSpPr>
        <p:spPr>
          <a:xfrm>
            <a:off x="3408070" y="5123688"/>
            <a:ext cx="80759" cy="91440"/>
          </a:xfrm>
          <a:prstGeom prst="roundRect">
            <a:avLst>
              <a:gd name="adj" fmla="val 11322"/>
            </a:avLst>
          </a:prstGeom>
          <a:solidFill>
            <a:srgbClr val="3C4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5" name="TextBox 24"/>
          <p:cNvSpPr txBox="1"/>
          <p:nvPr/>
        </p:nvSpPr>
        <p:spPr>
          <a:xfrm>
            <a:off x="566928" y="6053328"/>
            <a:ext cx="11057839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6E7887"/>
                </a:solidFill>
                <a:latin typeface="IBM Plex Sans"/>
              </a:rPr>
              <a:t>Top product: in the most of that channel's orders. Sells more of: the product whose share of the channel's orders is highest against its share of all orders (5+ orders).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6E7887"/>
                </a:solidFill>
                <a:latin typeface="IBM Plex Sans Condensed"/>
              </a:rPr>
              <a:t>Revenue by source, Harbor Linen Co.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6E7887"/>
                </a:solidFill>
                <a:latin typeface="IBM Plex Sans Condensed"/>
              </a:rPr>
              <a:t>7 / 10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2F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1F2A5C"/>
                </a:solidFill>
                <a:latin typeface="IBM Plex Sans"/>
              </a:rPr>
              <a:t>Next steps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45110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600" b="1" i="0">
                <a:solidFill>
                  <a:srgbClr val="10161F"/>
                </a:solidFill>
                <a:latin typeface="IBM Plex Sans"/>
              </a:rPr>
              <a:t>Where the next 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dollar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 should go.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383792"/>
            <a:ext cx="11057839" cy="3840480"/>
          </a:xfrm>
          <a:prstGeom prst="roundRect">
            <a:avLst>
              <a:gd name="adj" fmla="val 1428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795528" y="1511808"/>
            <a:ext cx="36576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600" b="0" i="0">
                <a:solidFill>
                  <a:srgbClr val="1F2A5C"/>
                </a:solidFill>
                <a:latin typeface="IBM Plex Sans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07008" y="1493520"/>
            <a:ext cx="4206240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6E7887"/>
                </a:solidFill>
                <a:latin typeface="IBM Plex Sans Condensed"/>
              </a:rPr>
              <a:t>This month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07008" y="1676400"/>
            <a:ext cx="4206240" cy="63093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50" b="1" i="0">
                <a:solidFill>
                  <a:srgbClr val="10161F"/>
                </a:solidFill>
                <a:latin typeface="IBM Plex Sans"/>
              </a:rPr>
              <a:t>Put more behind </a:t>
            </a:r>
            <a:r>
              <a:rPr sz="1350" b="1" i="0">
                <a:solidFill>
                  <a:srgbClr val="10161F"/>
                </a:solidFill>
                <a:latin typeface="IBM Plex Sans"/>
              </a:rPr>
              <a:t>Catalog dynamic products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87568" y="1511808"/>
            <a:ext cx="5708599" cy="7772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0" i="0">
                <a:solidFill>
                  <a:srgbClr val="475262"/>
                </a:solidFill>
                <a:latin typeface="IBM Plex Sans"/>
              </a:rPr>
              <a:t>It earned $7,248 from 50 orders, up from $4,016 in August.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881567" y="2014728"/>
            <a:ext cx="898652" cy="219456"/>
          </a:xfrm>
          <a:prstGeom prst="roundRect">
            <a:avLst>
              <a:gd name="adj" fmla="val 12500"/>
            </a:avLst>
          </a:prstGeom>
          <a:solidFill>
            <a:srgbClr val="FBE9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8881567" y="2014728"/>
            <a:ext cx="89865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BF3029"/>
                </a:solidFill>
                <a:latin typeface="IBM Plex Sans"/>
              </a:rPr>
              <a:t>High impact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9871659" y="2014728"/>
            <a:ext cx="1009142" cy="219456"/>
          </a:xfrm>
          <a:prstGeom prst="roundRect">
            <a:avLst>
              <a:gd name="adj" fmla="val 12500"/>
            </a:avLst>
          </a:prstGeom>
          <a:solidFill>
            <a:srgbClr val="F6F8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9871659" y="2014728"/>
            <a:ext cx="100914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475262"/>
                </a:solidFill>
                <a:latin typeface="IBM Plex Sans"/>
              </a:rPr>
              <a:t>Medium effort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566928" y="2343912"/>
            <a:ext cx="11057839" cy="0"/>
          </a:xfrm>
          <a:prstGeom prst="line">
            <a:avLst/>
          </a:prstGeom>
          <a:ln w="9525">
            <a:solidFill>
              <a:srgbClr val="DC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795528" y="2471928"/>
            <a:ext cx="36576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600" b="0" i="0">
                <a:solidFill>
                  <a:srgbClr val="1F2A5C"/>
                </a:solidFill>
                <a:latin typeface="IBM Plex Sans"/>
              </a:rP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207008" y="2453640"/>
            <a:ext cx="4206240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6E7887"/>
                </a:solidFill>
                <a:latin typeface="IBM Plex Sans Condensed"/>
              </a:rPr>
              <a:t>Reporting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207008" y="2636520"/>
            <a:ext cx="4206240" cy="63093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50" b="1" i="0">
                <a:solidFill>
                  <a:srgbClr val="10161F"/>
                </a:solidFill>
                <a:latin typeface="IBM Plex Sans"/>
              </a:rPr>
              <a:t>Credit </a:t>
            </a:r>
            <a:r>
              <a:rPr sz="1350" b="1" i="0">
                <a:solidFill>
                  <a:srgbClr val="10161F"/>
                </a:solidFill>
                <a:latin typeface="IBM Plex Sans"/>
              </a:rPr>
              <a:t>AI assistants</a:t>
            </a:r>
            <a:r>
              <a:rPr sz="1350" b="1" i="0">
                <a:solidFill>
                  <a:srgbClr val="10161F"/>
                </a:solidFill>
                <a:latin typeface="IBM Plex Sans"/>
              </a:rPr>
              <a:t> for the buyers they find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687568" y="2471928"/>
            <a:ext cx="5708599" cy="7772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0" i="0">
                <a:solidFill>
                  <a:srgbClr val="475262"/>
                </a:solidFill>
                <a:latin typeface="IBM Plex Sans"/>
              </a:rPr>
              <a:t>By first visit they found $14.2K of revenue; last click gives them only $3,485. Report both numbers before you cut their budget.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881567" y="2974848"/>
            <a:ext cx="1081532" cy="219456"/>
          </a:xfrm>
          <a:prstGeom prst="roundRect">
            <a:avLst>
              <a:gd name="adj" fmla="val 12500"/>
            </a:avLst>
          </a:prstGeom>
          <a:solidFill>
            <a:srgbClr val="FBF0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8881567" y="2974848"/>
            <a:ext cx="108153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956000"/>
                </a:solidFill>
                <a:latin typeface="IBM Plex Sans"/>
              </a:rPr>
              <a:t>Medium impact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10054539" y="2974848"/>
            <a:ext cx="800862" cy="219456"/>
          </a:xfrm>
          <a:prstGeom prst="roundRect">
            <a:avLst>
              <a:gd name="adj" fmla="val 12500"/>
            </a:avLst>
          </a:prstGeom>
          <a:solidFill>
            <a:srgbClr val="F6F8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10054539" y="2974848"/>
            <a:ext cx="80086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475262"/>
                </a:solidFill>
                <a:latin typeface="IBM Plex Sans"/>
              </a:rPr>
              <a:t>Low effort</a:t>
            </a:r>
          </a:p>
        </p:txBody>
      </p:sp>
      <p:cxnSp>
        <p:nvCxnSpPr>
          <p:cNvPr id="22" name="Connector 21"/>
          <p:cNvCxnSpPr/>
          <p:nvPr/>
        </p:nvCxnSpPr>
        <p:spPr>
          <a:xfrm>
            <a:off x="566928" y="3304032"/>
            <a:ext cx="11057839" cy="0"/>
          </a:xfrm>
          <a:prstGeom prst="line">
            <a:avLst/>
          </a:prstGeom>
          <a:ln w="9525">
            <a:solidFill>
              <a:srgbClr val="DC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795528" y="3432048"/>
            <a:ext cx="36576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600" b="0" i="0">
                <a:solidFill>
                  <a:srgbClr val="1F2A5C"/>
                </a:solidFill>
                <a:latin typeface="IBM Plex Sans"/>
              </a:rPr>
              <a:t>3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207008" y="3413760"/>
            <a:ext cx="4206240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6E7887"/>
                </a:solidFill>
                <a:latin typeface="IBM Plex Sans Condensed"/>
              </a:rPr>
              <a:t>This week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207008" y="3596640"/>
            <a:ext cx="4206240" cy="63093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50" b="1" i="0">
                <a:solidFill>
                  <a:srgbClr val="10161F"/>
                </a:solidFill>
                <a:latin typeface="IBM Plex Sans"/>
              </a:rPr>
              <a:t>Tag the links behind </a:t>
            </a:r>
            <a:r>
              <a:rPr sz="1350" b="1" i="0">
                <a:solidFill>
                  <a:srgbClr val="10161F"/>
                </a:solidFill>
                <a:latin typeface="IBM Plex Sans"/>
              </a:rPr>
              <a:t>untagged</a:t>
            </a:r>
            <a:r>
              <a:rPr sz="1350" b="1" i="0">
                <a:solidFill>
                  <a:srgbClr val="10161F"/>
                </a:solidFill>
                <a:latin typeface="IBM Plex Sans"/>
              </a:rPr>
              <a:t> orders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687568" y="3432048"/>
            <a:ext cx="5708599" cy="7772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0" i="0">
                <a:solidFill>
                  <a:srgbClr val="475262"/>
                </a:solidFill>
                <a:latin typeface="IBM Plex Sans"/>
              </a:rPr>
              <a:t>$44.3K (33%) of revenue carried no campaign tag, so no campaign gets credit for it.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8881567" y="3934968"/>
            <a:ext cx="1081532" cy="219456"/>
          </a:xfrm>
          <a:prstGeom prst="roundRect">
            <a:avLst>
              <a:gd name="adj" fmla="val 12500"/>
            </a:avLst>
          </a:prstGeom>
          <a:solidFill>
            <a:srgbClr val="FBF0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8" name="TextBox 27"/>
          <p:cNvSpPr txBox="1"/>
          <p:nvPr/>
        </p:nvSpPr>
        <p:spPr>
          <a:xfrm>
            <a:off x="8881567" y="3934968"/>
            <a:ext cx="108153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956000"/>
                </a:solidFill>
                <a:latin typeface="IBM Plex Sans"/>
              </a:rPr>
              <a:t>Medium impact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10054539" y="3934968"/>
            <a:ext cx="800862" cy="219456"/>
          </a:xfrm>
          <a:prstGeom prst="roundRect">
            <a:avLst>
              <a:gd name="adj" fmla="val 12500"/>
            </a:avLst>
          </a:prstGeom>
          <a:solidFill>
            <a:srgbClr val="F6F8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0" name="TextBox 29"/>
          <p:cNvSpPr txBox="1"/>
          <p:nvPr/>
        </p:nvSpPr>
        <p:spPr>
          <a:xfrm>
            <a:off x="10054539" y="3934968"/>
            <a:ext cx="80086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475262"/>
                </a:solidFill>
                <a:latin typeface="IBM Plex Sans"/>
              </a:rPr>
              <a:t>Low effort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566928" y="4264152"/>
            <a:ext cx="11057839" cy="0"/>
          </a:xfrm>
          <a:prstGeom prst="line">
            <a:avLst/>
          </a:prstGeom>
          <a:ln w="9525">
            <a:solidFill>
              <a:srgbClr val="DC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795528" y="4392168"/>
            <a:ext cx="36576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600" b="0" i="0">
                <a:solidFill>
                  <a:srgbClr val="1F2A5C"/>
                </a:solidFill>
                <a:latin typeface="IBM Plex Sans"/>
              </a:rPr>
              <a:t>4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207008" y="4373880"/>
            <a:ext cx="4206240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6E7887"/>
                </a:solidFill>
                <a:latin typeface="IBM Plex Sans Condensed"/>
              </a:rPr>
              <a:t>This month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207008" y="4556760"/>
            <a:ext cx="4206240" cy="63093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50" b="1" i="0">
                <a:solidFill>
                  <a:srgbClr val="10161F"/>
                </a:solidFill>
                <a:latin typeface="IBM Plex Sans"/>
              </a:rPr>
              <a:t>Look into </a:t>
            </a:r>
            <a:r>
              <a:rPr sz="1350" b="1" i="0">
                <a:solidFill>
                  <a:srgbClr val="10161F"/>
                </a:solidFill>
                <a:latin typeface="IBM Plex Sans"/>
              </a:rPr>
              <a:t>refunds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687568" y="4392168"/>
            <a:ext cx="5708599" cy="7772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0" i="0">
                <a:solidFill>
                  <a:srgbClr val="475262"/>
                </a:solidFill>
                <a:latin typeface="IBM Plex Sans"/>
              </a:rPr>
              <a:t>34 orders were refunded (4.0% of orders), worth $6,733. Linen Sheet Set appears in 8 of them.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8881567" y="4895088"/>
            <a:ext cx="1081532" cy="219456"/>
          </a:xfrm>
          <a:prstGeom prst="roundRect">
            <a:avLst>
              <a:gd name="adj" fmla="val 12500"/>
            </a:avLst>
          </a:prstGeom>
          <a:solidFill>
            <a:srgbClr val="FBF0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7" name="TextBox 36"/>
          <p:cNvSpPr txBox="1"/>
          <p:nvPr/>
        </p:nvSpPr>
        <p:spPr>
          <a:xfrm>
            <a:off x="8881567" y="4895088"/>
            <a:ext cx="108153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956000"/>
                </a:solidFill>
                <a:latin typeface="IBM Plex Sans"/>
              </a:rPr>
              <a:t>Medium impact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10054539" y="4895088"/>
            <a:ext cx="800862" cy="219456"/>
          </a:xfrm>
          <a:prstGeom prst="roundRect">
            <a:avLst>
              <a:gd name="adj" fmla="val 12500"/>
            </a:avLst>
          </a:prstGeom>
          <a:solidFill>
            <a:srgbClr val="F6F8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9" name="TextBox 38"/>
          <p:cNvSpPr txBox="1"/>
          <p:nvPr/>
        </p:nvSpPr>
        <p:spPr>
          <a:xfrm>
            <a:off x="10054539" y="4895088"/>
            <a:ext cx="80086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475262"/>
                </a:solidFill>
                <a:latin typeface="IBM Plex Sans"/>
              </a:rPr>
              <a:t>Low effort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6E7887"/>
                </a:solidFill>
                <a:latin typeface="IBM Plex Sans Condensed"/>
              </a:rPr>
              <a:t>Revenue by source, Harbor Linen Co.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6E7887"/>
                </a:solidFill>
                <a:latin typeface="IBM Plex Sans Condensed"/>
              </a:rPr>
              <a:t>8 / 10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2F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914400"/>
            <a:ext cx="9144000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1F2A5C"/>
                </a:solidFill>
                <a:latin typeface="IBM Plex Sans"/>
              </a:rPr>
              <a:t>Revenue in one line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207008"/>
            <a:ext cx="11057839" cy="178612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2000"/>
              </a:lnSpc>
            </a:pPr>
            <a:r>
              <a:rPr sz="4000" b="1" i="0">
                <a:solidFill>
                  <a:srgbClr val="10161F"/>
                </a:solidFill>
                <a:latin typeface="IBM Plex Sans"/>
              </a:rPr>
              <a:t>Next: put more behind </a:t>
            </a:r>
            <a:r>
              <a:rPr sz="4000" b="1" i="0">
                <a:solidFill>
                  <a:srgbClr val="10161F"/>
                </a:solidFill>
                <a:latin typeface="IBM Plex Sans"/>
              </a:rPr>
              <a:t>Catalog dynamic products</a:t>
            </a:r>
            <a:r>
              <a:rPr sz="4000" b="1" i="0">
                <a:solidFill>
                  <a:srgbClr val="10161F"/>
                </a:solidFill>
                <a:latin typeface="IBM Plex Sans"/>
              </a:rPr>
              <a:t>. It earned $7,248, up from $4,016.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566928" y="3404616"/>
            <a:ext cx="2593010" cy="0"/>
          </a:xfrm>
          <a:prstGeom prst="line">
            <a:avLst/>
          </a:prstGeom>
          <a:ln w="12700">
            <a:solidFill>
              <a:srgbClr val="DC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566928" y="3541776"/>
            <a:ext cx="259301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6E7887"/>
                </a:solidFill>
                <a:latin typeface="IBM Plex Sans Condensed"/>
              </a:rPr>
              <a:t>Revenue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3788664"/>
            <a:ext cx="259301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0" i="0">
                <a:solidFill>
                  <a:srgbClr val="10161F"/>
                </a:solidFill>
                <a:latin typeface="IBM Plex Sans"/>
              </a:rPr>
              <a:t>$136K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3388538" y="3404616"/>
            <a:ext cx="2593010" cy="0"/>
          </a:xfrm>
          <a:prstGeom prst="line">
            <a:avLst/>
          </a:prstGeom>
          <a:ln w="12700">
            <a:solidFill>
              <a:srgbClr val="DC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388538" y="3541776"/>
            <a:ext cx="259301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6E7887"/>
                </a:solidFill>
                <a:latin typeface="IBM Plex Sans Condensed"/>
              </a:rPr>
              <a:t>Orders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388538" y="3788664"/>
            <a:ext cx="259301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0" i="0">
                <a:solidFill>
                  <a:srgbClr val="10161F"/>
                </a:solidFill>
                <a:latin typeface="IBM Plex Sans"/>
              </a:rPr>
              <a:t>808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6210148" y="3404616"/>
            <a:ext cx="2593009" cy="0"/>
          </a:xfrm>
          <a:prstGeom prst="line">
            <a:avLst/>
          </a:prstGeom>
          <a:ln w="12700">
            <a:solidFill>
              <a:srgbClr val="DC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6210148" y="3541776"/>
            <a:ext cx="259301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6E7887"/>
                </a:solidFill>
                <a:latin typeface="IBM Plex Sans Condensed"/>
              </a:rPr>
              <a:t>Average value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210148" y="3788664"/>
            <a:ext cx="259301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0" i="0">
                <a:solidFill>
                  <a:srgbClr val="10161F"/>
                </a:solidFill>
                <a:latin typeface="IBM Plex Sans"/>
              </a:rPr>
              <a:t>$168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9031757" y="3404616"/>
            <a:ext cx="2593010" cy="0"/>
          </a:xfrm>
          <a:prstGeom prst="line">
            <a:avLst/>
          </a:prstGeom>
          <a:ln w="12700">
            <a:solidFill>
              <a:srgbClr val="DC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9031757" y="3541776"/>
            <a:ext cx="259301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6E7887"/>
                </a:solidFill>
                <a:latin typeface="IBM Plex Sans Condensed"/>
              </a:rPr>
              <a:t>Return on ad spend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031757" y="3788664"/>
            <a:ext cx="259301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0" i="0">
                <a:solidFill>
                  <a:srgbClr val="10161F"/>
                </a:solidFill>
                <a:latin typeface="IBM Plex Sans"/>
              </a:rPr>
              <a:t>2.2x</a:t>
            </a:r>
          </a:p>
        </p:txBody>
      </p:sp>
      <p:sp>
        <p:nvSpPr>
          <p:cNvPr id="16" name="Oval 15"/>
          <p:cNvSpPr/>
          <p:nvPr/>
        </p:nvSpPr>
        <p:spPr>
          <a:xfrm>
            <a:off x="576072" y="4721352"/>
            <a:ext cx="91440" cy="91440"/>
          </a:xfrm>
          <a:prstGeom prst="ellipse">
            <a:avLst/>
          </a:prstGeom>
          <a:solidFill>
            <a:srgbClr val="3C4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95528" y="4639056"/>
            <a:ext cx="1078351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475262"/>
                </a:solidFill>
                <a:latin typeface="IBM Plex Sans"/>
              </a:rPr>
              <a:t>Busiest day: Sep 6 with $8,016.</a:t>
            </a:r>
          </a:p>
        </p:txBody>
      </p:sp>
      <p:sp>
        <p:nvSpPr>
          <p:cNvPr id="18" name="Oval 17"/>
          <p:cNvSpPr/>
          <p:nvPr/>
        </p:nvSpPr>
        <p:spPr>
          <a:xfrm>
            <a:off x="576072" y="5068824"/>
            <a:ext cx="91440" cy="91440"/>
          </a:xfrm>
          <a:prstGeom prst="ellipse">
            <a:avLst/>
          </a:prstGeom>
          <a:solidFill>
            <a:srgbClr val="3C4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95528" y="4986528"/>
            <a:ext cx="1078351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475262"/>
                </a:solidFill>
                <a:latin typeface="IBM Plex Sans"/>
              </a:rPr>
              <a:t>Top campaign: Shopping all products with $16.4K.</a:t>
            </a:r>
          </a:p>
        </p:txBody>
      </p:sp>
      <p:sp>
        <p:nvSpPr>
          <p:cNvPr id="20" name="Oval 19"/>
          <p:cNvSpPr/>
          <p:nvPr/>
        </p:nvSpPr>
        <p:spPr>
          <a:xfrm>
            <a:off x="576072" y="5416296"/>
            <a:ext cx="91440" cy="91440"/>
          </a:xfrm>
          <a:prstGeom prst="ellipse">
            <a:avLst/>
          </a:prstGeom>
          <a:solidFill>
            <a:srgbClr val="3C4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95528" y="5334000"/>
            <a:ext cx="1078351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475262"/>
                </a:solidFill>
                <a:latin typeface="IBM Plex Sans"/>
              </a:rPr>
              <a:t>Top product: Linen Pillowcase Pair, in 152 orders.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6E7887"/>
                </a:solidFill>
                <a:latin typeface="IBM Plex Sans Condensed"/>
              </a:rPr>
              <a:t>Revenue by source, Harbor Linen Co.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6E7887"/>
                </a:solidFill>
                <a:latin typeface="IBM Plex Sans Condensed"/>
              </a:rPr>
              <a:t>9 / 10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2F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1F2A5C"/>
                </a:solidFill>
                <a:latin typeface="IBM Plex Sans"/>
              </a:rPr>
              <a:t>Method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45110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600" b="1" i="0">
                <a:solidFill>
                  <a:srgbClr val="10161F"/>
                </a:solidFill>
                <a:latin typeface="IBM Plex Sans"/>
              </a:rPr>
              <a:t>How we built this report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475232"/>
            <a:ext cx="9601200" cy="485241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20000"/>
              </a:lnSpc>
            </a:pPr>
            <a:r>
              <a:rPr sz="1300" b="0" i="0">
                <a:solidFill>
                  <a:srgbClr val="475262"/>
                </a:solidFill>
                <a:latin typeface="IBM Plex Sans"/>
              </a:rPr>
              <a:t>•  Revenue: order totals of completed and processing WooCommerce orders. Refunded orders are left out of revenue and shown under Refunds; cancelled, failed and pending orders are left out.</a:t>
            </a:r>
          </a:p>
          <a:p>
            <a:pPr algn="l">
              <a:lnSpc>
                <a:spcPct val="120000"/>
              </a:lnSpc>
              <a:spcBef>
                <a:spcPts val="715"/>
              </a:spcBef>
            </a:pPr>
            <a:r>
              <a:rPr sz="1300" b="0" i="0">
                <a:solidFill>
                  <a:srgbClr val="475262"/>
                </a:solidFill>
                <a:latin typeface="IBM Plex Sans"/>
              </a:rPr>
              <a:t>•  Channel and campaign come from the UTM Grabber fields saved on each order: last touch is the visit that bought, first touch the person's first visit.</a:t>
            </a:r>
          </a:p>
          <a:p>
            <a:pPr algn="l">
              <a:lnSpc>
                <a:spcPct val="120000"/>
              </a:lnSpc>
              <a:spcBef>
                <a:spcPts val="715"/>
              </a:spcBef>
            </a:pPr>
            <a:r>
              <a:rPr sz="1300" b="0" i="0">
                <a:solidFill>
                  <a:srgbClr val="475262"/>
                </a:solidFill>
                <a:latin typeface="IBM Plex Sans"/>
              </a:rPr>
              <a:t>•  Return on ad spend: revenue from orders whose last click was an ad on Google Ads, Meta Ads, Microsoft Ads, divided by $36.6K spend (September 2026).</a:t>
            </a:r>
          </a:p>
          <a:p>
            <a:pPr algn="l">
              <a:lnSpc>
                <a:spcPct val="120000"/>
              </a:lnSpc>
              <a:spcBef>
                <a:spcPts val="715"/>
              </a:spcBef>
            </a:pPr>
            <a:r>
              <a:rPr sz="1300" b="0" i="0">
                <a:solidFill>
                  <a:srgbClr val="475262"/>
                </a:solidFill>
                <a:latin typeface="IBM Plex Sans"/>
              </a:rPr>
              <a:t>•  Changes compare with August: $124K from 732 orders.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6E7887"/>
                </a:solidFill>
                <a:latin typeface="IBM Plex Sans Condensed"/>
              </a:rPr>
              <a:t>Revenue by source, Harbor Linen Co.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6E7887"/>
                </a:solidFill>
                <a:latin typeface="IBM Plex Sans Condensed"/>
              </a:rPr>
              <a:t>10 / 10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