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embeddedFontLst>
    <p:embeddedFont>
      <p:font typeface="Instrument Serif" charset="0"/>
      <p:regular r:id="rId16"/>
      <p:italic r:id="rId17"/>
    </p:embeddedFont>
    <p:embeddedFont>
      <p:font typeface="Geist" charset="0"/>
      <p:regular r:id="rId18"/>
    </p:embeddedFont>
    <p:embeddedFont>
      <p:font typeface="Geist Mono" charset="0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font" Target="fonts/font1.fntdata"/><Relationship Id="rId17" Type="http://schemas.openxmlformats.org/officeDocument/2006/relationships/font" Target="fonts/font2.fntdata"/><Relationship Id="rId18" Type="http://schemas.openxmlformats.org/officeDocument/2006/relationships/font" Target="fonts/font3.fntdata"/><Relationship Id="rId19" Type="http://schemas.openxmlformats.org/officeDocument/2006/relationships/font" Target="fonts/font4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September</c:v>
                </c:pt>
              </c:strCache>
            </c:strRef>
          </c:tx>
          <c:spPr>
            <a:ln w="28575">
              <a:solidFill>
                <a:srgbClr val="1F2A5C"/>
              </a:solidFill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1F2A5C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5189.65</c:v>
                </c:pt>
                <c:pt idx="1">
                  <c:v>3143.15</c:v>
                </c:pt>
                <c:pt idx="2">
                  <c:v>3727.6</c:v>
                </c:pt>
                <c:pt idx="3">
                  <c:v>3191.65</c:v>
                </c:pt>
                <c:pt idx="4">
                  <c:v>6956.1</c:v>
                </c:pt>
                <c:pt idx="5">
                  <c:v>8015.5</c:v>
                </c:pt>
                <c:pt idx="6">
                  <c:v>5491.6</c:v>
                </c:pt>
                <c:pt idx="7">
                  <c:v>4157.05</c:v>
                </c:pt>
                <c:pt idx="8">
                  <c:v>4017.2</c:v>
                </c:pt>
                <c:pt idx="9">
                  <c:v>5474.3</c:v>
                </c:pt>
                <c:pt idx="10">
                  <c:v>4336.1</c:v>
                </c:pt>
                <c:pt idx="11">
                  <c:v>4107.85</c:v>
                </c:pt>
                <c:pt idx="12">
                  <c:v>4751.3</c:v>
                </c:pt>
                <c:pt idx="13">
                  <c:v>3296.6</c:v>
                </c:pt>
                <c:pt idx="14">
                  <c:v>4379.15</c:v>
                </c:pt>
                <c:pt idx="15">
                  <c:v>3725.7</c:v>
                </c:pt>
                <c:pt idx="16">
                  <c:v>5518.05</c:v>
                </c:pt>
                <c:pt idx="17">
                  <c:v>3870.8</c:v>
                </c:pt>
                <c:pt idx="18">
                  <c:v>5458.45</c:v>
                </c:pt>
                <c:pt idx="19">
                  <c:v>5876.6</c:v>
                </c:pt>
                <c:pt idx="20">
                  <c:v>5805.8</c:v>
                </c:pt>
                <c:pt idx="21">
                  <c:v>2853.2</c:v>
                </c:pt>
                <c:pt idx="22">
                  <c:v>3984.4</c:v>
                </c:pt>
                <c:pt idx="23">
                  <c:v>5289.35</c:v>
                </c:pt>
                <c:pt idx="24">
                  <c:v>4282.15</c:v>
                </c:pt>
                <c:pt idx="25">
                  <c:v>3481.45</c:v>
                </c:pt>
                <c:pt idx="26">
                  <c:v>5961.15</c:v>
                </c:pt>
                <c:pt idx="27">
                  <c:v>4286.5</c:v>
                </c:pt>
                <c:pt idx="28">
                  <c:v>2263.9</c:v>
                </c:pt>
                <c:pt idx="29">
                  <c:v>2683.0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August</c:v>
                </c:pt>
              </c:strCache>
            </c:strRef>
          </c:tx>
          <c:spPr>
            <a:ln w="28575">
              <a:solidFill>
                <a:srgbClr val="D9805F"/>
              </a:solidFill>
              <a:prstDash val="dash"/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D9805F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2786.7</c:v>
                </c:pt>
                <c:pt idx="1">
                  <c:v>4387.4</c:v>
                </c:pt>
                <c:pt idx="2">
                  <c:v>5366.3</c:v>
                </c:pt>
                <c:pt idx="3">
                  <c:v>4571.35</c:v>
                </c:pt>
                <c:pt idx="4">
                  <c:v>3904.95</c:v>
                </c:pt>
                <c:pt idx="5">
                  <c:v>4116.55</c:v>
                </c:pt>
                <c:pt idx="6">
                  <c:v>4988.0</c:v>
                </c:pt>
                <c:pt idx="7">
                  <c:v>3890.7</c:v>
                </c:pt>
                <c:pt idx="8">
                  <c:v>3256.65</c:v>
                </c:pt>
                <c:pt idx="9">
                  <c:v>2817.15</c:v>
                </c:pt>
                <c:pt idx="10">
                  <c:v>2561.8</c:v>
                </c:pt>
                <c:pt idx="11">
                  <c:v>4948.4</c:v>
                </c:pt>
                <c:pt idx="12">
                  <c:v>3371.8</c:v>
                </c:pt>
                <c:pt idx="13">
                  <c:v>3400.25</c:v>
                </c:pt>
                <c:pt idx="14">
                  <c:v>4972.75</c:v>
                </c:pt>
                <c:pt idx="15">
                  <c:v>3001.75</c:v>
                </c:pt>
                <c:pt idx="16">
                  <c:v>2975.9</c:v>
                </c:pt>
                <c:pt idx="17">
                  <c:v>5221.4</c:v>
                </c:pt>
                <c:pt idx="18">
                  <c:v>4515.0</c:v>
                </c:pt>
                <c:pt idx="19">
                  <c:v>5046.3</c:v>
                </c:pt>
                <c:pt idx="20">
                  <c:v>4258.3</c:v>
                </c:pt>
                <c:pt idx="21">
                  <c:v>2960.6</c:v>
                </c:pt>
                <c:pt idx="22">
                  <c:v>4323.5</c:v>
                </c:pt>
                <c:pt idx="23">
                  <c:v>3259.4</c:v>
                </c:pt>
                <c:pt idx="24">
                  <c:v>3088.85</c:v>
                </c:pt>
                <c:pt idx="25">
                  <c:v>4743.75</c:v>
                </c:pt>
                <c:pt idx="26">
                  <c:v>3766.7</c:v>
                </c:pt>
                <c:pt idx="27">
                  <c:v>3730.65</c:v>
                </c:pt>
                <c:pt idx="28">
                  <c:v>4806.25</c:v>
                </c:pt>
                <c:pt idx="29">
                  <c:v>5610.1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9CDD6"/>
            </a:solidFill>
          </a:ln>
        </c:spPr>
        <c:txPr>
          <a:bodyPr/>
          <a:lstStyle/>
          <a:p>
            <a:pPr>
              <a:defRPr sz="1000" b="0" i="0">
                <a:solidFill>
                  <a:srgbClr val="5B6282"/>
                </a:solidFill>
                <a:latin typeface="Geist Mono"/>
              </a:defRPr>
            </a:pPr>
          </a:p>
        </c:txPr>
        <c:crossAx val="2140495176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rgbClr val="ECEDF1"/>
              </a:solidFill>
            </a:ln>
          </c:spPr>
        </c:majorGridlines>
        <c:numFmt formatCode="&quot;$&quot;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5B6282"/>
                </a:solidFill>
                <a:latin typeface="Geist Mono"/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050" b="0" i="0">
              <a:solidFill>
                <a:srgbClr val="5B6282"/>
              </a:solidFill>
              <a:latin typeface="Geist"/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0" b="0" i="0">
          <a:solidFill>
            <a:srgbClr val="5B6282"/>
          </a:solidFill>
          <a:latin typeface="Geist Mono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200" b="0" i="0">
                <a:solidFill>
                  <a:srgbClr val="121833"/>
                </a:solidFill>
                <a:latin typeface="Instrument Serif"/>
              </a:rPr>
              <a:t>Harbor Linen Co.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566928" y="987552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66928" y="187452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 spc="150">
                <a:solidFill>
                  <a:srgbClr val="1F2A5C"/>
                </a:solidFill>
                <a:latin typeface="Geist Mono"/>
              </a:rPr>
              <a:t>REVENUE BY SOURCE · 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58568"/>
            <a:ext cx="10789920" cy="16337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000" b="0" i="0">
                <a:solidFill>
                  <a:srgbClr val="121833"/>
                </a:solidFill>
                <a:latin typeface="Instrument Serif"/>
              </a:rPr>
              <a:t>September brought </a:t>
            </a:r>
            <a:r>
              <a:rPr sz="5000" b="0" i="1">
                <a:solidFill>
                  <a:srgbClr val="1F2A5C"/>
                </a:solidFill>
                <a:latin typeface="Instrument Serif"/>
              </a:rPr>
              <a:t>$136K</a:t>
            </a:r>
            <a:r>
              <a:rPr sz="5000" b="0" i="0">
                <a:solidFill>
                  <a:srgbClr val="121833"/>
                </a:solidFill>
                <a:latin typeface="Instrument Serif"/>
              </a:rPr>
              <a:t> in revenue, 9% more than August.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983736"/>
            <a:ext cx="95097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5B6282"/>
                </a:solidFill>
                <a:latin typeface="Geist"/>
              </a:rPr>
              <a:t>Paid search brought the most (41%). Shopping all products was the top campaign at $16.4K. Ad spend of $36.6K returned 2.2x in ad-click revenue.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4715256"/>
            <a:ext cx="10515600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5B6282"/>
                </a:solidFill>
                <a:latin typeface="Geist"/>
              </a:rPr>
              <a:t>harborlinenco.com  ·  WPForms + WooCommerce  ·  842 orders  ·  30 days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806440"/>
            <a:ext cx="226999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Oval 8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7F54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5806440"/>
            <a:ext cx="199567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21833"/>
                </a:solidFill>
                <a:latin typeface="Geist"/>
              </a:rPr>
              <a:t>WooCommerce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08048" y="5806440"/>
            <a:ext cx="22699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B6282"/>
                </a:solidFill>
                <a:latin typeface="Geist"/>
              </a:rPr>
              <a:t>842 orders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928366" y="5806440"/>
            <a:ext cx="219252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3042666" y="591159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202686" y="5806440"/>
            <a:ext cx="19182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21833"/>
                </a:solidFill>
                <a:latin typeface="Geist"/>
              </a:rPr>
              <a:t>Google Ads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14216" y="5806440"/>
            <a:ext cx="21925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B6282"/>
                </a:solidFill>
                <a:latin typeface="Geist"/>
              </a:rPr>
              <a:t>$23.2K spend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212334" y="5806440"/>
            <a:ext cx="200964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5326634" y="5911596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486654" y="5806440"/>
            <a:ext cx="17353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21833"/>
                </a:solidFill>
                <a:latin typeface="Geist"/>
              </a:rPr>
              <a:t>Meta Ads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77534" y="5806440"/>
            <a:ext cx="200964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B6282"/>
                </a:solidFill>
                <a:latin typeface="Geist"/>
              </a:rPr>
              <a:t>$11.8K spend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3422" y="5806440"/>
            <a:ext cx="233603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Oval 20"/>
          <p:cNvSpPr/>
          <p:nvPr/>
        </p:nvSpPr>
        <p:spPr>
          <a:xfrm>
            <a:off x="7427722" y="5911596"/>
            <a:ext cx="82296" cy="82296"/>
          </a:xfrm>
          <a:prstGeom prst="ellipse">
            <a:avLst/>
          </a:prstGeom>
          <a:solidFill>
            <a:srgbClr val="00A4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587742" y="5806440"/>
            <a:ext cx="20617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21833"/>
                </a:solidFill>
                <a:latin typeface="Geist"/>
              </a:rPr>
              <a:t>Microsoft Ads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69452" y="5806440"/>
            <a:ext cx="23360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B6282"/>
                </a:solidFill>
                <a:latin typeface="Geist"/>
              </a:rPr>
              <a:t>$1,600 spend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6172200"/>
            <a:ext cx="249351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Oval 24"/>
          <p:cNvSpPr/>
          <p:nvPr/>
        </p:nvSpPr>
        <p:spPr>
          <a:xfrm>
            <a:off x="681228" y="6277356"/>
            <a:ext cx="82296" cy="82296"/>
          </a:xfrm>
          <a:prstGeom prst="ellipse">
            <a:avLst/>
          </a:prstGeom>
          <a:solidFill>
            <a:srgbClr val="1F2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41248" y="6172200"/>
            <a:ext cx="22191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21833"/>
                </a:solidFill>
                <a:latin typeface="Geist"/>
              </a:rPr>
              <a:t>Sample data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725168" y="6172200"/>
            <a:ext cx="24935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B6282"/>
                </a:solidFill>
                <a:latin typeface="Geist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1F2A5C"/>
                </a:solidFill>
                <a:latin typeface="Geist Mono"/>
              </a:rPr>
              <a:t>THE TAKEAWAY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1">
                <a:solidFill>
                  <a:srgbClr val="1F2A5C"/>
                </a:solidFill>
                <a:latin typeface="Instrument Serif"/>
              </a:rPr>
              <a:t>Paid search</a:t>
            </a:r>
            <a:r>
              <a:rPr sz="3200" b="0" i="0">
                <a:solidFill>
                  <a:srgbClr val="121833"/>
                </a:solidFill>
                <a:latin typeface="Instrument Serif"/>
              </a:rPr>
              <a:t> earned $55.4K, 41% of revenue.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3576218" cy="17861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3565246" cy="1107399"/>
          </a:xfrm>
          <a:prstGeom prst="rect">
            <a:avLst/>
          </a:prstGeom>
          <a:solidFill>
            <a:srgbClr val="F1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582631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8096" y="1612392"/>
            <a:ext cx="3173882" cy="92451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121833"/>
                </a:solidFill>
                <a:latin typeface="Instrument Serif"/>
              </a:rPr>
              <a:t>$136K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2655783"/>
            <a:ext cx="2350922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1F2A5C"/>
                </a:solidFill>
                <a:latin typeface="Geist Mono"/>
              </a:rPr>
              <a:t>REVENUE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44698" y="2655783"/>
            <a:ext cx="1097280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1D7A4A"/>
                </a:solidFill>
                <a:latin typeface="Geist Mono"/>
              </a:rPr>
              <a:t>▲ +9%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07738" y="1475232"/>
            <a:ext cx="3576218" cy="17861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4313225" y="1480718"/>
            <a:ext cx="3565246" cy="1107399"/>
          </a:xfrm>
          <a:prstGeom prst="rect">
            <a:avLst/>
          </a:prstGeom>
          <a:solidFill>
            <a:srgbClr val="F1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2" name="Connector 11"/>
          <p:cNvCxnSpPr/>
          <p:nvPr/>
        </p:nvCxnSpPr>
        <p:spPr>
          <a:xfrm>
            <a:off x="4307738" y="2582631"/>
            <a:ext cx="357621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508906" y="1612392"/>
            <a:ext cx="3173882" cy="92451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121833"/>
                </a:solidFill>
                <a:latin typeface="Instrument Serif"/>
              </a:rPr>
              <a:t>808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08906" y="2655783"/>
            <a:ext cx="2350922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1F2A5C"/>
                </a:solidFill>
                <a:latin typeface="Geist Mono"/>
              </a:rPr>
              <a:t>ORDERS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5509" y="2655783"/>
            <a:ext cx="1097280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1D7A4A"/>
                </a:solidFill>
                <a:latin typeface="Geist Mono"/>
              </a:rPr>
              <a:t>▲ +10%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48549" y="1475232"/>
            <a:ext cx="3576218" cy="17861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ectangle 16"/>
          <p:cNvSpPr/>
          <p:nvPr/>
        </p:nvSpPr>
        <p:spPr>
          <a:xfrm>
            <a:off x="8054035" y="1480718"/>
            <a:ext cx="3565246" cy="1107399"/>
          </a:xfrm>
          <a:prstGeom prst="rect">
            <a:avLst/>
          </a:prstGeom>
          <a:solidFill>
            <a:srgbClr val="F1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8" name="Connector 17"/>
          <p:cNvCxnSpPr/>
          <p:nvPr/>
        </p:nvCxnSpPr>
        <p:spPr>
          <a:xfrm>
            <a:off x="8048549" y="2582631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249717" y="1612392"/>
            <a:ext cx="3173882" cy="92451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121833"/>
                </a:solidFill>
                <a:latin typeface="Instrument Serif"/>
              </a:rPr>
              <a:t>$168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49717" y="2655783"/>
            <a:ext cx="2350922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1F2A5C"/>
                </a:solidFill>
                <a:latin typeface="Geist Mono"/>
              </a:rPr>
              <a:t>AVERAGE ORDER VALUE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326319" y="2655783"/>
            <a:ext cx="1097280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5B6282"/>
                </a:solidFill>
                <a:latin typeface="Geist Mono"/>
              </a:rPr>
              <a:t>Flat vs August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3425952"/>
            <a:ext cx="3576218" cy="17861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ectangle 22"/>
          <p:cNvSpPr/>
          <p:nvPr/>
        </p:nvSpPr>
        <p:spPr>
          <a:xfrm>
            <a:off x="572414" y="3431438"/>
            <a:ext cx="3565246" cy="1107399"/>
          </a:xfrm>
          <a:prstGeom prst="rect">
            <a:avLst/>
          </a:prstGeom>
          <a:solidFill>
            <a:srgbClr val="F1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4" name="Connector 23"/>
          <p:cNvCxnSpPr/>
          <p:nvPr/>
        </p:nvCxnSpPr>
        <p:spPr>
          <a:xfrm>
            <a:off x="566928" y="4533351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68096" y="3563112"/>
            <a:ext cx="3173882" cy="92451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121833"/>
                </a:solidFill>
                <a:latin typeface="Instrument Serif"/>
              </a:rPr>
              <a:t>$6,733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8096" y="4606503"/>
            <a:ext cx="2350922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1F2A5C"/>
                </a:solidFill>
                <a:latin typeface="Geist Mono"/>
              </a:rPr>
              <a:t>REFUNDS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844698" y="4606503"/>
            <a:ext cx="1097280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C4353A"/>
                </a:solidFill>
                <a:latin typeface="Geist Mono"/>
              </a:rPr>
              <a:t>▲ +46%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307738" y="3425952"/>
            <a:ext cx="3576218" cy="17861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ectangle 28"/>
          <p:cNvSpPr/>
          <p:nvPr/>
        </p:nvSpPr>
        <p:spPr>
          <a:xfrm>
            <a:off x="4313225" y="3431438"/>
            <a:ext cx="3565246" cy="1107399"/>
          </a:xfrm>
          <a:prstGeom prst="rect">
            <a:avLst/>
          </a:prstGeom>
          <a:solidFill>
            <a:srgbClr val="F1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0" name="Connector 29"/>
          <p:cNvCxnSpPr/>
          <p:nvPr/>
        </p:nvCxnSpPr>
        <p:spPr>
          <a:xfrm>
            <a:off x="4307738" y="4533351"/>
            <a:ext cx="357621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508906" y="3563112"/>
            <a:ext cx="3173882" cy="92451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121833"/>
                </a:solidFill>
                <a:latin typeface="Instrument Serif"/>
              </a:rPr>
              <a:t>2.2x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08906" y="4606503"/>
            <a:ext cx="2350922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1F2A5C"/>
                </a:solidFill>
                <a:latin typeface="Geist Mono"/>
              </a:rPr>
              <a:t>RETURN ON AD SPEND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6928" y="5486400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5B6282"/>
                </a:solidFill>
                <a:latin typeface="Geist"/>
              </a:rPr>
              <a:t>It took 326 orders at an average of $170.</a:t>
            </a:r>
          </a:p>
          <a:p>
            <a:pPr algn="l">
              <a:lnSpc>
                <a:spcPct val="115000"/>
              </a:lnSpc>
              <a:spcBef>
                <a:spcPts val="770"/>
              </a:spcBef>
            </a:pPr>
            <a:r>
              <a:rPr sz="1400" b="0" i="0">
                <a:solidFill>
                  <a:srgbClr val="5B6282"/>
                </a:solidFill>
                <a:latin typeface="Geist"/>
              </a:rPr>
              <a:t>Paid social followed with $26.1K (19%).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B6282"/>
                </a:solidFill>
                <a:latin typeface="Geist Mono"/>
              </a:rPr>
              <a:t>Revenue by source, Harbor Linen Co.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B6282"/>
                </a:solidFill>
                <a:latin typeface="Geist Mono"/>
              </a:rPr>
              <a:t>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1F2A5C"/>
                </a:solidFill>
                <a:latin typeface="Geist Mono"/>
              </a:rPr>
              <a:t>BY CHANNEL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21833"/>
                </a:solidFill>
                <a:latin typeface="Instrument Serif"/>
              </a:rPr>
              <a:t>Where the </a:t>
            </a:r>
            <a:r>
              <a:rPr sz="3200" b="0" i="1">
                <a:solidFill>
                  <a:srgbClr val="1F2A5C"/>
                </a:solidFill>
                <a:latin typeface="Instrument Serif"/>
              </a:rPr>
              <a:t>revenue</a:t>
            </a:r>
            <a:r>
              <a:rPr sz="3200" b="0" i="0">
                <a:solidFill>
                  <a:srgbClr val="121833"/>
                </a:solidFill>
                <a:latin typeface="Instrument Serif"/>
              </a:rPr>
              <a:t> comes from.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B6282"/>
                </a:solidFill>
                <a:latin typeface="Geist"/>
              </a:rPr>
              <a:t>Each order credited to the channel of the visit that bought.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7086600" cy="4431792"/>
          </a:xfrm>
          <a:prstGeom prst="roundRect">
            <a:avLst>
              <a:gd name="adj" fmla="val 82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124456"/>
            <a:ext cx="11607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21833"/>
                </a:solidFill>
                <a:latin typeface="Geist"/>
              </a:rPr>
              <a:t>Paid search</a:t>
            </a:r>
          </a:p>
        </p:txBody>
      </p:sp>
      <p:sp>
        <p:nvSpPr>
          <p:cNvPr id="7" name="Rectangle 6"/>
          <p:cNvSpPr/>
          <p:nvPr/>
        </p:nvSpPr>
        <p:spPr>
          <a:xfrm>
            <a:off x="2047748" y="2170176"/>
            <a:ext cx="4234180" cy="182880"/>
          </a:xfrm>
          <a:prstGeom prst="rect">
            <a:avLst/>
          </a:prstGeom>
          <a:solidFill>
            <a:srgbClr val="1F2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6391656" y="21244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21833"/>
                </a:solidFill>
                <a:latin typeface="Geist"/>
              </a:rPr>
              <a:t>$55.4K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01256" y="212445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B6282"/>
                </a:solidFill>
                <a:latin typeface="Geist"/>
              </a:rPr>
              <a:t>41%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2581656"/>
            <a:ext cx="11607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21833"/>
                </a:solidFill>
                <a:latin typeface="Geist"/>
              </a:rPr>
              <a:t>Paid social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047748" y="2627376"/>
            <a:ext cx="1996649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391656" y="25816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21833"/>
                </a:solidFill>
                <a:latin typeface="Geist"/>
              </a:rPr>
              <a:t>$26.1K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63156" y="258165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B6282"/>
                </a:solidFill>
                <a:latin typeface="Geist"/>
              </a:rPr>
              <a:t>19%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528" y="3038856"/>
            <a:ext cx="11607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21833"/>
                </a:solidFill>
                <a:latin typeface="Geist"/>
              </a:rPr>
              <a:t>Organic search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47748" y="3084576"/>
            <a:ext cx="1427854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6391656" y="30388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21833"/>
                </a:solidFill>
                <a:latin typeface="Geist"/>
              </a:rPr>
              <a:t>$18.7K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51726" y="303885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B6282"/>
                </a:solidFill>
                <a:latin typeface="Geist"/>
              </a:rPr>
              <a:t>14%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8" y="3496056"/>
            <a:ext cx="11607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21833"/>
                </a:solidFill>
                <a:latin typeface="Geist"/>
              </a:rPr>
              <a:t>Email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047748" y="3541776"/>
            <a:ext cx="992512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6391656" y="34960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21833"/>
                </a:solidFill>
                <a:latin typeface="Geist"/>
              </a:rPr>
              <a:t>$13K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38696" y="349605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B6282"/>
                </a:solidFill>
                <a:latin typeface="Geist"/>
              </a:rPr>
              <a:t>10%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5528" y="3953256"/>
            <a:ext cx="11607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21833"/>
                </a:solidFill>
                <a:latin typeface="Geist"/>
              </a:rPr>
              <a:t>Direct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047748" y="3998976"/>
            <a:ext cx="892871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391656" y="39532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21833"/>
                </a:solidFill>
                <a:latin typeface="Geist"/>
              </a:rPr>
              <a:t>$11.7K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17436" y="395325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B6282"/>
                </a:solidFill>
                <a:latin typeface="Geist"/>
              </a:rPr>
              <a:t>9%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8" y="4410456"/>
            <a:ext cx="11607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21833"/>
                </a:solidFill>
                <a:latin typeface="Geist"/>
              </a:rPr>
              <a:t>Referral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047748" y="4456176"/>
            <a:ext cx="281959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6391656" y="44104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21833"/>
                </a:solidFill>
                <a:latin typeface="Geist"/>
              </a:rPr>
              <a:t>$3,689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89826" y="441045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B6282"/>
                </a:solidFill>
                <a:latin typeface="Geist"/>
              </a:rPr>
              <a:t>3%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95528" y="4867656"/>
            <a:ext cx="11607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21833"/>
                </a:solidFill>
                <a:latin typeface="Geist"/>
              </a:rPr>
              <a:t>Organic social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047748" y="4913376"/>
            <a:ext cx="270604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6391656" y="48676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21833"/>
                </a:solidFill>
                <a:latin typeface="Geist"/>
              </a:rPr>
              <a:t>$3,540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02526" y="486765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B6282"/>
                </a:solidFill>
                <a:latin typeface="Geist"/>
              </a:rPr>
              <a:t>3%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95528" y="5324856"/>
            <a:ext cx="11607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21833"/>
                </a:solidFill>
                <a:latin typeface="Geist"/>
              </a:rPr>
              <a:t>AI assistants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047748" y="5370576"/>
            <a:ext cx="266419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6391656" y="53248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21833"/>
                </a:solidFill>
                <a:latin typeface="Geist"/>
              </a:rPr>
              <a:t>$3,485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996176" y="532485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B6282"/>
                </a:solidFill>
                <a:latin typeface="Geist"/>
              </a:rPr>
              <a:t>3%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B6282"/>
                </a:solidFill>
                <a:latin typeface="Geist"/>
              </a:rPr>
              <a:t>Revenue by last-touch channel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836408" y="1804416"/>
            <a:ext cx="3788359" cy="44317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ectangle 39"/>
          <p:cNvSpPr/>
          <p:nvPr/>
        </p:nvSpPr>
        <p:spPr>
          <a:xfrm>
            <a:off x="7841894" y="1809902"/>
            <a:ext cx="3777386" cy="1325880"/>
          </a:xfrm>
          <a:prstGeom prst="rect">
            <a:avLst/>
          </a:prstGeom>
          <a:solidFill>
            <a:srgbClr val="F1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41" name="Connector 40"/>
          <p:cNvCxnSpPr/>
          <p:nvPr/>
        </p:nvCxnSpPr>
        <p:spPr>
          <a:xfrm>
            <a:off x="7836408" y="3130296"/>
            <a:ext cx="378835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8092440" y="2060448"/>
            <a:ext cx="3276295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80">
                <a:solidFill>
                  <a:srgbClr val="1F2A5C"/>
                </a:solidFill>
                <a:latin typeface="Geist Mono"/>
              </a:rPr>
              <a:t>ORDER VALUE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092440" y="2353056"/>
            <a:ext cx="3276295" cy="944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0" i="1">
                <a:solidFill>
                  <a:srgbClr val="1F2A5C"/>
                </a:solidFill>
                <a:latin typeface="Instrument Serif"/>
              </a:rPr>
              <a:t>Organic search</a:t>
            </a:r>
            <a:r>
              <a:rPr sz="2000" b="0" i="0">
                <a:solidFill>
                  <a:srgbClr val="121833"/>
                </a:solidFill>
                <a:latin typeface="Instrument Serif"/>
              </a:rPr>
              <a:t> buyers spend the most: $199 per order.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092440" y="3407664"/>
            <a:ext cx="3276295" cy="25725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00" b="0" i="0">
                <a:solidFill>
                  <a:srgbClr val="5B6282"/>
                </a:solidFill>
                <a:latin typeface="Geist"/>
              </a:rPr>
              <a:t>That is against $168 across all orders.</a:t>
            </a:r>
          </a:p>
          <a:p>
            <a:pPr algn="l">
              <a:lnSpc>
                <a:spcPct val="118000"/>
              </a:lnSpc>
              <a:spcBef>
                <a:spcPts val="715"/>
              </a:spcBef>
            </a:pPr>
            <a:r>
              <a:rPr sz="1300" b="0" i="0">
                <a:solidFill>
                  <a:srgbClr val="5B6282"/>
                </a:solidFill>
                <a:latin typeface="Geist"/>
              </a:rPr>
              <a:t>Paid search brought the most revenue overall: $55.4K.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B6282"/>
                </a:solidFill>
                <a:latin typeface="Geist Mono"/>
              </a:rPr>
              <a:t>Revenue by source, Harbor Linen Co.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B6282"/>
                </a:solidFill>
                <a:latin typeface="Geist Mono"/>
              </a:rPr>
              <a:t>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1F2A5C"/>
                </a:solidFill>
                <a:latin typeface="Geist Mono"/>
              </a:rPr>
              <a:t>BY CAMPAIGN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21833"/>
                </a:solidFill>
                <a:latin typeface="Instrument Serif"/>
              </a:rPr>
              <a:t>The </a:t>
            </a:r>
            <a:r>
              <a:rPr sz="3200" b="0" i="1">
                <a:solidFill>
                  <a:srgbClr val="1F2A5C"/>
                </a:solidFill>
                <a:latin typeface="Instrument Serif"/>
              </a:rPr>
              <a:t>campaigns</a:t>
            </a:r>
            <a:r>
              <a:rPr sz="3200" b="0" i="0">
                <a:solidFill>
                  <a:srgbClr val="121833"/>
                </a:solidFill>
                <a:latin typeface="Instrument Serif"/>
              </a:rPr>
              <a:t> that sold.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29512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21833"/>
                </a:solidFill>
                <a:latin typeface="Instrument Serif"/>
              </a:rPr>
              <a:t>Revenue by </a:t>
            </a:r>
            <a:r>
              <a:rPr sz="1400" b="0" i="1">
                <a:solidFill>
                  <a:srgbClr val="1F2A5C"/>
                </a:solidFill>
                <a:latin typeface="Instrument Serif"/>
              </a:rPr>
              <a:t>campaign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66928" y="1840992"/>
          <a:ext cx="11057837" cy="4194045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62886"/>
                <a:gridCol w="2365863"/>
                <a:gridCol w="2057272"/>
                <a:gridCol w="2057272"/>
                <a:gridCol w="1028636"/>
                <a:gridCol w="1028636"/>
                <a:gridCol w="1028636"/>
                <a:gridCol w="1028636"/>
              </a:tblGrid>
              <a:tr h="466005"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B6282"/>
                          </a:solidFill>
                          <a:latin typeface="Geist Mono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F1F2F8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B6282"/>
                          </a:solidFill>
                          <a:latin typeface="Geist Mono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F1F2F8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B6282"/>
                          </a:solidFill>
                          <a:latin typeface="Geist Mono"/>
                        </a:rPr>
                        <a:t>UTM_CAMPAIGN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F1F2F8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B6282"/>
                          </a:solidFill>
                          <a:latin typeface="Geist Mono"/>
                        </a:rPr>
                        <a:t>REVENUE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F1F2F8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B6282"/>
                          </a:solidFill>
                          <a:latin typeface="Geist Mono"/>
                        </a:rPr>
                        <a:t>ORDERS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F1F2F8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B6282"/>
                          </a:solidFill>
                          <a:latin typeface="Geist Mono"/>
                        </a:rPr>
                        <a:t>AVG VALUE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F1F2F8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B6282"/>
                          </a:solidFill>
                          <a:latin typeface="Geist Mono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F1F2F8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B6282"/>
                          </a:solidFill>
                          <a:latin typeface="Geist Mono"/>
                        </a:rPr>
                        <a:t>VS AUGUST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F1F2F8"/>
                    </a:solidFill>
                  </a:tcPr>
                </a:tc>
              </a:tr>
              <a:tr h="466005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B6282"/>
                          </a:solidFill>
                          <a:latin typeface="Instrument Serif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21833"/>
                          </a:solidFill>
                          <a:latin typeface="Geist"/>
                        </a:rPr>
                        <a:t>Shopping all products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B6282"/>
                          </a:solidFill>
                          <a:latin typeface="Geist Mono"/>
                        </a:rPr>
                        <a:t>shopping_all_products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21833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121833"/>
                          </a:solidFill>
                          <a:latin typeface="Instrument Serif"/>
                        </a:rPr>
                        <a:t>95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21833"/>
                          </a:solidFill>
                          <a:latin typeface="Geist"/>
                        </a:rPr>
                        <a:t>$172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21833"/>
                          </a:solidFill>
                          <a:latin typeface="Geist"/>
                        </a:rPr>
                        <a:t>12%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4353A"/>
                          </a:solidFill>
                          <a:latin typeface="Geist"/>
                        </a:rPr>
                        <a:t>▼ −13%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005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B6282"/>
                          </a:solidFill>
                          <a:latin typeface="Instrument Serif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21833"/>
                          </a:solidFill>
                          <a:latin typeface="Geist"/>
                        </a:rPr>
                        <a:t>Pmax home essentials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B6282"/>
                          </a:solidFill>
                          <a:latin typeface="Geist Mono"/>
                        </a:rPr>
                        <a:t>pmax_home_essentials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21833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121833"/>
                          </a:solidFill>
                          <a:latin typeface="Instrument Serif"/>
                        </a:rPr>
                        <a:t>79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21833"/>
                          </a:solidFill>
                          <a:latin typeface="Geist"/>
                        </a:rPr>
                        <a:t>$157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21833"/>
                          </a:solidFill>
                          <a:latin typeface="Geist"/>
                        </a:rPr>
                        <a:t>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+17%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005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B6282"/>
                          </a:solidFill>
                          <a:latin typeface="Instrument Serif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21833"/>
                          </a:solidFill>
                          <a:latin typeface="Geist"/>
                        </a:rPr>
                        <a:t>Retargeting cart abandoners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B6282"/>
                          </a:solidFill>
                          <a:latin typeface="Geist Mono"/>
                        </a:rPr>
                        <a:t>retargeting_cart_aban…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21833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121833"/>
                          </a:solidFill>
                          <a:latin typeface="Instrument Serif"/>
                        </a:rPr>
                        <a:t>56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21833"/>
                          </a:solidFill>
                          <a:latin typeface="Geist"/>
                        </a:rPr>
                        <a:t>$161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21833"/>
                          </a:solidFill>
                          <a:latin typeface="Geist"/>
                        </a:rPr>
                        <a:t>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+19%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005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B6282"/>
                          </a:solidFill>
                          <a:latin typeface="Instrument Serif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21833"/>
                          </a:solidFill>
                          <a:latin typeface="Geist"/>
                        </a:rPr>
                        <a:t>Brand harbor linen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B6282"/>
                          </a:solidFill>
                          <a:latin typeface="Geist Mono"/>
                        </a:rPr>
                        <a:t>brand_harbor_linen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21833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121833"/>
                          </a:solidFill>
                          <a:latin typeface="Instrument Serif"/>
                        </a:rPr>
                        <a:t>58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21833"/>
                          </a:solidFill>
                          <a:latin typeface="Geist"/>
                        </a:rPr>
                        <a:t>$154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21833"/>
                          </a:solidFill>
                          <a:latin typeface="Geist"/>
                        </a:rPr>
                        <a:t>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+18%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005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B6282"/>
                          </a:solidFill>
                          <a:latin typeface="Instrument Serif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21833"/>
                          </a:solidFill>
                          <a:latin typeface="Geist"/>
                        </a:rPr>
                        <a:t>Weekly newsletter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B6282"/>
                          </a:solidFill>
                          <a:latin typeface="Geist Mono"/>
                        </a:rPr>
                        <a:t>weekly_newsletter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21833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121833"/>
                          </a:solidFill>
                          <a:latin typeface="Instrument Serif"/>
                        </a:rPr>
                        <a:t>46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21833"/>
                          </a:solidFill>
                          <a:latin typeface="Geist"/>
                        </a:rPr>
                        <a:t>$166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21833"/>
                          </a:solidFill>
                          <a:latin typeface="Geist"/>
                        </a:rPr>
                        <a:t>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4353A"/>
                          </a:solidFill>
                          <a:latin typeface="Geist"/>
                        </a:rPr>
                        <a:t>▼ −21%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005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B6282"/>
                          </a:solidFill>
                          <a:latin typeface="Instrument Serif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21833"/>
                          </a:solidFill>
                          <a:latin typeface="Geist"/>
                        </a:rPr>
                        <a:t>Catalog dynamic products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B6282"/>
                          </a:solidFill>
                          <a:latin typeface="Geist Mono"/>
                        </a:rPr>
                        <a:t>catalog_dynamic_produ…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21833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121833"/>
                          </a:solidFill>
                          <a:latin typeface="Instrument Serif"/>
                        </a:rPr>
                        <a:t>50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21833"/>
                          </a:solidFill>
                          <a:latin typeface="Geist"/>
                        </a:rPr>
                        <a:t>$145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21833"/>
                          </a:solidFill>
                          <a:latin typeface="Geist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+80%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005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B6282"/>
                          </a:solidFill>
                          <a:latin typeface="Instrument Serif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21833"/>
                          </a:solidFill>
                          <a:latin typeface="Geist"/>
                        </a:rPr>
                        <a:t>Prospecting broad home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B6282"/>
                          </a:solidFill>
                          <a:latin typeface="Geist Mono"/>
                        </a:rPr>
                        <a:t>prospecting_broad_home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21833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121833"/>
                          </a:solidFill>
                          <a:latin typeface="Instrument Serif"/>
                        </a:rPr>
                        <a:t>39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21833"/>
                          </a:solidFill>
                          <a:latin typeface="Geist"/>
                        </a:rPr>
                        <a:t>$177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21833"/>
                          </a:solidFill>
                          <a:latin typeface="Geist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5B6282"/>
                          </a:solidFill>
                          <a:latin typeface="Geist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005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B6282"/>
                          </a:solidFill>
                          <a:latin typeface="Instrument Serif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21833"/>
                          </a:solidFill>
                          <a:latin typeface="Geist"/>
                        </a:rPr>
                        <a:t>Search linen bedding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B6282"/>
                          </a:solidFill>
                          <a:latin typeface="Geist Mono"/>
                        </a:rPr>
                        <a:t>search_linen_bedding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21833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121833"/>
                          </a:solidFill>
                          <a:latin typeface="Instrument Serif"/>
                        </a:rPr>
                        <a:t>28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21833"/>
                          </a:solidFill>
                          <a:latin typeface="Geist"/>
                        </a:rPr>
                        <a:t>$239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21833"/>
                          </a:solidFill>
                          <a:latin typeface="Geist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4353A"/>
                          </a:solidFill>
                          <a:latin typeface="Geist"/>
                        </a:rPr>
                        <a:t>▼ −17%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544390" y="242112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21833"/>
                </a:solidFill>
                <a:latin typeface="Geist"/>
              </a:rPr>
              <a:t>$16.4K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38750" y="2494280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6138750" y="2494280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1F2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5544390" y="2887133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21833"/>
                </a:solidFill>
                <a:latin typeface="Geist"/>
              </a:rPr>
              <a:t>$12.4K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38750" y="2960285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6138750" y="2960285"/>
            <a:ext cx="969175" cy="91440"/>
          </a:xfrm>
          <a:prstGeom prst="roundRect">
            <a:avLst>
              <a:gd name="adj" fmla="val 10000"/>
            </a:avLst>
          </a:prstGeom>
          <a:solidFill>
            <a:srgbClr val="1F2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5544390" y="3353139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21833"/>
                </a:solidFill>
                <a:latin typeface="Geist"/>
              </a:rPr>
              <a:t>$9,000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38750" y="3426291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6138750" y="3426291"/>
            <a:ext cx="703933" cy="91440"/>
          </a:xfrm>
          <a:prstGeom prst="roundRect">
            <a:avLst>
              <a:gd name="adj" fmla="val 10000"/>
            </a:avLst>
          </a:prstGeom>
          <a:solidFill>
            <a:srgbClr val="1F2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5544390" y="381914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21833"/>
                </a:solidFill>
                <a:latin typeface="Geist"/>
              </a:rPr>
              <a:t>$8,914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38750" y="3892296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6138750" y="3892296"/>
            <a:ext cx="697191" cy="91440"/>
          </a:xfrm>
          <a:prstGeom prst="roundRect">
            <a:avLst>
              <a:gd name="adj" fmla="val 10000"/>
            </a:avLst>
          </a:prstGeom>
          <a:solidFill>
            <a:srgbClr val="1F2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5544390" y="4285149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21833"/>
                </a:solidFill>
                <a:latin typeface="Geist"/>
              </a:rPr>
              <a:t>$7,631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38750" y="4358301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6138750" y="4358301"/>
            <a:ext cx="596811" cy="91440"/>
          </a:xfrm>
          <a:prstGeom prst="roundRect">
            <a:avLst>
              <a:gd name="adj" fmla="val 10000"/>
            </a:avLst>
          </a:prstGeom>
          <a:solidFill>
            <a:srgbClr val="1F2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5544390" y="4751155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21833"/>
                </a:solidFill>
                <a:latin typeface="Geist"/>
              </a:rPr>
              <a:t>$7,248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38750" y="4824307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6138750" y="4824307"/>
            <a:ext cx="566910" cy="91440"/>
          </a:xfrm>
          <a:prstGeom prst="roundRect">
            <a:avLst>
              <a:gd name="adj" fmla="val 10000"/>
            </a:avLst>
          </a:prstGeom>
          <a:solidFill>
            <a:srgbClr val="1F2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5544390" y="52171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21833"/>
                </a:solidFill>
                <a:latin typeface="Geist"/>
              </a:rPr>
              <a:t>$6,888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138750" y="5290312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6138750" y="5290312"/>
            <a:ext cx="538741" cy="91440"/>
          </a:xfrm>
          <a:prstGeom prst="roundRect">
            <a:avLst>
              <a:gd name="adj" fmla="val 10000"/>
            </a:avLst>
          </a:prstGeom>
          <a:solidFill>
            <a:srgbClr val="1F2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5544390" y="5683165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21833"/>
                </a:solidFill>
                <a:latin typeface="Geist"/>
              </a:rPr>
              <a:t>$6,683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138750" y="5756317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6138750" y="5756317"/>
            <a:ext cx="522684" cy="91440"/>
          </a:xfrm>
          <a:prstGeom prst="roundRect">
            <a:avLst>
              <a:gd name="adj" fmla="val 10000"/>
            </a:avLst>
          </a:prstGeom>
          <a:solidFill>
            <a:srgbClr val="1F2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B6282"/>
                </a:solidFill>
                <a:latin typeface="Geist"/>
              </a:rPr>
              <a:t>$44.3K (33%) came from orders with no campaign tag.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B6282"/>
                </a:solidFill>
                <a:latin typeface="Geist Mono"/>
              </a:rPr>
              <a:t>Revenue by source, Harbor Linen Co.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B6282"/>
                </a:solidFill>
                <a:latin typeface="Geist Mono"/>
              </a:rPr>
              <a:t>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1F2A5C"/>
                </a:solidFill>
                <a:latin typeface="Geist Mono"/>
              </a:rPr>
              <a:t>FIRST VS LAST TOUCH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1">
                <a:solidFill>
                  <a:srgbClr val="1F2A5C"/>
                </a:solidFill>
                <a:latin typeface="Instrument Serif"/>
              </a:rPr>
              <a:t>AI assistants</a:t>
            </a:r>
            <a:r>
              <a:rPr sz="3200" b="0" i="0">
                <a:solidFill>
                  <a:srgbClr val="121833"/>
                </a:solidFill>
                <a:latin typeface="Instrument Serif"/>
              </a:rPr>
              <a:t> find buyers that other channels close.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B6282"/>
                </a:solidFill>
                <a:latin typeface="Geist"/>
              </a:rPr>
              <a:t>The same revenue credited to the buyer's first visit (left) and to the visit that bought (right).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11057839" cy="3749040"/>
          </a:xfrm>
          <a:prstGeom prst="roundRect">
            <a:avLst>
              <a:gd name="adj" fmla="val 9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118098" y="210616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1F2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3493008" y="2023872"/>
            <a:ext cx="3791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500" b="1" i="0">
                <a:solidFill>
                  <a:srgbClr val="121833"/>
                </a:solidFill>
                <a:latin typeface="Instrument Serif"/>
              </a:rPr>
              <a:t>First touch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41768" y="210616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D98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7952080" y="2023872"/>
            <a:ext cx="392872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121833"/>
                </a:solidFill>
                <a:latin typeface="Instrument Serif"/>
              </a:rPr>
              <a:t>Last touch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841248" y="2453640"/>
            <a:ext cx="1050919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41248" y="24902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5B6282"/>
                </a:solidFill>
                <a:latin typeface="Geist"/>
              </a:rPr>
              <a:t>Paid search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93008" y="24902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21833"/>
                </a:solidFill>
                <a:latin typeface="Geist"/>
              </a:rPr>
              <a:t>$44.2K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44568" y="2618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5109532" y="2618232"/>
            <a:ext cx="2220755" cy="109728"/>
          </a:xfrm>
          <a:prstGeom prst="roundRect">
            <a:avLst>
              <a:gd name="adj" fmla="val 16666"/>
            </a:avLst>
          </a:prstGeom>
          <a:solidFill>
            <a:srgbClr val="1F2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7604608" y="2618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7604608" y="2618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D98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10481767" y="24902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21833"/>
                </a:solidFill>
                <a:latin typeface="Geist"/>
              </a:rPr>
              <a:t>$55.4K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841248" y="2910840"/>
            <a:ext cx="1050919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41248" y="29474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5B6282"/>
                </a:solidFill>
                <a:latin typeface="Geist"/>
              </a:rPr>
              <a:t>Paid social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93008" y="29474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21833"/>
                </a:solidFill>
                <a:latin typeface="Geist"/>
              </a:rPr>
              <a:t>$32.9K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44568" y="30754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4544568" y="30754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F2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7604608" y="30754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7604608" y="3075432"/>
            <a:ext cx="2214609" cy="109728"/>
          </a:xfrm>
          <a:prstGeom prst="roundRect">
            <a:avLst>
              <a:gd name="adj" fmla="val 16666"/>
            </a:avLst>
          </a:prstGeom>
          <a:solidFill>
            <a:srgbClr val="D98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0481767" y="29474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21833"/>
                </a:solidFill>
                <a:latin typeface="Geist"/>
              </a:rPr>
              <a:t>$26.1K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841248" y="3368040"/>
            <a:ext cx="1050919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41248" y="34046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5B6282"/>
                </a:solidFill>
                <a:latin typeface="Geist"/>
              </a:rPr>
              <a:t>Organic search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93008" y="34046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21833"/>
                </a:solidFill>
                <a:latin typeface="Geist"/>
              </a:rPr>
              <a:t>$26.2K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544568" y="35326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4544568" y="35326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F2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7604608" y="35326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7604608" y="3532632"/>
            <a:ext cx="1987011" cy="109728"/>
          </a:xfrm>
          <a:prstGeom prst="roundRect">
            <a:avLst>
              <a:gd name="adj" fmla="val 16666"/>
            </a:avLst>
          </a:prstGeom>
          <a:solidFill>
            <a:srgbClr val="D98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481767" y="34046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21833"/>
                </a:solidFill>
                <a:latin typeface="Geist"/>
              </a:rPr>
              <a:t>$18.7K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41248" y="3825240"/>
            <a:ext cx="1050919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41248" y="38618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5B6282"/>
                </a:solidFill>
                <a:latin typeface="Geist"/>
              </a:rPr>
              <a:t>AI assistants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493008" y="38618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21833"/>
                </a:solidFill>
                <a:latin typeface="Geist"/>
              </a:rPr>
              <a:t>$14.2K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544568" y="39898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4544568" y="39898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F2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7604608" y="39898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7604608" y="3989832"/>
            <a:ext cx="683743" cy="109728"/>
          </a:xfrm>
          <a:prstGeom prst="roundRect">
            <a:avLst>
              <a:gd name="adj" fmla="val 16666"/>
            </a:avLst>
          </a:prstGeom>
          <a:solidFill>
            <a:srgbClr val="D98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10481767" y="38618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21833"/>
                </a:solidFill>
                <a:latin typeface="Geist"/>
              </a:rPr>
              <a:t>$3,485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841248" y="4282440"/>
            <a:ext cx="1050919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841248" y="43190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5B6282"/>
                </a:solidFill>
                <a:latin typeface="Geist"/>
              </a:rPr>
              <a:t>Email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493008" y="43190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21833"/>
                </a:solidFill>
                <a:latin typeface="Geist"/>
              </a:rPr>
              <a:t>$2,810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4544568" y="44470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ounded Rectangle 45"/>
          <p:cNvSpPr/>
          <p:nvPr/>
        </p:nvSpPr>
        <p:spPr>
          <a:xfrm>
            <a:off x="6727515" y="4447032"/>
            <a:ext cx="602772" cy="109728"/>
          </a:xfrm>
          <a:prstGeom prst="roundRect">
            <a:avLst>
              <a:gd name="adj" fmla="val 16666"/>
            </a:avLst>
          </a:prstGeom>
          <a:solidFill>
            <a:srgbClr val="1F2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Rounded Rectangle 46"/>
          <p:cNvSpPr/>
          <p:nvPr/>
        </p:nvSpPr>
        <p:spPr>
          <a:xfrm>
            <a:off x="7604608" y="44470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Rounded Rectangle 47"/>
          <p:cNvSpPr/>
          <p:nvPr/>
        </p:nvSpPr>
        <p:spPr>
          <a:xfrm>
            <a:off x="7604608" y="44470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D98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10481767" y="43190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21833"/>
                </a:solidFill>
                <a:latin typeface="Geist"/>
              </a:rPr>
              <a:t>$13K</a:t>
            </a:r>
          </a:p>
        </p:txBody>
      </p:sp>
      <p:cxnSp>
        <p:nvCxnSpPr>
          <p:cNvPr id="50" name="Connector 49"/>
          <p:cNvCxnSpPr/>
          <p:nvPr/>
        </p:nvCxnSpPr>
        <p:spPr>
          <a:xfrm>
            <a:off x="841248" y="4739640"/>
            <a:ext cx="1050919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841248" y="47762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5B6282"/>
                </a:solidFill>
                <a:latin typeface="Geist"/>
              </a:rPr>
              <a:t>Direct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493008" y="47762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21833"/>
                </a:solidFill>
                <a:latin typeface="Geist"/>
              </a:rPr>
              <a:t>$5,783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4544568" y="4904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Rounded Rectangle 53"/>
          <p:cNvSpPr/>
          <p:nvPr/>
        </p:nvSpPr>
        <p:spPr>
          <a:xfrm>
            <a:off x="5951099" y="4904232"/>
            <a:ext cx="1379189" cy="109728"/>
          </a:xfrm>
          <a:prstGeom prst="roundRect">
            <a:avLst>
              <a:gd name="adj" fmla="val 16666"/>
            </a:avLst>
          </a:prstGeom>
          <a:solidFill>
            <a:srgbClr val="1F2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Rounded Rectangle 54"/>
          <p:cNvSpPr/>
          <p:nvPr/>
        </p:nvSpPr>
        <p:spPr>
          <a:xfrm>
            <a:off x="7604608" y="4904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6" name="Rounded Rectangle 55"/>
          <p:cNvSpPr/>
          <p:nvPr/>
        </p:nvSpPr>
        <p:spPr>
          <a:xfrm>
            <a:off x="7604608" y="4904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D98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7" name="TextBox 56"/>
          <p:cNvSpPr txBox="1"/>
          <p:nvPr/>
        </p:nvSpPr>
        <p:spPr>
          <a:xfrm>
            <a:off x="10481767" y="47762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21833"/>
                </a:solidFill>
                <a:latin typeface="Geist"/>
              </a:rPr>
              <a:t>$11.7K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41248" y="5251704"/>
            <a:ext cx="1050919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5B6282"/>
                </a:solidFill>
                <a:latin typeface="Geist"/>
              </a:rPr>
              <a:t>$136K of 808 orders with first-touch data. AI assistants: $14.2K by first touch, $3,485 by last touch.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B6282"/>
                </a:solidFill>
                <a:latin typeface="Geist Mono"/>
              </a:rPr>
              <a:t>Revenue by source, Harbor Linen Co.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B6282"/>
                </a:solidFill>
                <a:latin typeface="Geist Mono"/>
              </a:rPr>
              <a:t>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1F2A5C"/>
                </a:solidFill>
                <a:latin typeface="Geist Mono"/>
              </a:rPr>
              <a:t>DAY BY DAY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21833"/>
                </a:solidFill>
                <a:latin typeface="Instrument Serif"/>
              </a:rPr>
              <a:t>Revenue </a:t>
            </a:r>
            <a:r>
              <a:rPr sz="3200" b="0" i="1">
                <a:solidFill>
                  <a:srgbClr val="1F2A5C"/>
                </a:solidFill>
                <a:latin typeface="Instrument Serif"/>
              </a:rPr>
              <a:t>day</a:t>
            </a:r>
            <a:r>
              <a:rPr sz="3200" b="0" i="0">
                <a:solidFill>
                  <a:srgbClr val="121833"/>
                </a:solidFill>
                <a:latin typeface="Instrument Serif"/>
              </a:rPr>
              <a:t> by day.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11057839" cy="4760976"/>
          </a:xfrm>
          <a:prstGeom prst="roundRect">
            <a:avLst>
              <a:gd name="adj" fmla="val 768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703832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21833"/>
                </a:solidFill>
                <a:latin typeface="Instrument Serif"/>
              </a:rPr>
              <a:t>Revenue per </a:t>
            </a:r>
            <a:r>
              <a:rPr sz="1400" b="0" i="1">
                <a:solidFill>
                  <a:srgbClr val="1F2A5C"/>
                </a:solidFill>
                <a:latin typeface="Instrument Serif"/>
              </a:rPr>
              <a:t>day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2087880"/>
          <a:ext cx="10600639" cy="364540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B6282"/>
                </a:solidFill>
                <a:latin typeface="Geist"/>
              </a:rPr>
              <a:t>Peak of $8,016 on Sep 6. Average $4,519 a day. Dashed: August, day for day.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B6282"/>
                </a:solidFill>
                <a:latin typeface="Geist Mono"/>
              </a:rPr>
              <a:t>Revenue by source, Harbor Linen Co.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B6282"/>
                </a:solidFill>
                <a:latin typeface="Geist Mono"/>
              </a:rPr>
              <a:t>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1F2A5C"/>
                </a:solidFill>
                <a:latin typeface="Geist Mono"/>
              </a:rPr>
              <a:t>PRODUCTS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21833"/>
                </a:solidFill>
                <a:latin typeface="Instrument Serif"/>
              </a:rPr>
              <a:t>What each </a:t>
            </a:r>
            <a:r>
              <a:rPr sz="3200" b="0" i="1">
                <a:solidFill>
                  <a:srgbClr val="1F2A5C"/>
                </a:solidFill>
                <a:latin typeface="Instrument Serif"/>
              </a:rPr>
              <a:t>channel</a:t>
            </a:r>
            <a:r>
              <a:rPr sz="3200" b="0" i="0">
                <a:solidFill>
                  <a:srgbClr val="121833"/>
                </a:solidFill>
                <a:latin typeface="Instrument Serif"/>
              </a:rPr>
              <a:t> sells.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B6282"/>
                </a:solidFill>
                <a:latin typeface="Geist"/>
              </a:rPr>
              <a:t>Products from the orders each channel brought in. Email sells Rattan Storage Basket 1.8x as often as your store overall.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75869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21833"/>
                </a:solidFill>
                <a:latin typeface="Instrument Serif"/>
              </a:rPr>
              <a:t>Top </a:t>
            </a:r>
            <a:r>
              <a:rPr sz="1400" b="0" i="1">
                <a:solidFill>
                  <a:srgbClr val="1F2A5C"/>
                </a:solidFill>
                <a:latin typeface="Instrument Serif"/>
              </a:rPr>
              <a:t>product</a:t>
            </a:r>
            <a:r>
              <a:rPr sz="1400" b="0" i="0">
                <a:solidFill>
                  <a:srgbClr val="121833"/>
                </a:solidFill>
                <a:latin typeface="Instrument Serif"/>
              </a:rPr>
              <a:t> per channel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170176"/>
          <a:ext cx="11057840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155342"/>
                <a:gridCol w="1874210"/>
                <a:gridCol w="2155342"/>
                <a:gridCol w="2436473"/>
                <a:gridCol w="2436473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B6282"/>
                          </a:solidFill>
                          <a:latin typeface="Geist Mono"/>
                        </a:rPr>
                        <a:t>CHANNEL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F1F2F8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B6282"/>
                          </a:solidFill>
                          <a:latin typeface="Geist Mono"/>
                        </a:rPr>
                        <a:t>ORDERS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F1F2F8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B6282"/>
                          </a:solidFill>
                          <a:latin typeface="Geist Mono"/>
                        </a:rPr>
                        <a:t>TOP PRODUCT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F1F2F8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B6282"/>
                          </a:solidFill>
                          <a:latin typeface="Geist Mono"/>
                        </a:rPr>
                        <a:t>ORDERS WITH IT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F1F2F8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B6282"/>
                          </a:solidFill>
                          <a:latin typeface="Geist Mono"/>
                        </a:rPr>
                        <a:t>SELLS MORE OF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F1F2F8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21833"/>
                          </a:solidFill>
                          <a:latin typeface="Geist"/>
                        </a:rPr>
                        <a:t>Paid search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21833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21833"/>
                          </a:solidFill>
                          <a:latin typeface="Geist"/>
                        </a:rPr>
                        <a:t>Linen Pillowcase Pair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5B6282"/>
                          </a:solidFill>
                          <a:latin typeface="Geist"/>
                        </a:rPr>
                        <a:t>71 orders, 22%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B6282"/>
                          </a:solidFill>
                          <a:latin typeface="Geist"/>
                        </a:rPr>
                        <a:t>Turkish Hand Towels (2), 1.3x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21833"/>
                          </a:solidFill>
                          <a:latin typeface="Geist"/>
                        </a:rPr>
                        <a:t>Paid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21833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21833"/>
                          </a:solidFill>
                          <a:latin typeface="Geist"/>
                        </a:rPr>
                        <a:t>Stonewashed Linen Duvet C…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5B6282"/>
                          </a:solidFill>
                          <a:latin typeface="Geist"/>
                        </a:rPr>
                        <a:t>34 orders, 21%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B6282"/>
                          </a:solidFill>
                          <a:latin typeface="Geist"/>
                        </a:rPr>
                        <a:t>Ceramic Pour-Over Set, 1.8x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21833"/>
                          </a:solidFill>
                          <a:latin typeface="Geist"/>
                        </a:rPr>
                        <a:t>Organic search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21833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21833"/>
                          </a:solidFill>
                          <a:latin typeface="Geist"/>
                        </a:rPr>
                        <a:t>Stonewashed Linen Duvet C…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5B6282"/>
                          </a:solidFill>
                          <a:latin typeface="Geist"/>
                        </a:rPr>
                        <a:t>25 orders, 27%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B6282"/>
                          </a:solidFill>
                          <a:latin typeface="Geist"/>
                        </a:rPr>
                        <a:t>Waffle Knit Blanket, 1.6x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21833"/>
                          </a:solidFill>
                          <a:latin typeface="Geist"/>
                        </a:rPr>
                        <a:t>Email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21833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21833"/>
                          </a:solidFill>
                          <a:latin typeface="Geist"/>
                        </a:rPr>
                        <a:t>Linen Sheet Set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5B6282"/>
                          </a:solidFill>
                          <a:latin typeface="Geist"/>
                        </a:rPr>
                        <a:t>19 orders, 21%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B6282"/>
                          </a:solidFill>
                          <a:latin typeface="Geist"/>
                        </a:rPr>
                        <a:t>Rattan Storage Basket, 1.8x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21833"/>
                          </a:solidFill>
                          <a:latin typeface="Geist"/>
                        </a:rPr>
                        <a:t>Direct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21833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21833"/>
                          </a:solidFill>
                          <a:latin typeface="Geist"/>
                        </a:rPr>
                        <a:t>Linen Sheet Set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5B6282"/>
                          </a:solidFill>
                          <a:latin typeface="Geist"/>
                        </a:rPr>
                        <a:t>13 orders, 19%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B6282"/>
                          </a:solidFill>
                          <a:latin typeface="Geist"/>
                        </a:rPr>
                        <a:t>Waffle Bath Towel Set, 1.5x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21833"/>
                          </a:solidFill>
                          <a:latin typeface="Geist"/>
                        </a:rPr>
                        <a:t>Organic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21833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21833"/>
                          </a:solidFill>
                          <a:latin typeface="Geist"/>
                        </a:rPr>
                        <a:t>Cotton Bath Mat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5B6282"/>
                          </a:solidFill>
                          <a:latin typeface="Geist"/>
                        </a:rPr>
                        <a:t>5 orders, 21%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B6282"/>
                          </a:solidFill>
                          <a:latin typeface="Geist"/>
                        </a:rPr>
                        <a:t>Cotton Bath Mat, 2.2x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13710" y="27645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21833"/>
                </a:solidFill>
                <a:latin typeface="Geist"/>
              </a:rPr>
              <a:t>326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08070" y="2837688"/>
            <a:ext cx="1096970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3408070" y="2837688"/>
            <a:ext cx="1096970" cy="91440"/>
          </a:xfrm>
          <a:prstGeom prst="roundRect">
            <a:avLst>
              <a:gd name="adj" fmla="val 10000"/>
            </a:avLst>
          </a:prstGeom>
          <a:solidFill>
            <a:srgbClr val="1F2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2813710" y="32400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21833"/>
                </a:solidFill>
                <a:latin typeface="Geist"/>
              </a:rPr>
              <a:t>159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08070" y="3313176"/>
            <a:ext cx="1096970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3408070" y="3313176"/>
            <a:ext cx="535025" cy="91440"/>
          </a:xfrm>
          <a:prstGeom prst="roundRect">
            <a:avLst>
              <a:gd name="adj" fmla="val 10000"/>
            </a:avLst>
          </a:prstGeom>
          <a:solidFill>
            <a:srgbClr val="1F2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2813710" y="37155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21833"/>
                </a:solidFill>
                <a:latin typeface="Geist"/>
              </a:rPr>
              <a:t>94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408070" y="3788664"/>
            <a:ext cx="1096970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3408070" y="3788664"/>
            <a:ext cx="316304" cy="91440"/>
          </a:xfrm>
          <a:prstGeom prst="roundRect">
            <a:avLst>
              <a:gd name="adj" fmla="val 10000"/>
            </a:avLst>
          </a:prstGeom>
          <a:solidFill>
            <a:srgbClr val="1F2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2813710" y="41910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21833"/>
                </a:solidFill>
                <a:latin typeface="Geist"/>
              </a:rPr>
              <a:t>92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408070" y="4264152"/>
            <a:ext cx="1096970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3408070" y="4264152"/>
            <a:ext cx="309574" cy="91440"/>
          </a:xfrm>
          <a:prstGeom prst="roundRect">
            <a:avLst>
              <a:gd name="adj" fmla="val 10000"/>
            </a:avLst>
          </a:prstGeom>
          <a:solidFill>
            <a:srgbClr val="1F2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2813710" y="466648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21833"/>
                </a:solidFill>
                <a:latin typeface="Geist"/>
              </a:rPr>
              <a:t>69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408070" y="4739640"/>
            <a:ext cx="1096970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3408070" y="4739640"/>
            <a:ext cx="232181" cy="91440"/>
          </a:xfrm>
          <a:prstGeom prst="roundRect">
            <a:avLst>
              <a:gd name="adj" fmla="val 10000"/>
            </a:avLst>
          </a:prstGeom>
          <a:solidFill>
            <a:srgbClr val="1F2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2813710" y="514197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21833"/>
                </a:solidFill>
                <a:latin typeface="Geist"/>
              </a:rPr>
              <a:t>24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408070" y="5215128"/>
            <a:ext cx="1096970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3408070" y="5215128"/>
            <a:ext cx="80759" cy="91440"/>
          </a:xfrm>
          <a:prstGeom prst="roundRect">
            <a:avLst>
              <a:gd name="adj" fmla="val 11322"/>
            </a:avLst>
          </a:prstGeom>
          <a:solidFill>
            <a:srgbClr val="1F2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B6282"/>
                </a:solidFill>
                <a:latin typeface="Geist"/>
              </a:rPr>
              <a:t>Top product: in the most of that channel's orders. Sells more of: the product whose share of the channel's orders is highest against its share of all orders (5+ orders).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B6282"/>
                </a:solidFill>
                <a:latin typeface="Geist Mono"/>
              </a:rPr>
              <a:t>Revenue by source, Harbor Linen Co.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B6282"/>
                </a:solidFill>
                <a:latin typeface="Geist Mono"/>
              </a:rPr>
              <a:t>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1F2A5C"/>
                </a:solidFill>
                <a:latin typeface="Geist Mono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21833"/>
                </a:solidFill>
                <a:latin typeface="Instrument Serif"/>
              </a:rPr>
              <a:t>Where the next </a:t>
            </a:r>
            <a:r>
              <a:rPr sz="3200" b="0" i="1">
                <a:solidFill>
                  <a:srgbClr val="1F2A5C"/>
                </a:solidFill>
                <a:latin typeface="Instrument Serif"/>
              </a:rPr>
              <a:t>dollar</a:t>
            </a:r>
            <a:r>
              <a:rPr sz="3200" b="0" i="0">
                <a:solidFill>
                  <a:srgbClr val="121833"/>
                </a:solidFill>
                <a:latin typeface="Instrument Serif"/>
              </a:rPr>
              <a:t> should go.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5426507" cy="914400"/>
          </a:xfrm>
          <a:prstGeom prst="rect">
            <a:avLst/>
          </a:prstGeom>
          <a:solidFill>
            <a:srgbClr val="F1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38963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0467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1F2A5C"/>
                </a:solidFill>
                <a:latin typeface="Geist Mono"/>
              </a:rPr>
              <a:t>THIS MONTH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121833"/>
                </a:solidFill>
                <a:latin typeface="Instrument Serif"/>
              </a:rPr>
              <a:t>Put more behind </a:t>
            </a:r>
            <a:r>
              <a:rPr sz="1700" b="0" i="1">
                <a:solidFill>
                  <a:srgbClr val="1F2A5C"/>
                </a:solidFill>
                <a:latin typeface="Instrument Serif"/>
              </a:rPr>
              <a:t>Catalog dynamic products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121833"/>
                </a:solidFill>
                <a:latin typeface="Geist"/>
              </a:rPr>
              <a:t>It earned $7,248 from 50 orders, up from $4,016 in August.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40608"/>
            <a:ext cx="91389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C4353A"/>
                </a:solidFill>
                <a:latin typeface="Geist"/>
              </a:rPr>
              <a:t>High impact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10004" y="3340608"/>
            <a:ext cx="10421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B6282"/>
                </a:solidFill>
                <a:latin typeface="Geist"/>
              </a:rPr>
              <a:t>Medium effort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8728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6192774" y="1480718"/>
            <a:ext cx="5426507" cy="914400"/>
          </a:xfrm>
          <a:prstGeom prst="rect">
            <a:avLst/>
          </a:prstGeom>
          <a:solidFill>
            <a:srgbClr val="F1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4" name="Connector 13"/>
          <p:cNvCxnSpPr/>
          <p:nvPr/>
        </p:nvCxnSpPr>
        <p:spPr>
          <a:xfrm>
            <a:off x="6187288" y="2389632"/>
            <a:ext cx="543747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2503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1F2A5C"/>
                </a:solidFill>
                <a:latin typeface="Geist Mono"/>
              </a:rPr>
              <a:t>REPORTING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121833"/>
                </a:solidFill>
                <a:latin typeface="Instrument Serif"/>
              </a:rPr>
              <a:t>Credit </a:t>
            </a:r>
            <a:r>
              <a:rPr sz="1700" b="0" i="1">
                <a:solidFill>
                  <a:srgbClr val="1F2A5C"/>
                </a:solidFill>
                <a:latin typeface="Instrument Serif"/>
              </a:rPr>
              <a:t>AI assistants</a:t>
            </a:r>
            <a:r>
              <a:rPr sz="1700" b="0" i="0">
                <a:solidFill>
                  <a:srgbClr val="121833"/>
                </a:solidFill>
                <a:latin typeface="Instrument Serif"/>
              </a:rPr>
              <a:t> for the buyers they find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121833"/>
                </a:solidFill>
                <a:latin typeface="Geist"/>
              </a:rPr>
              <a:t>By first visit they found $14.2K of revenue; last click gives them only $3,485. Report both numbers before you cut their budget.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25032" y="334060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1705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B6282"/>
                </a:solidFill>
                <a:latin typeface="Geist"/>
              </a:rPr>
              <a:t>Low effort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6928" y="385267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572414" y="3858158"/>
            <a:ext cx="5426507" cy="914400"/>
          </a:xfrm>
          <a:prstGeom prst="rect">
            <a:avLst/>
          </a:prstGeom>
          <a:solidFill>
            <a:srgbClr val="F1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2" name="Connector 21"/>
          <p:cNvCxnSpPr/>
          <p:nvPr/>
        </p:nvCxnSpPr>
        <p:spPr>
          <a:xfrm>
            <a:off x="566928" y="476707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04672" y="403555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1F2A5C"/>
                </a:solidFill>
                <a:latin typeface="Geist Mono"/>
              </a:rPr>
              <a:t>THIS WEEK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" y="426415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121833"/>
                </a:solidFill>
                <a:latin typeface="Instrument Serif"/>
              </a:rPr>
              <a:t>Tag the links behind </a:t>
            </a:r>
            <a:r>
              <a:rPr sz="1700" b="0" i="1">
                <a:solidFill>
                  <a:srgbClr val="1F2A5C"/>
                </a:solidFill>
                <a:latin typeface="Instrument Serif"/>
              </a:rPr>
              <a:t>untagged</a:t>
            </a:r>
            <a:r>
              <a:rPr sz="1700" b="0" i="0">
                <a:solidFill>
                  <a:srgbClr val="121833"/>
                </a:solidFill>
                <a:latin typeface="Instrument Serif"/>
              </a:rPr>
              <a:t> orders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491337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121833"/>
                </a:solidFill>
                <a:latin typeface="Geist"/>
              </a:rPr>
              <a:t>$44.3K (33%) of revenue carried no campaign tag, so no campaign gets credit for it.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" y="571804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996694" y="571804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B6282"/>
                </a:solidFill>
                <a:latin typeface="Geist"/>
              </a:rPr>
              <a:t>Low effort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187288" y="385267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ectangle 28"/>
          <p:cNvSpPr/>
          <p:nvPr/>
        </p:nvSpPr>
        <p:spPr>
          <a:xfrm>
            <a:off x="6192774" y="3858158"/>
            <a:ext cx="5426507" cy="914400"/>
          </a:xfrm>
          <a:prstGeom prst="rect">
            <a:avLst/>
          </a:prstGeom>
          <a:solidFill>
            <a:srgbClr val="F1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0" name="Connector 29"/>
          <p:cNvCxnSpPr/>
          <p:nvPr/>
        </p:nvCxnSpPr>
        <p:spPr>
          <a:xfrm>
            <a:off x="6187288" y="4767072"/>
            <a:ext cx="543747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425032" y="403555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1F2A5C"/>
                </a:solidFill>
                <a:latin typeface="Geist Mono"/>
              </a:rPr>
              <a:t>THIS MONTH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25032" y="426415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121833"/>
                </a:solidFill>
                <a:latin typeface="Instrument Serif"/>
              </a:rPr>
              <a:t>Look into </a:t>
            </a:r>
            <a:r>
              <a:rPr sz="1700" b="0" i="1">
                <a:solidFill>
                  <a:srgbClr val="1F2A5C"/>
                </a:solidFill>
                <a:latin typeface="Instrument Serif"/>
              </a:rPr>
              <a:t>refunds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25032" y="491337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121833"/>
                </a:solidFill>
                <a:latin typeface="Geist"/>
              </a:rPr>
              <a:t>34 orders were refunded (4.0% of orders), worth $6,733. Linen Sheet Set appears in 8 of them.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25032" y="571804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17054" y="571804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B6282"/>
                </a:solidFill>
                <a:latin typeface="Geist"/>
              </a:rPr>
              <a:t>Low effort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B6282"/>
                </a:solidFill>
                <a:latin typeface="Geist Mono"/>
              </a:rPr>
              <a:t>Revenue by source, Harbor Linen Co.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B6282"/>
                </a:solidFill>
                <a:latin typeface="Geist Mono"/>
              </a:rPr>
              <a:t>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1F2A5C"/>
                </a:solidFill>
                <a:latin typeface="Geist Mono"/>
              </a:rPr>
              <a:t>REVENUE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2000"/>
              </a:lnSpc>
            </a:pPr>
            <a:r>
              <a:rPr sz="4000" b="0" i="0">
                <a:solidFill>
                  <a:srgbClr val="121833"/>
                </a:solidFill>
                <a:latin typeface="Instrument Serif"/>
              </a:rPr>
              <a:t>Next: put more behind </a:t>
            </a:r>
            <a:r>
              <a:rPr sz="4000" b="0" i="1">
                <a:solidFill>
                  <a:srgbClr val="1F2A5C"/>
                </a:solidFill>
                <a:latin typeface="Instrument Serif"/>
              </a:rPr>
              <a:t>Catalog dynamic products</a:t>
            </a:r>
            <a:r>
              <a:rPr sz="4000" b="0" i="0">
                <a:solidFill>
                  <a:srgbClr val="121833"/>
                </a:solidFill>
                <a:latin typeface="Instrument Serif"/>
              </a:rPr>
              <a:t>. It earned $7,248, up from $4,016.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5047488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5120640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5B6282"/>
                </a:solidFill>
                <a:latin typeface="Geist"/>
              </a:rPr>
              <a:t>How we built this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5367528"/>
            <a:ext cx="11057839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5B6282"/>
                </a:solidFill>
                <a:latin typeface="Geist"/>
              </a:rPr>
              <a:t>Revenue: order totals of completed and processing WooCommerce orders. Refunded orders are left out of revenue and shown under Refunds; cancelled, failed and pending orders are left out.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B6282"/>
                </a:solidFill>
                <a:latin typeface="Geist"/>
              </a:rPr>
              <a:t>Channel and campaign come from the UTM Grabber fields saved on each order: last touch is the visit that bought, first touch the person's first visit.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B6282"/>
                </a:solidFill>
                <a:latin typeface="Geist"/>
              </a:rPr>
              <a:t>Return on ad spend: revenue from orders whose last click was an ad on Google Ads, Meta Ads, Microsoft Ads, divided by $36.6K spend (September 2026).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B6282"/>
                </a:solidFill>
                <a:latin typeface="Geist"/>
              </a:rPr>
              <a:t>Changes compare with August: $124K from 732 orders.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B6282"/>
                </a:solidFill>
                <a:latin typeface="Geist Mono"/>
              </a:rPr>
              <a:t>Revenue by source, Harbor Linen Co.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B6282"/>
                </a:solidFill>
                <a:latin typeface="Geist Mono"/>
              </a:rPr>
              <a:t>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