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embeddedFontLst>
    <p:embeddedFont>
      <p:font typeface="Barlow" charset="0"/>
      <p:regular r:id="rId17"/>
      <p:bold r:id="rId18"/>
    </p:embeddedFont>
    <p:embeddedFont>
      <p:font typeface="Barlow Condensed" charset="0"/>
      <p:regular r:id="rId19"/>
      <p:bold r:id="rId20"/>
    </p:embeddedFont>
    <p:embeddedFont>
      <p:font typeface="IBM Plex Mono" charset="0"/>
      <p:regular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September</c:v>
                </c:pt>
              </c:strCache>
            </c:strRef>
          </c:tx>
          <c:spPr>
            <a:ln w="28575">
              <a:solidFill>
                <a:srgbClr val="687CC2"/>
              </a:solidFill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687CC2"/>
                </a:solidFill>
                <a:ln>
                  <a:solidFill>
                    <a:srgbClr val="141720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5189.65</c:v>
                </c:pt>
                <c:pt idx="1">
                  <c:v>3143.15</c:v>
                </c:pt>
                <c:pt idx="2">
                  <c:v>3727.6</c:v>
                </c:pt>
                <c:pt idx="3">
                  <c:v>3191.65</c:v>
                </c:pt>
                <c:pt idx="4">
                  <c:v>6956.1</c:v>
                </c:pt>
                <c:pt idx="5">
                  <c:v>8015.5</c:v>
                </c:pt>
                <c:pt idx="6">
                  <c:v>5491.6</c:v>
                </c:pt>
                <c:pt idx="7">
                  <c:v>4157.05</c:v>
                </c:pt>
                <c:pt idx="8">
                  <c:v>4017.2</c:v>
                </c:pt>
                <c:pt idx="9">
                  <c:v>5474.3</c:v>
                </c:pt>
                <c:pt idx="10">
                  <c:v>4336.1</c:v>
                </c:pt>
                <c:pt idx="11">
                  <c:v>4107.85</c:v>
                </c:pt>
                <c:pt idx="12">
                  <c:v>4751.3</c:v>
                </c:pt>
                <c:pt idx="13">
                  <c:v>3296.6</c:v>
                </c:pt>
                <c:pt idx="14">
                  <c:v>4379.15</c:v>
                </c:pt>
                <c:pt idx="15">
                  <c:v>3725.7</c:v>
                </c:pt>
                <c:pt idx="16">
                  <c:v>5518.05</c:v>
                </c:pt>
                <c:pt idx="17">
                  <c:v>3870.8</c:v>
                </c:pt>
                <c:pt idx="18">
                  <c:v>5458.45</c:v>
                </c:pt>
                <c:pt idx="19">
                  <c:v>5876.6</c:v>
                </c:pt>
                <c:pt idx="20">
                  <c:v>5805.8</c:v>
                </c:pt>
                <c:pt idx="21">
                  <c:v>2853.2</c:v>
                </c:pt>
                <c:pt idx="22">
                  <c:v>3984.4</c:v>
                </c:pt>
                <c:pt idx="23">
                  <c:v>5289.35</c:v>
                </c:pt>
                <c:pt idx="24">
                  <c:v>4282.15</c:v>
                </c:pt>
                <c:pt idx="25">
                  <c:v>3481.45</c:v>
                </c:pt>
                <c:pt idx="26">
                  <c:v>5961.15</c:v>
                </c:pt>
                <c:pt idx="27">
                  <c:v>4286.5</c:v>
                </c:pt>
                <c:pt idx="28">
                  <c:v>2263.9</c:v>
                </c:pt>
                <c:pt idx="29">
                  <c:v>2683.0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August</c:v>
                </c:pt>
              </c:strCache>
            </c:strRef>
          </c:tx>
          <c:spPr>
            <a:ln w="28575">
              <a:solidFill>
                <a:srgbClr val="D95926"/>
              </a:solidFill>
              <a:prstDash val="dash"/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D95926"/>
                </a:solidFill>
                <a:ln>
                  <a:solidFill>
                    <a:srgbClr val="141720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2786.7</c:v>
                </c:pt>
                <c:pt idx="1">
                  <c:v>4387.4</c:v>
                </c:pt>
                <c:pt idx="2">
                  <c:v>5366.3</c:v>
                </c:pt>
                <c:pt idx="3">
                  <c:v>4571.35</c:v>
                </c:pt>
                <c:pt idx="4">
                  <c:v>3904.95</c:v>
                </c:pt>
                <c:pt idx="5">
                  <c:v>4116.55</c:v>
                </c:pt>
                <c:pt idx="6">
                  <c:v>4988.0</c:v>
                </c:pt>
                <c:pt idx="7">
                  <c:v>3890.7</c:v>
                </c:pt>
                <c:pt idx="8">
                  <c:v>3256.65</c:v>
                </c:pt>
                <c:pt idx="9">
                  <c:v>2817.15</c:v>
                </c:pt>
                <c:pt idx="10">
                  <c:v>2561.8</c:v>
                </c:pt>
                <c:pt idx="11">
                  <c:v>4948.4</c:v>
                </c:pt>
                <c:pt idx="12">
                  <c:v>3371.8</c:v>
                </c:pt>
                <c:pt idx="13">
                  <c:v>3400.25</c:v>
                </c:pt>
                <c:pt idx="14">
                  <c:v>4972.75</c:v>
                </c:pt>
                <c:pt idx="15">
                  <c:v>3001.75</c:v>
                </c:pt>
                <c:pt idx="16">
                  <c:v>2975.9</c:v>
                </c:pt>
                <c:pt idx="17">
                  <c:v>5221.4</c:v>
                </c:pt>
                <c:pt idx="18">
                  <c:v>4515.0</c:v>
                </c:pt>
                <c:pt idx="19">
                  <c:v>5046.3</c:v>
                </c:pt>
                <c:pt idx="20">
                  <c:v>4258.3</c:v>
                </c:pt>
                <c:pt idx="21">
                  <c:v>2960.6</c:v>
                </c:pt>
                <c:pt idx="22">
                  <c:v>4323.5</c:v>
                </c:pt>
                <c:pt idx="23">
                  <c:v>3259.4</c:v>
                </c:pt>
                <c:pt idx="24">
                  <c:v>3088.85</c:v>
                </c:pt>
                <c:pt idx="25">
                  <c:v>4743.75</c:v>
                </c:pt>
                <c:pt idx="26">
                  <c:v>3766.7</c:v>
                </c:pt>
                <c:pt idx="27">
                  <c:v>3730.65</c:v>
                </c:pt>
                <c:pt idx="28">
                  <c:v>4806.25</c:v>
                </c:pt>
                <c:pt idx="29">
                  <c:v>5610.1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3B3E46"/>
            </a:solidFill>
          </a:ln>
        </c:spPr>
        <c:txPr>
          <a:bodyPr/>
          <a:lstStyle/>
          <a:p>
            <a:pPr>
              <a:defRPr sz="1000" b="0" i="0">
                <a:solidFill>
                  <a:srgbClr val="8D92A0"/>
                </a:solidFill>
                <a:latin typeface="Barlow Condensed"/>
              </a:defRPr>
            </a:pPr>
          </a:p>
        </c:txPr>
        <c:crossAx val="2140495176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rgbClr val="21242D"/>
              </a:solidFill>
            </a:ln>
          </c:spPr>
        </c:majorGridlines>
        <c:numFmt formatCode="&quot;$&quot;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8D92A0"/>
                </a:solidFill>
                <a:latin typeface="Barlow Condensed"/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050" b="0" i="0">
              <a:solidFill>
                <a:srgbClr val="B9BDCA"/>
              </a:solidFill>
              <a:latin typeface="Barlow"/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0" b="0" i="0">
          <a:solidFill>
            <a:srgbClr val="8D92A0"/>
          </a:solidFill>
          <a:latin typeface="Barlow Condensed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1172D"/>
            </a:gs>
            <a:gs pos="70000">
              <a:srgbClr val="0B0E17"/>
            </a:gs>
            <a:gs pos="100000">
              <a:srgbClr val="0B0E17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3891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Harbor Linen Co.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828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7D8FCA"/>
                </a:solidFill>
                <a:latin typeface="Barlow"/>
              </a:rPr>
              <a:t>Revenue by source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12644" y="1828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9BDCA"/>
                </a:solidFill>
                <a:latin typeface="Barlow"/>
              </a:rPr>
              <a:t>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40280"/>
            <a:ext cx="10058400" cy="23576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5000" b="1" i="0">
                <a:solidFill>
                  <a:srgbClr val="F3F5F8"/>
                </a:solidFill>
                <a:latin typeface="Barlow"/>
              </a:rPr>
              <a:t>September brought </a:t>
            </a:r>
            <a:r>
              <a:rPr sz="5000" b="1" i="0">
                <a:solidFill>
                  <a:srgbClr val="7D8FCA"/>
                </a:solidFill>
                <a:latin typeface="Barlow"/>
              </a:rPr>
              <a:t>$136K</a:t>
            </a:r>
            <a:r>
              <a:rPr sz="5000" b="1" i="0">
                <a:solidFill>
                  <a:srgbClr val="F3F5F8"/>
                </a:solidFill>
                <a:latin typeface="Barlow"/>
              </a:rPr>
              <a:t> in revenue, 9% more than August.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735068"/>
            <a:ext cx="8595360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rgbClr val="B9BDCA"/>
                </a:solidFill>
                <a:latin typeface="Barlow"/>
              </a:rPr>
              <a:t>Paid search brought the most (41%). Shopping all products was the top campaign at $16.4K. Ad spend of $36.6K returned 2.2x in ad-click revenue.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06440"/>
            <a:ext cx="2258568" cy="292608"/>
          </a:xfrm>
          <a:prstGeom prst="roundRect">
            <a:avLst>
              <a:gd name="adj" fmla="val 46875"/>
            </a:avLst>
          </a:prstGeom>
          <a:solidFill>
            <a:srgbClr val="141720"/>
          </a:solidFill>
          <a:ln w="9525">
            <a:solidFill>
              <a:srgbClr val="272A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Oval 7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7F54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06440"/>
            <a:ext cx="198424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WooCommerce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12010" y="5806440"/>
            <a:ext cx="225856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D92A0"/>
                </a:solidFill>
                <a:latin typeface="Barlow"/>
              </a:rPr>
              <a:t>842 orders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916936" y="5806440"/>
            <a:ext cx="2179015" cy="292608"/>
          </a:xfrm>
          <a:prstGeom prst="roundRect">
            <a:avLst>
              <a:gd name="adj" fmla="val 46875"/>
            </a:avLst>
          </a:prstGeom>
          <a:solidFill>
            <a:srgbClr val="141720"/>
          </a:solidFill>
          <a:ln w="9525">
            <a:solidFill>
              <a:srgbClr val="272A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3031236" y="591159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191256" y="5806440"/>
            <a:ext cx="1904695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Google Ads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01414" y="5806440"/>
            <a:ext cx="2179015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D92A0"/>
                </a:solidFill>
                <a:latin typeface="Barlow"/>
              </a:rPr>
              <a:t>$23.2K spend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187391" y="5806440"/>
            <a:ext cx="1999336" cy="292608"/>
          </a:xfrm>
          <a:prstGeom prst="roundRect">
            <a:avLst>
              <a:gd name="adj" fmla="val 46875"/>
            </a:avLst>
          </a:prstGeom>
          <a:solidFill>
            <a:srgbClr val="141720"/>
          </a:solidFill>
          <a:ln w="9525">
            <a:solidFill>
              <a:srgbClr val="272A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Oval 15"/>
          <p:cNvSpPr/>
          <p:nvPr/>
        </p:nvSpPr>
        <p:spPr>
          <a:xfrm>
            <a:off x="5301691" y="5911596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61711" y="5806440"/>
            <a:ext cx="1725016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Meta Ads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44311" y="5806440"/>
            <a:ext cx="1999336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D92A0"/>
                </a:solidFill>
                <a:latin typeface="Barlow"/>
              </a:rPr>
              <a:t>$11.8K spend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278167" y="5806440"/>
            <a:ext cx="2321662" cy="292608"/>
          </a:xfrm>
          <a:prstGeom prst="roundRect">
            <a:avLst>
              <a:gd name="adj" fmla="val 46875"/>
            </a:avLst>
          </a:prstGeom>
          <a:solidFill>
            <a:srgbClr val="141720"/>
          </a:solidFill>
          <a:ln w="9525">
            <a:solidFill>
              <a:srgbClr val="272A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Oval 19"/>
          <p:cNvSpPr/>
          <p:nvPr/>
        </p:nvSpPr>
        <p:spPr>
          <a:xfrm>
            <a:off x="7392467" y="5911596"/>
            <a:ext cx="82296" cy="82296"/>
          </a:xfrm>
          <a:prstGeom prst="ellipse">
            <a:avLst/>
          </a:prstGeom>
          <a:solidFill>
            <a:srgbClr val="00A4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552487" y="5806440"/>
            <a:ext cx="2047342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Microsoft Ads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36838" y="5806440"/>
            <a:ext cx="2321662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D92A0"/>
                </a:solidFill>
                <a:latin typeface="Barlow"/>
              </a:rPr>
              <a:t>$1,600 spend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6172200"/>
            <a:ext cx="2508199" cy="292608"/>
          </a:xfrm>
          <a:prstGeom prst="roundRect">
            <a:avLst>
              <a:gd name="adj" fmla="val 46875"/>
            </a:avLst>
          </a:prstGeom>
          <a:solidFill>
            <a:srgbClr val="141720"/>
          </a:solidFill>
          <a:ln w="9525">
            <a:solidFill>
              <a:srgbClr val="272A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Oval 23"/>
          <p:cNvSpPr/>
          <p:nvPr/>
        </p:nvSpPr>
        <p:spPr>
          <a:xfrm>
            <a:off x="681228" y="6277356"/>
            <a:ext cx="82296" cy="82296"/>
          </a:xfrm>
          <a:prstGeom prst="ellipse">
            <a:avLst/>
          </a:prstGeom>
          <a:solidFill>
            <a:srgbClr val="1F2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41248" y="6172200"/>
            <a:ext cx="223387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Sample data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29588" y="6172200"/>
            <a:ext cx="250819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D92A0"/>
                </a:solidFill>
                <a:latin typeface="Barlow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7D8FCA"/>
                </a:solidFill>
                <a:latin typeface="Barlow"/>
              </a:rPr>
              <a:t>The takeaway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7D8FCA"/>
                </a:solidFill>
                <a:latin typeface="Barlow"/>
              </a:rPr>
              <a:t>Paid search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earned $55.4K, 41% of revenue.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3576218" cy="1770888"/>
          </a:xfrm>
          <a:prstGeom prst="roundRect">
            <a:avLst>
              <a:gd name="adj" fmla="val 8261"/>
            </a:avLst>
          </a:prstGeom>
          <a:solidFill>
            <a:srgbClr val="141720"/>
          </a:solidFill>
          <a:ln w="9525">
            <a:solidFill>
              <a:srgbClr val="272A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8859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9BDCA"/>
                </a:solidFill>
                <a:latin typeface="Barlow"/>
              </a:rPr>
              <a:t>Revenue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9948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$136K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2642575"/>
            <a:ext cx="317388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ED38A"/>
                </a:solidFill>
                <a:latin typeface="Barlow Condensed"/>
              </a:rPr>
              <a:t>▲ +9%  vs August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07738" y="1505712"/>
            <a:ext cx="3576218" cy="1770888"/>
          </a:xfrm>
          <a:prstGeom prst="roundRect">
            <a:avLst>
              <a:gd name="adj" fmla="val 8261"/>
            </a:avLst>
          </a:prstGeom>
          <a:solidFill>
            <a:srgbClr val="141720"/>
          </a:solidFill>
          <a:ln w="9525">
            <a:solidFill>
              <a:srgbClr val="272A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08906" y="168859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9BDCA"/>
                </a:solidFill>
                <a:latin typeface="Barlow"/>
              </a:rPr>
              <a:t>Orders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08906" y="199948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808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08906" y="2642575"/>
            <a:ext cx="317388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ED38A"/>
                </a:solidFill>
                <a:latin typeface="Barlow Condensed"/>
              </a:rPr>
              <a:t>▲ +10%  vs August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8549" y="1505712"/>
            <a:ext cx="3576218" cy="1770888"/>
          </a:xfrm>
          <a:prstGeom prst="roundRect">
            <a:avLst>
              <a:gd name="adj" fmla="val 8261"/>
            </a:avLst>
          </a:prstGeom>
          <a:solidFill>
            <a:srgbClr val="141720"/>
          </a:solidFill>
          <a:ln w="9525">
            <a:solidFill>
              <a:srgbClr val="272A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8249717" y="168859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9BDCA"/>
                </a:solidFill>
                <a:latin typeface="Barlow"/>
              </a:rPr>
              <a:t>Average order value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49717" y="199948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$168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49717" y="2642575"/>
            <a:ext cx="317388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8D92A0"/>
                </a:solidFill>
                <a:latin typeface="Barlow Condensed"/>
              </a:rPr>
              <a:t>Flat vs August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3441192"/>
            <a:ext cx="3576218" cy="1770888"/>
          </a:xfrm>
          <a:prstGeom prst="roundRect">
            <a:avLst>
              <a:gd name="adj" fmla="val 8261"/>
            </a:avLst>
          </a:prstGeom>
          <a:solidFill>
            <a:srgbClr val="141720"/>
          </a:solidFill>
          <a:ln w="9525">
            <a:solidFill>
              <a:srgbClr val="272A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768096" y="362407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9BDCA"/>
                </a:solidFill>
                <a:latin typeface="Barlow"/>
              </a:rPr>
              <a:t>Refunds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8096" y="393496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$6,733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" y="4578055"/>
            <a:ext cx="317388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FF7B7B"/>
                </a:solidFill>
                <a:latin typeface="Barlow Condensed"/>
              </a:rPr>
              <a:t>▲ +46%  vs August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07738" y="3441192"/>
            <a:ext cx="3576218" cy="1770888"/>
          </a:xfrm>
          <a:prstGeom prst="roundRect">
            <a:avLst>
              <a:gd name="adj" fmla="val 8261"/>
            </a:avLst>
          </a:prstGeom>
          <a:solidFill>
            <a:srgbClr val="141720"/>
          </a:solidFill>
          <a:ln w="9525">
            <a:solidFill>
              <a:srgbClr val="272A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4508906" y="362407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9BDCA"/>
                </a:solidFill>
                <a:latin typeface="Barlow"/>
              </a:rPr>
              <a:t>Return on ad spend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08906" y="393496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2.2x</a:t>
            </a:r>
          </a:p>
        </p:txBody>
      </p:sp>
      <p:sp>
        <p:nvSpPr>
          <p:cNvPr id="23" name="Freeform 22"/>
          <p:cNvSpPr/>
          <p:nvPr/>
        </p:nvSpPr>
        <p:spPr>
          <a:xfrm>
            <a:off x="4508906" y="4578035"/>
            <a:ext cx="3173882" cy="432877"/>
          </a:xfrm>
          <a:custGeom>
            <a:avLst/>
            <a:gdLst/>
            <a:ahLst/>
            <a:cxnLst/>
            <a:rect l="l" t="t" r="r" b="b"/>
            <a:pathLst>
              <a:path w="34710" h="4734">
                <a:moveTo>
                  <a:pt x="0" y="747"/>
                </a:moveTo>
                <a:lnTo>
                  <a:pt x="1509" y="1370"/>
                </a:lnTo>
                <a:lnTo>
                  <a:pt x="3018" y="1059"/>
                </a:lnTo>
                <a:lnTo>
                  <a:pt x="4527" y="0"/>
                </a:lnTo>
                <a:lnTo>
                  <a:pt x="6036" y="249"/>
                </a:lnTo>
                <a:lnTo>
                  <a:pt x="7545" y="747"/>
                </a:lnTo>
                <a:lnTo>
                  <a:pt x="9054" y="2180"/>
                </a:lnTo>
                <a:lnTo>
                  <a:pt x="10563" y="4671"/>
                </a:lnTo>
                <a:lnTo>
                  <a:pt x="12073" y="4671"/>
                </a:lnTo>
                <a:lnTo>
                  <a:pt x="13582" y="4671"/>
                </a:lnTo>
                <a:lnTo>
                  <a:pt x="15091" y="4734"/>
                </a:lnTo>
                <a:lnTo>
                  <a:pt x="16600" y="4547"/>
                </a:lnTo>
                <a:lnTo>
                  <a:pt x="18109" y="3675"/>
                </a:lnTo>
                <a:lnTo>
                  <a:pt x="19618" y="4422"/>
                </a:lnTo>
                <a:lnTo>
                  <a:pt x="21127" y="2491"/>
                </a:lnTo>
                <a:lnTo>
                  <a:pt x="22636" y="3052"/>
                </a:lnTo>
                <a:lnTo>
                  <a:pt x="24146" y="3301"/>
                </a:lnTo>
                <a:lnTo>
                  <a:pt x="25655" y="3986"/>
                </a:lnTo>
                <a:lnTo>
                  <a:pt x="27164" y="3363"/>
                </a:lnTo>
                <a:lnTo>
                  <a:pt x="28673" y="4609"/>
                </a:lnTo>
                <a:lnTo>
                  <a:pt x="30182" y="3488"/>
                </a:lnTo>
                <a:lnTo>
                  <a:pt x="31691" y="4297"/>
                </a:lnTo>
                <a:lnTo>
                  <a:pt x="33200" y="3861"/>
                </a:lnTo>
                <a:lnTo>
                  <a:pt x="34710" y="4111"/>
                </a:lnTo>
                <a:lnTo>
                  <a:pt x="34710" y="4734"/>
                </a:lnTo>
                <a:lnTo>
                  <a:pt x="0" y="4734"/>
                </a:lnTo>
                <a:close/>
              </a:path>
            </a:pathLst>
          </a:custGeom>
          <a:solidFill>
            <a:srgbClr val="7D8FCA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4508906" y="4578035"/>
            <a:ext cx="3173882" cy="432877"/>
          </a:xfrm>
          <a:custGeom>
            <a:avLst/>
            <a:gdLst/>
            <a:ahLst/>
            <a:cxnLst/>
            <a:rect l="l" t="t" r="r" b="b"/>
            <a:pathLst>
              <a:path w="34710" h="4734">
                <a:moveTo>
                  <a:pt x="0" y="747"/>
                </a:moveTo>
                <a:lnTo>
                  <a:pt x="1509" y="1370"/>
                </a:lnTo>
                <a:lnTo>
                  <a:pt x="3018" y="1059"/>
                </a:lnTo>
                <a:lnTo>
                  <a:pt x="4527" y="0"/>
                </a:lnTo>
                <a:lnTo>
                  <a:pt x="6036" y="249"/>
                </a:lnTo>
                <a:lnTo>
                  <a:pt x="7545" y="747"/>
                </a:lnTo>
                <a:lnTo>
                  <a:pt x="9054" y="2180"/>
                </a:lnTo>
                <a:lnTo>
                  <a:pt x="10563" y="4671"/>
                </a:lnTo>
                <a:lnTo>
                  <a:pt x="12073" y="4671"/>
                </a:lnTo>
                <a:lnTo>
                  <a:pt x="13582" y="4671"/>
                </a:lnTo>
                <a:lnTo>
                  <a:pt x="15091" y="4734"/>
                </a:lnTo>
                <a:lnTo>
                  <a:pt x="16600" y="4547"/>
                </a:lnTo>
                <a:lnTo>
                  <a:pt x="18109" y="3675"/>
                </a:lnTo>
                <a:lnTo>
                  <a:pt x="19618" y="4422"/>
                </a:lnTo>
                <a:lnTo>
                  <a:pt x="21127" y="2491"/>
                </a:lnTo>
                <a:lnTo>
                  <a:pt x="22636" y="3052"/>
                </a:lnTo>
                <a:lnTo>
                  <a:pt x="24146" y="3301"/>
                </a:lnTo>
                <a:lnTo>
                  <a:pt x="25655" y="3986"/>
                </a:lnTo>
                <a:lnTo>
                  <a:pt x="27164" y="3363"/>
                </a:lnTo>
                <a:lnTo>
                  <a:pt x="28673" y="4609"/>
                </a:lnTo>
                <a:lnTo>
                  <a:pt x="30182" y="3488"/>
                </a:lnTo>
                <a:lnTo>
                  <a:pt x="31691" y="4297"/>
                </a:lnTo>
                <a:lnTo>
                  <a:pt x="33200" y="3861"/>
                </a:lnTo>
                <a:lnTo>
                  <a:pt x="34710" y="4111"/>
                </a:lnTo>
              </a:path>
            </a:pathLst>
          </a:custGeom>
          <a:noFill/>
          <a:ln w="22225" cap="rnd">
            <a:solidFill>
              <a:srgbClr val="7D8FCA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641641" y="4912809"/>
            <a:ext cx="82296" cy="82296"/>
          </a:xfrm>
          <a:prstGeom prst="ellipse">
            <a:avLst/>
          </a:prstGeom>
          <a:solidFill>
            <a:srgbClr val="7D8FCA"/>
          </a:solidFill>
          <a:ln w="12700">
            <a:solidFill>
              <a:srgbClr val="1417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5486400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50" b="0" i="0">
                <a:solidFill>
                  <a:srgbClr val="B9BDCA"/>
                </a:solidFill>
                <a:latin typeface="Barlow"/>
              </a:rPr>
              <a:t>It took 326 orders at an average of $170.</a:t>
            </a:r>
          </a:p>
          <a:p>
            <a:pPr algn="l">
              <a:lnSpc>
                <a:spcPct val="115000"/>
              </a:lnSpc>
              <a:spcBef>
                <a:spcPts val="797"/>
              </a:spcBef>
            </a:pPr>
            <a:r>
              <a:rPr sz="1450" b="0" i="0">
                <a:solidFill>
                  <a:srgbClr val="B9BDCA"/>
                </a:solidFill>
                <a:latin typeface="Barlow"/>
              </a:rPr>
              <a:t>Paid social followed with $26.1K (19%).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D92A0"/>
                </a:solidFill>
                <a:latin typeface="Barlow Condensed"/>
              </a:rPr>
              <a:t>Revenue by source, Harbor Linen Co.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D92A0"/>
                </a:solidFill>
                <a:latin typeface="Barlow Condensed"/>
              </a:rPr>
              <a:t>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7D8FCA"/>
                </a:solidFill>
                <a:latin typeface="Barlow"/>
              </a:rPr>
              <a:t>By channel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Where the </a:t>
            </a:r>
            <a:r>
              <a:rPr sz="3400" b="1" i="0">
                <a:solidFill>
                  <a:srgbClr val="7D8FCA"/>
                </a:solidFill>
                <a:latin typeface="Barlow"/>
              </a:rPr>
              <a:t>revenue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comes from.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9BDCA"/>
                </a:solidFill>
                <a:latin typeface="Barlow"/>
              </a:rPr>
              <a:t>Each order credited to the channel of the visit that bought.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34896"/>
            <a:ext cx="7086600" cy="4401312"/>
          </a:xfrm>
          <a:prstGeom prst="roundRect">
            <a:avLst>
              <a:gd name="adj" fmla="val 3324"/>
            </a:avLst>
          </a:prstGeom>
          <a:solidFill>
            <a:srgbClr val="141720"/>
          </a:solidFill>
          <a:ln w="9525">
            <a:solidFill>
              <a:srgbClr val="272A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154936"/>
            <a:ext cx="116677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Paid search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53742" y="2200656"/>
            <a:ext cx="4228186" cy="182880"/>
          </a:xfrm>
          <a:prstGeom prst="roundRect">
            <a:avLst>
              <a:gd name="adj" fmla="val 10000"/>
            </a:avLst>
          </a:prstGeom>
          <a:solidFill>
            <a:srgbClr val="212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2053742" y="2200656"/>
            <a:ext cx="4228186" cy="182880"/>
          </a:xfrm>
          <a:prstGeom prst="roundRect">
            <a:avLst>
              <a:gd name="adj" fmla="val 10000"/>
            </a:avLst>
          </a:prstGeom>
          <a:solidFill>
            <a:srgbClr val="687C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391656" y="215493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$55.4K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00189" y="215493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D92A0"/>
                </a:solidFill>
                <a:latin typeface="Barlow"/>
              </a:rPr>
              <a:t>41%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" y="2612136"/>
            <a:ext cx="116677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Paid social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053742" y="2657856"/>
            <a:ext cx="4228186" cy="182880"/>
          </a:xfrm>
          <a:prstGeom prst="roundRect">
            <a:avLst>
              <a:gd name="adj" fmla="val 10000"/>
            </a:avLst>
          </a:prstGeom>
          <a:solidFill>
            <a:srgbClr val="212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2053742" y="2657856"/>
            <a:ext cx="1993823" cy="182880"/>
          </a:xfrm>
          <a:prstGeom prst="roundRect">
            <a:avLst>
              <a:gd name="adj" fmla="val 10000"/>
            </a:avLst>
          </a:prstGeom>
          <a:solidFill>
            <a:srgbClr val="4C4F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91656" y="261213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$26.1K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63156" y="261213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D92A0"/>
                </a:solidFill>
                <a:latin typeface="Barlow"/>
              </a:rPr>
              <a:t>19%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5528" y="3069336"/>
            <a:ext cx="116677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Organic search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053742" y="3115056"/>
            <a:ext cx="4228186" cy="182880"/>
          </a:xfrm>
          <a:prstGeom prst="roundRect">
            <a:avLst>
              <a:gd name="adj" fmla="val 10000"/>
            </a:avLst>
          </a:prstGeom>
          <a:solidFill>
            <a:srgbClr val="212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2053742" y="3115056"/>
            <a:ext cx="1425833" cy="182880"/>
          </a:xfrm>
          <a:prstGeom prst="roundRect">
            <a:avLst>
              <a:gd name="adj" fmla="val 10000"/>
            </a:avLst>
          </a:prstGeom>
          <a:solidFill>
            <a:srgbClr val="4C4F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91656" y="306933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$18.7K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53555" y="306933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D92A0"/>
                </a:solidFill>
                <a:latin typeface="Barlow"/>
              </a:rPr>
              <a:t>14%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8" y="3526536"/>
            <a:ext cx="116677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Email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053742" y="3572256"/>
            <a:ext cx="4228186" cy="182880"/>
          </a:xfrm>
          <a:prstGeom prst="roundRect">
            <a:avLst>
              <a:gd name="adj" fmla="val 10000"/>
            </a:avLst>
          </a:prstGeom>
          <a:solidFill>
            <a:srgbClr val="212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2053742" y="3572256"/>
            <a:ext cx="991106" cy="182880"/>
          </a:xfrm>
          <a:prstGeom prst="roundRect">
            <a:avLst>
              <a:gd name="adj" fmla="val 10000"/>
            </a:avLst>
          </a:prstGeom>
          <a:solidFill>
            <a:srgbClr val="4C4F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391656" y="352653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$13K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28739" y="352653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D92A0"/>
                </a:solidFill>
                <a:latin typeface="Barlow"/>
              </a:rPr>
              <a:t>10%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8" y="3983736"/>
            <a:ext cx="116677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Direct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053742" y="4029456"/>
            <a:ext cx="4228186" cy="182880"/>
          </a:xfrm>
          <a:prstGeom prst="roundRect">
            <a:avLst>
              <a:gd name="adj" fmla="val 10000"/>
            </a:avLst>
          </a:prstGeom>
          <a:solidFill>
            <a:srgbClr val="212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2053742" y="4029456"/>
            <a:ext cx="891607" cy="182880"/>
          </a:xfrm>
          <a:prstGeom prst="roundRect">
            <a:avLst>
              <a:gd name="adj" fmla="val 10000"/>
            </a:avLst>
          </a:prstGeom>
          <a:solidFill>
            <a:srgbClr val="4C4F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6391656" y="398373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$11.7K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923380" y="398373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D92A0"/>
                </a:solidFill>
                <a:latin typeface="Barlow"/>
              </a:rPr>
              <a:t>9%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95528" y="4440936"/>
            <a:ext cx="116677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Referral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053742" y="4486656"/>
            <a:ext cx="4228186" cy="182880"/>
          </a:xfrm>
          <a:prstGeom prst="roundRect">
            <a:avLst>
              <a:gd name="adj" fmla="val 10000"/>
            </a:avLst>
          </a:prstGeom>
          <a:solidFill>
            <a:srgbClr val="212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Rounded Rectangle 32"/>
          <p:cNvSpPr/>
          <p:nvPr/>
        </p:nvSpPr>
        <p:spPr>
          <a:xfrm>
            <a:off x="2053742" y="4486656"/>
            <a:ext cx="281560" cy="182880"/>
          </a:xfrm>
          <a:prstGeom prst="roundRect">
            <a:avLst>
              <a:gd name="adj" fmla="val 10000"/>
            </a:avLst>
          </a:prstGeom>
          <a:solidFill>
            <a:srgbClr val="4C4F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6391656" y="444093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$3,689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974129" y="444093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D92A0"/>
                </a:solidFill>
                <a:latin typeface="Barlow"/>
              </a:rPr>
              <a:t>3%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95528" y="4898136"/>
            <a:ext cx="116677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Organic social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053742" y="4943856"/>
            <a:ext cx="4228186" cy="182880"/>
          </a:xfrm>
          <a:prstGeom prst="roundRect">
            <a:avLst>
              <a:gd name="adj" fmla="val 10000"/>
            </a:avLst>
          </a:prstGeom>
          <a:solidFill>
            <a:srgbClr val="212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2053742" y="4943856"/>
            <a:ext cx="270221" cy="182880"/>
          </a:xfrm>
          <a:prstGeom prst="roundRect">
            <a:avLst>
              <a:gd name="adj" fmla="val 10000"/>
            </a:avLst>
          </a:prstGeom>
          <a:solidFill>
            <a:srgbClr val="4C4F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6391656" y="489813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$3,540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993331" y="489813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D92A0"/>
                </a:solidFill>
                <a:latin typeface="Barlow"/>
              </a:rPr>
              <a:t>3%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95528" y="5355336"/>
            <a:ext cx="116677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AI assistants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2053742" y="5401056"/>
            <a:ext cx="4228186" cy="182880"/>
          </a:xfrm>
          <a:prstGeom prst="roundRect">
            <a:avLst>
              <a:gd name="adj" fmla="val 10000"/>
            </a:avLst>
          </a:prstGeom>
          <a:solidFill>
            <a:srgbClr val="212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Rounded Rectangle 42"/>
          <p:cNvSpPr/>
          <p:nvPr/>
        </p:nvSpPr>
        <p:spPr>
          <a:xfrm>
            <a:off x="2053742" y="5401056"/>
            <a:ext cx="266042" cy="182880"/>
          </a:xfrm>
          <a:prstGeom prst="roundRect">
            <a:avLst>
              <a:gd name="adj" fmla="val 10000"/>
            </a:avLst>
          </a:prstGeom>
          <a:solidFill>
            <a:srgbClr val="4C4F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TextBox 43"/>
          <p:cNvSpPr txBox="1"/>
          <p:nvPr/>
        </p:nvSpPr>
        <p:spPr>
          <a:xfrm>
            <a:off x="6391656" y="535533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$3,485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987845" y="535533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D92A0"/>
                </a:solidFill>
                <a:latin typeface="Barlow"/>
              </a:rPr>
              <a:t>3%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D92A0"/>
                </a:solidFill>
                <a:latin typeface="Barlow"/>
              </a:rPr>
              <a:t>Revenue by last-touch channel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836408" y="1834896"/>
            <a:ext cx="3788359" cy="4401312"/>
          </a:xfrm>
          <a:prstGeom prst="roundRect">
            <a:avLst>
              <a:gd name="adj" fmla="val 3861"/>
            </a:avLst>
          </a:prstGeom>
          <a:solidFill>
            <a:srgbClr val="1C202B"/>
          </a:solidFill>
          <a:ln w="9525">
            <a:solidFill>
              <a:srgbClr val="272A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TextBox 47"/>
          <p:cNvSpPr txBox="1"/>
          <p:nvPr/>
        </p:nvSpPr>
        <p:spPr>
          <a:xfrm>
            <a:off x="8092440" y="2090928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7D8FCA"/>
                </a:solidFill>
                <a:latin typeface="Barlow"/>
              </a:rPr>
              <a:t>Order value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092440" y="2383536"/>
            <a:ext cx="3276295" cy="944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7D8FCA"/>
                </a:solidFill>
                <a:latin typeface="Barlow"/>
              </a:rPr>
              <a:t>Organic search</a:t>
            </a:r>
            <a:r>
              <a:rPr sz="2000" b="1" i="0">
                <a:solidFill>
                  <a:srgbClr val="F3F5F8"/>
                </a:solidFill>
                <a:latin typeface="Barlow"/>
              </a:rPr>
              <a:t> buyers spend the most: $199 per order.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092440" y="3438144"/>
            <a:ext cx="3276295" cy="2542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B9BDCA"/>
                </a:solidFill>
                <a:latin typeface="Barlow"/>
              </a:rPr>
              <a:t>That is against $168 across all orders.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B9BDCA"/>
                </a:solidFill>
                <a:latin typeface="Barlow"/>
              </a:rPr>
              <a:t>Paid search brought the most revenue overall: $55.4K.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D92A0"/>
                </a:solidFill>
                <a:latin typeface="Barlow Condensed"/>
              </a:rPr>
              <a:t>Revenue by source, Harbor Linen Co.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D92A0"/>
                </a:solidFill>
                <a:latin typeface="Barlow Condensed"/>
              </a:rPr>
              <a:t>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7D8FCA"/>
                </a:solidFill>
                <a:latin typeface="Barlow"/>
              </a:rPr>
              <a:t>By campaign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The </a:t>
            </a:r>
            <a:r>
              <a:rPr sz="3400" b="1" i="0">
                <a:solidFill>
                  <a:srgbClr val="7D8FCA"/>
                </a:solidFill>
                <a:latin typeface="Barlow"/>
              </a:rPr>
              <a:t>campaigns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that sold.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59992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Revenue by </a:t>
            </a:r>
            <a:r>
              <a:rPr sz="1400" b="1" i="0">
                <a:solidFill>
                  <a:srgbClr val="7D8FCA"/>
                </a:solidFill>
                <a:latin typeface="Barlow"/>
              </a:rPr>
              <a:t>campaign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66928" y="1871472"/>
          <a:ext cx="11057837" cy="4163571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62886"/>
                <a:gridCol w="2365863"/>
                <a:gridCol w="2057272"/>
                <a:gridCol w="2057272"/>
                <a:gridCol w="1028636"/>
                <a:gridCol w="1028636"/>
                <a:gridCol w="1028636"/>
                <a:gridCol w="1028636"/>
              </a:tblGrid>
              <a:tr h="462619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D92A0"/>
                          </a:solidFill>
                          <a:latin typeface="Barlow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C202B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D92A0"/>
                          </a:solidFill>
                          <a:latin typeface="Barlow Condensed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C202B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D92A0"/>
                          </a:solidFill>
                          <a:latin typeface="Barlow Condensed"/>
                        </a:rPr>
                        <a:t>utm_campaign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C202B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D92A0"/>
                          </a:solidFill>
                          <a:latin typeface="Barlow Condensed"/>
                        </a:rPr>
                        <a:t>Revenue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C202B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D92A0"/>
                          </a:solidFill>
                          <a:latin typeface="Barlow Condensed"/>
                        </a:rPr>
                        <a:t>Orders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C202B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D92A0"/>
                          </a:solidFill>
                          <a:latin typeface="Barlow Condensed"/>
                        </a:rPr>
                        <a:t>Avg value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C202B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D92A0"/>
                          </a:solidFill>
                          <a:latin typeface="Barlow Condensed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C202B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D92A0"/>
                          </a:solidFill>
                          <a:latin typeface="Barlow Condensed"/>
                        </a:rPr>
                        <a:t>vs August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C202B"/>
                    </a:solidFill>
                  </a:tcPr>
                </a:tc>
              </a:tr>
              <a:tr h="46261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D92A0"/>
                          </a:solidFill>
                          <a:latin typeface="Barlow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Shopping all products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9BDCA"/>
                          </a:solidFill>
                          <a:latin typeface="IBM Plex Mono"/>
                        </a:rPr>
                        <a:t>shopping_all_products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95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$172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12%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FF7B7B"/>
                          </a:solidFill>
                          <a:latin typeface="Barlow"/>
                        </a:rPr>
                        <a:t>▼ −13%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</a:tr>
              <a:tr h="46261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D92A0"/>
                          </a:solidFill>
                          <a:latin typeface="Barlow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Pmax home essentials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9BDCA"/>
                          </a:solidFill>
                          <a:latin typeface="IBM Plex Mono"/>
                        </a:rPr>
                        <a:t>pmax_home_essentials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79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$157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+17%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</a:tr>
              <a:tr h="46261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D92A0"/>
                          </a:solidFill>
                          <a:latin typeface="Barlow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Retargeting cart abandoners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9BDCA"/>
                          </a:solidFill>
                          <a:latin typeface="IBM Plex Mono"/>
                        </a:rPr>
                        <a:t>retargeting_cart_aban…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56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$161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+19%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</a:tr>
              <a:tr h="46261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D92A0"/>
                          </a:solidFill>
                          <a:latin typeface="Barlow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Brand harbor linen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9BDCA"/>
                          </a:solidFill>
                          <a:latin typeface="IBM Plex Mono"/>
                        </a:rPr>
                        <a:t>brand_harbor_linen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58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$154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+18%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</a:tr>
              <a:tr h="46261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D92A0"/>
                          </a:solidFill>
                          <a:latin typeface="Barlow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Weekly newsletter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9BDCA"/>
                          </a:solidFill>
                          <a:latin typeface="IBM Plex Mono"/>
                        </a:rPr>
                        <a:t>weekly_newsletter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46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$166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FF7B7B"/>
                          </a:solidFill>
                          <a:latin typeface="Barlow"/>
                        </a:rPr>
                        <a:t>▼ −21%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</a:tr>
              <a:tr h="46261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D92A0"/>
                          </a:solidFill>
                          <a:latin typeface="Barlow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Catalog dynamic products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9BDCA"/>
                          </a:solidFill>
                          <a:latin typeface="IBM Plex Mono"/>
                        </a:rPr>
                        <a:t>catalog_dynamic_produ…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50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$145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+80%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</a:tr>
              <a:tr h="46261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D92A0"/>
                          </a:solidFill>
                          <a:latin typeface="Barlow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Prospecting broad home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9BDCA"/>
                          </a:solidFill>
                          <a:latin typeface="IBM Plex Mono"/>
                        </a:rPr>
                        <a:t>prospecting_broad_home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39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$177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8D92A0"/>
                          </a:solidFill>
                          <a:latin typeface="Barlow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</a:tr>
              <a:tr h="46261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D92A0"/>
                          </a:solidFill>
                          <a:latin typeface="Barlow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Search linen bedding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9BDCA"/>
                          </a:solidFill>
                          <a:latin typeface="IBM Plex Mono"/>
                        </a:rPr>
                        <a:t>search_linen_bedding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28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$239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FF7B7B"/>
                          </a:solidFill>
                          <a:latin typeface="Barlow"/>
                        </a:rPr>
                        <a:t>▼ −17%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544390" y="244652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$16.4K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38750" y="2519680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212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6138750" y="2519680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687C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5544390" y="2909147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$12.4K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38750" y="2982299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212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6138750" y="2982299"/>
            <a:ext cx="969175" cy="91440"/>
          </a:xfrm>
          <a:prstGeom prst="roundRect">
            <a:avLst>
              <a:gd name="adj" fmla="val 10000"/>
            </a:avLst>
          </a:prstGeom>
          <a:solidFill>
            <a:srgbClr val="687C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5544390" y="3371765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$9,000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38750" y="3444917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212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6138750" y="3444917"/>
            <a:ext cx="703933" cy="91440"/>
          </a:xfrm>
          <a:prstGeom prst="roundRect">
            <a:avLst>
              <a:gd name="adj" fmla="val 10000"/>
            </a:avLst>
          </a:prstGeom>
          <a:solidFill>
            <a:srgbClr val="687C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5544390" y="383438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$8,914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38750" y="3907536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212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6138750" y="3907536"/>
            <a:ext cx="697191" cy="91440"/>
          </a:xfrm>
          <a:prstGeom prst="roundRect">
            <a:avLst>
              <a:gd name="adj" fmla="val 10000"/>
            </a:avLst>
          </a:prstGeom>
          <a:solidFill>
            <a:srgbClr val="687C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5544390" y="4297003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$7,631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38750" y="4370155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212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6138750" y="4370155"/>
            <a:ext cx="596811" cy="91440"/>
          </a:xfrm>
          <a:prstGeom prst="roundRect">
            <a:avLst>
              <a:gd name="adj" fmla="val 10000"/>
            </a:avLst>
          </a:prstGeom>
          <a:solidFill>
            <a:srgbClr val="687C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5544390" y="4759621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$7,248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38750" y="4832773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212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6138750" y="4832773"/>
            <a:ext cx="566910" cy="91440"/>
          </a:xfrm>
          <a:prstGeom prst="roundRect">
            <a:avLst>
              <a:gd name="adj" fmla="val 10000"/>
            </a:avLst>
          </a:prstGeom>
          <a:solidFill>
            <a:srgbClr val="687C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5544390" y="522224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$6,888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138750" y="5295392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212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6138750" y="5295392"/>
            <a:ext cx="538741" cy="91440"/>
          </a:xfrm>
          <a:prstGeom prst="roundRect">
            <a:avLst>
              <a:gd name="adj" fmla="val 10000"/>
            </a:avLst>
          </a:prstGeom>
          <a:solidFill>
            <a:srgbClr val="687C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5544390" y="5684859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$6,683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138750" y="5758011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212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6138750" y="5758011"/>
            <a:ext cx="522684" cy="91440"/>
          </a:xfrm>
          <a:prstGeom prst="roundRect">
            <a:avLst>
              <a:gd name="adj" fmla="val 10000"/>
            </a:avLst>
          </a:prstGeom>
          <a:solidFill>
            <a:srgbClr val="687C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D92A0"/>
                </a:solidFill>
                <a:latin typeface="Barlow"/>
              </a:rPr>
              <a:t>$44.3K (33%) came from orders with no campaign tag.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D92A0"/>
                </a:solidFill>
                <a:latin typeface="Barlow Condensed"/>
              </a:rPr>
              <a:t>Revenue by source, Harbor Linen Co.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D92A0"/>
                </a:solidFill>
                <a:latin typeface="Barlow Condensed"/>
              </a:rPr>
              <a:t>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7D8FCA"/>
                </a:solidFill>
                <a:latin typeface="Barlow"/>
              </a:rPr>
              <a:t>First vs last touch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109118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7D8FCA"/>
                </a:solidFill>
                <a:latin typeface="Barlow"/>
              </a:rPr>
              <a:t>AI assistants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find buyers that other channels close.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84099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9BDCA"/>
                </a:solidFill>
                <a:latin typeface="Barlow"/>
              </a:rPr>
              <a:t>The same revenue credited to the buyer's first visit (left) and to the visit that bought (right).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2353056"/>
            <a:ext cx="11057839" cy="3749040"/>
          </a:xfrm>
          <a:prstGeom prst="roundRect">
            <a:avLst>
              <a:gd name="adj" fmla="val 3902"/>
            </a:avLst>
          </a:prstGeom>
          <a:solidFill>
            <a:srgbClr val="141720"/>
          </a:solidFill>
          <a:ln w="9525">
            <a:solidFill>
              <a:srgbClr val="272A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057443" y="265480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687C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3493008" y="2572512"/>
            <a:ext cx="3791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500" b="1" i="0">
                <a:solidFill>
                  <a:srgbClr val="F3F5F8"/>
                </a:solidFill>
                <a:latin typeface="Barlow"/>
              </a:rPr>
              <a:t>First touch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41768" y="265480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D959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7952080" y="2572512"/>
            <a:ext cx="392872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F3F5F8"/>
                </a:solidFill>
                <a:latin typeface="Barlow"/>
              </a:rPr>
              <a:t>Last touch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841248" y="3002280"/>
            <a:ext cx="10509199" cy="0"/>
          </a:xfrm>
          <a:prstGeom prst="line">
            <a:avLst/>
          </a:prstGeom>
          <a:ln w="9525">
            <a:solidFill>
              <a:srgbClr val="272A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41248" y="303885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B9BDCA"/>
                </a:solidFill>
                <a:latin typeface="Barlow"/>
              </a:rPr>
              <a:t>Paid search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93008" y="303885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$44.2K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44568" y="316687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212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5109532" y="3166872"/>
            <a:ext cx="2220755" cy="109728"/>
          </a:xfrm>
          <a:prstGeom prst="roundRect">
            <a:avLst>
              <a:gd name="adj" fmla="val 16666"/>
            </a:avLst>
          </a:prstGeom>
          <a:solidFill>
            <a:srgbClr val="687C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7604608" y="316687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212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7604608" y="316687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D959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10481767" y="303885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$55.4K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841248" y="3459480"/>
            <a:ext cx="10509199" cy="0"/>
          </a:xfrm>
          <a:prstGeom prst="line">
            <a:avLst/>
          </a:prstGeom>
          <a:ln w="9525">
            <a:solidFill>
              <a:srgbClr val="272A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41248" y="349605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B9BDCA"/>
                </a:solidFill>
                <a:latin typeface="Barlow"/>
              </a:rPr>
              <a:t>Paid social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93008" y="349605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$32.9K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44568" y="362407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212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4544568" y="362407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687C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7604608" y="362407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212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7604608" y="3624072"/>
            <a:ext cx="2214609" cy="109728"/>
          </a:xfrm>
          <a:prstGeom prst="roundRect">
            <a:avLst>
              <a:gd name="adj" fmla="val 16666"/>
            </a:avLst>
          </a:prstGeom>
          <a:solidFill>
            <a:srgbClr val="D959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0481767" y="349605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$26.1K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841248" y="3916680"/>
            <a:ext cx="10509199" cy="0"/>
          </a:xfrm>
          <a:prstGeom prst="line">
            <a:avLst/>
          </a:prstGeom>
          <a:ln w="9525">
            <a:solidFill>
              <a:srgbClr val="272A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41248" y="395325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B9BDCA"/>
                </a:solidFill>
                <a:latin typeface="Barlow"/>
              </a:rPr>
              <a:t>Organic search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93008" y="395325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$26.2K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544568" y="408127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212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4544568" y="408127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687C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7604608" y="408127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212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7604608" y="4081272"/>
            <a:ext cx="1987011" cy="109728"/>
          </a:xfrm>
          <a:prstGeom prst="roundRect">
            <a:avLst>
              <a:gd name="adj" fmla="val 16666"/>
            </a:avLst>
          </a:prstGeom>
          <a:solidFill>
            <a:srgbClr val="D959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481767" y="395325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$18.7K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41248" y="4373880"/>
            <a:ext cx="10509199" cy="0"/>
          </a:xfrm>
          <a:prstGeom prst="line">
            <a:avLst/>
          </a:prstGeom>
          <a:ln w="9525">
            <a:solidFill>
              <a:srgbClr val="272A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41248" y="441045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B9BDCA"/>
                </a:solidFill>
                <a:latin typeface="Barlow"/>
              </a:rPr>
              <a:t>AI assistants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493008" y="441045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$14.2K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544568" y="453847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212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4544568" y="453847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687C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7604608" y="453847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212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7604608" y="4538472"/>
            <a:ext cx="683743" cy="109728"/>
          </a:xfrm>
          <a:prstGeom prst="roundRect">
            <a:avLst>
              <a:gd name="adj" fmla="val 16666"/>
            </a:avLst>
          </a:prstGeom>
          <a:solidFill>
            <a:srgbClr val="D959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10481767" y="441045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$3,485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841248" y="4831080"/>
            <a:ext cx="10509199" cy="0"/>
          </a:xfrm>
          <a:prstGeom prst="line">
            <a:avLst/>
          </a:prstGeom>
          <a:ln w="9525">
            <a:solidFill>
              <a:srgbClr val="272A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841248" y="486765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B9BDCA"/>
                </a:solidFill>
                <a:latin typeface="Barlow"/>
              </a:rPr>
              <a:t>Email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493008" y="486765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$2,810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4544568" y="499567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212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ounded Rectangle 45"/>
          <p:cNvSpPr/>
          <p:nvPr/>
        </p:nvSpPr>
        <p:spPr>
          <a:xfrm>
            <a:off x="6727515" y="4995672"/>
            <a:ext cx="602772" cy="109728"/>
          </a:xfrm>
          <a:prstGeom prst="roundRect">
            <a:avLst>
              <a:gd name="adj" fmla="val 16666"/>
            </a:avLst>
          </a:prstGeom>
          <a:solidFill>
            <a:srgbClr val="687C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Rounded Rectangle 46"/>
          <p:cNvSpPr/>
          <p:nvPr/>
        </p:nvSpPr>
        <p:spPr>
          <a:xfrm>
            <a:off x="7604608" y="499567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212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Rounded Rectangle 47"/>
          <p:cNvSpPr/>
          <p:nvPr/>
        </p:nvSpPr>
        <p:spPr>
          <a:xfrm>
            <a:off x="7604608" y="499567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D959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10481767" y="486765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$13K</a:t>
            </a:r>
          </a:p>
        </p:txBody>
      </p:sp>
      <p:cxnSp>
        <p:nvCxnSpPr>
          <p:cNvPr id="50" name="Connector 49"/>
          <p:cNvCxnSpPr/>
          <p:nvPr/>
        </p:nvCxnSpPr>
        <p:spPr>
          <a:xfrm>
            <a:off x="841248" y="5288280"/>
            <a:ext cx="10509199" cy="0"/>
          </a:xfrm>
          <a:prstGeom prst="line">
            <a:avLst/>
          </a:prstGeom>
          <a:ln w="9525">
            <a:solidFill>
              <a:srgbClr val="272A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841248" y="532485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B9BDCA"/>
                </a:solidFill>
                <a:latin typeface="Barlow"/>
              </a:rPr>
              <a:t>Direct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493008" y="532485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$5,783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4544568" y="545287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212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Rounded Rectangle 53"/>
          <p:cNvSpPr/>
          <p:nvPr/>
        </p:nvSpPr>
        <p:spPr>
          <a:xfrm>
            <a:off x="5951099" y="5452872"/>
            <a:ext cx="1379189" cy="109728"/>
          </a:xfrm>
          <a:prstGeom prst="roundRect">
            <a:avLst>
              <a:gd name="adj" fmla="val 16666"/>
            </a:avLst>
          </a:prstGeom>
          <a:solidFill>
            <a:srgbClr val="687C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Rounded Rectangle 54"/>
          <p:cNvSpPr/>
          <p:nvPr/>
        </p:nvSpPr>
        <p:spPr>
          <a:xfrm>
            <a:off x="7604608" y="545287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212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6" name="Rounded Rectangle 55"/>
          <p:cNvSpPr/>
          <p:nvPr/>
        </p:nvSpPr>
        <p:spPr>
          <a:xfrm>
            <a:off x="7604608" y="545287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D959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7" name="TextBox 56"/>
          <p:cNvSpPr txBox="1"/>
          <p:nvPr/>
        </p:nvSpPr>
        <p:spPr>
          <a:xfrm>
            <a:off x="10481767" y="532485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$11.7K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41248" y="5800344"/>
            <a:ext cx="1050919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8D92A0"/>
                </a:solidFill>
                <a:latin typeface="Barlow"/>
              </a:rPr>
              <a:t>$136K of 808 orders with first-touch data. AI assistants: $14.2K by first touch, $3,485 by last touch.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D92A0"/>
                </a:solidFill>
                <a:latin typeface="Barlow Condensed"/>
              </a:rPr>
              <a:t>Revenue by source, Harbor Linen Co.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D92A0"/>
                </a:solidFill>
                <a:latin typeface="Barlow Condensed"/>
              </a:rPr>
              <a:t>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7D8FCA"/>
                </a:solidFill>
                <a:latin typeface="Barlow"/>
              </a:rPr>
              <a:t>Day by day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Revenue </a:t>
            </a:r>
            <a:r>
              <a:rPr sz="3400" b="1" i="0">
                <a:solidFill>
                  <a:srgbClr val="7D8FCA"/>
                </a:solidFill>
                <a:latin typeface="Barlow"/>
              </a:rPr>
              <a:t>day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by day.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11057839" cy="4730496"/>
          </a:xfrm>
          <a:prstGeom prst="roundRect">
            <a:avLst>
              <a:gd name="adj" fmla="val 3092"/>
            </a:avLst>
          </a:prstGeom>
          <a:solidFill>
            <a:srgbClr val="141720"/>
          </a:solidFill>
          <a:ln w="9525">
            <a:solidFill>
              <a:srgbClr val="272A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734312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Revenue per </a:t>
            </a:r>
            <a:r>
              <a:rPr sz="1400" b="1" i="0">
                <a:solidFill>
                  <a:srgbClr val="7D8FCA"/>
                </a:solidFill>
                <a:latin typeface="Barlow"/>
              </a:rPr>
              <a:t>day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2118360"/>
          <a:ext cx="10600639" cy="361492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D92A0"/>
                </a:solidFill>
                <a:latin typeface="Barlow"/>
              </a:rPr>
              <a:t>Peak of $8,016 on Sep 6. Average $4,519 a day. Dashed: August, day for day.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D92A0"/>
                </a:solidFill>
                <a:latin typeface="Barlow Condensed"/>
              </a:rPr>
              <a:t>Revenue by source, Harbor Linen Co.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D92A0"/>
                </a:solidFill>
                <a:latin typeface="Barlow Condensed"/>
              </a:rPr>
              <a:t>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7D8FCA"/>
                </a:solidFill>
                <a:latin typeface="Barlow"/>
              </a:rPr>
              <a:t>Products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What each </a:t>
            </a:r>
            <a:r>
              <a:rPr sz="3400" b="1" i="0">
                <a:solidFill>
                  <a:srgbClr val="7D8FCA"/>
                </a:solidFill>
                <a:latin typeface="Barlow"/>
              </a:rPr>
              <a:t>channel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sells.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9BDCA"/>
                </a:solidFill>
                <a:latin typeface="Barlow"/>
              </a:rPr>
              <a:t>Products from the orders each channel brought in. Email sells Rattan Storage Basket 1.8x as often as your store overall.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78917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Top </a:t>
            </a:r>
            <a:r>
              <a:rPr sz="1400" b="1" i="0">
                <a:solidFill>
                  <a:srgbClr val="7D8FCA"/>
                </a:solidFill>
                <a:latin typeface="Barlow"/>
              </a:rPr>
              <a:t>product</a:t>
            </a:r>
            <a:r>
              <a:rPr sz="1400" b="1" i="0">
                <a:solidFill>
                  <a:srgbClr val="F3F5F8"/>
                </a:solidFill>
                <a:latin typeface="Barlow"/>
              </a:rPr>
              <a:t> per channel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200656"/>
          <a:ext cx="11057840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155342"/>
                <a:gridCol w="1874210"/>
                <a:gridCol w="2155342"/>
                <a:gridCol w="2436473"/>
                <a:gridCol w="2436473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D92A0"/>
                          </a:solidFill>
                          <a:latin typeface="Barlow Condensed"/>
                        </a:rPr>
                        <a:t>Channel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C202B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D92A0"/>
                          </a:solidFill>
                          <a:latin typeface="Barlow Condensed"/>
                        </a:rPr>
                        <a:t>Orders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C202B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D92A0"/>
                          </a:solidFill>
                          <a:latin typeface="Barlow Condensed"/>
                        </a:rPr>
                        <a:t>Top product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C202B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D92A0"/>
                          </a:solidFill>
                          <a:latin typeface="Barlow Condensed"/>
                        </a:rPr>
                        <a:t>Orders with it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C202B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D92A0"/>
                          </a:solidFill>
                          <a:latin typeface="Barlow Condensed"/>
                        </a:rPr>
                        <a:t>Sells more of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C202B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Paid search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Linen Pillowcase Pair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B9BDCA"/>
                          </a:solidFill>
                          <a:latin typeface="Barlow"/>
                        </a:rPr>
                        <a:t>71 orders, 22%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9BDCA"/>
                          </a:solidFill>
                          <a:latin typeface="Barlow"/>
                        </a:rPr>
                        <a:t>Turkish Hand Towels (2), 1.3x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Paid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Stonewashed Linen Duvet…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B9BDCA"/>
                          </a:solidFill>
                          <a:latin typeface="Barlow"/>
                        </a:rPr>
                        <a:t>34 orders, 21%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9BDCA"/>
                          </a:solidFill>
                          <a:latin typeface="Barlow"/>
                        </a:rPr>
                        <a:t>Ceramic Pour-Over Set, 1.8x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Organic search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Stonewashed Linen Duvet…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B9BDCA"/>
                          </a:solidFill>
                          <a:latin typeface="Barlow"/>
                        </a:rPr>
                        <a:t>25 orders, 27%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9BDCA"/>
                          </a:solidFill>
                          <a:latin typeface="Barlow"/>
                        </a:rPr>
                        <a:t>Waffle Knit Blanket, 1.6x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Email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Linen Sheet Set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B9BDCA"/>
                          </a:solidFill>
                          <a:latin typeface="Barlow"/>
                        </a:rPr>
                        <a:t>19 orders, 21%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9BDCA"/>
                          </a:solidFill>
                          <a:latin typeface="Barlow"/>
                        </a:rPr>
                        <a:t>Rattan Storage Basket, 1.8x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Direct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Linen Sheet Set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B9BDCA"/>
                          </a:solidFill>
                          <a:latin typeface="Barlow"/>
                        </a:rPr>
                        <a:t>13 orders, 19%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9BDCA"/>
                          </a:solidFill>
                          <a:latin typeface="Barlow"/>
                        </a:rPr>
                        <a:t>Waffle Bath Towel Set, 1.5x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Organic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Cotton Bath Mat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B9BDCA"/>
                          </a:solidFill>
                          <a:latin typeface="Barlow"/>
                        </a:rPr>
                        <a:t>5 orders, 21%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9BDCA"/>
                          </a:solidFill>
                          <a:latin typeface="Barlow"/>
                        </a:rPr>
                        <a:t>Cotton Bath Mat, 2.2x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72A33"/>
                      </a:solidFill>
                    </a:lnB>
                    <a:solidFill>
                      <a:srgbClr val="141720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13710" y="279501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326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08070" y="2868168"/>
            <a:ext cx="1096970" cy="91440"/>
          </a:xfrm>
          <a:prstGeom prst="roundRect">
            <a:avLst>
              <a:gd name="adj" fmla="val 10000"/>
            </a:avLst>
          </a:prstGeom>
          <a:solidFill>
            <a:srgbClr val="212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3408070" y="2868168"/>
            <a:ext cx="1096970" cy="91440"/>
          </a:xfrm>
          <a:prstGeom prst="roundRect">
            <a:avLst>
              <a:gd name="adj" fmla="val 10000"/>
            </a:avLst>
          </a:prstGeom>
          <a:solidFill>
            <a:srgbClr val="687C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2813710" y="327050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159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08070" y="3343656"/>
            <a:ext cx="1096970" cy="91440"/>
          </a:xfrm>
          <a:prstGeom prst="roundRect">
            <a:avLst>
              <a:gd name="adj" fmla="val 10000"/>
            </a:avLst>
          </a:prstGeom>
          <a:solidFill>
            <a:srgbClr val="212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3408070" y="3343656"/>
            <a:ext cx="535025" cy="91440"/>
          </a:xfrm>
          <a:prstGeom prst="roundRect">
            <a:avLst>
              <a:gd name="adj" fmla="val 10000"/>
            </a:avLst>
          </a:prstGeom>
          <a:solidFill>
            <a:srgbClr val="687C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2813710" y="374599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94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408070" y="3819144"/>
            <a:ext cx="1096970" cy="91440"/>
          </a:xfrm>
          <a:prstGeom prst="roundRect">
            <a:avLst>
              <a:gd name="adj" fmla="val 10000"/>
            </a:avLst>
          </a:prstGeom>
          <a:solidFill>
            <a:srgbClr val="212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3408070" y="3819144"/>
            <a:ext cx="316304" cy="91440"/>
          </a:xfrm>
          <a:prstGeom prst="roundRect">
            <a:avLst>
              <a:gd name="adj" fmla="val 10000"/>
            </a:avLst>
          </a:prstGeom>
          <a:solidFill>
            <a:srgbClr val="687C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2813710" y="422148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92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408070" y="4294632"/>
            <a:ext cx="1096970" cy="91440"/>
          </a:xfrm>
          <a:prstGeom prst="roundRect">
            <a:avLst>
              <a:gd name="adj" fmla="val 10000"/>
            </a:avLst>
          </a:prstGeom>
          <a:solidFill>
            <a:srgbClr val="212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3408070" y="4294632"/>
            <a:ext cx="309574" cy="91440"/>
          </a:xfrm>
          <a:prstGeom prst="roundRect">
            <a:avLst>
              <a:gd name="adj" fmla="val 10000"/>
            </a:avLst>
          </a:prstGeom>
          <a:solidFill>
            <a:srgbClr val="687C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2813710" y="469696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69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408070" y="4770120"/>
            <a:ext cx="1096970" cy="91440"/>
          </a:xfrm>
          <a:prstGeom prst="roundRect">
            <a:avLst>
              <a:gd name="adj" fmla="val 10000"/>
            </a:avLst>
          </a:prstGeom>
          <a:solidFill>
            <a:srgbClr val="212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3408070" y="4770120"/>
            <a:ext cx="232181" cy="91440"/>
          </a:xfrm>
          <a:prstGeom prst="roundRect">
            <a:avLst>
              <a:gd name="adj" fmla="val 10000"/>
            </a:avLst>
          </a:prstGeom>
          <a:solidFill>
            <a:srgbClr val="687C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2813710" y="517245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24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408070" y="5245608"/>
            <a:ext cx="1096970" cy="91440"/>
          </a:xfrm>
          <a:prstGeom prst="roundRect">
            <a:avLst>
              <a:gd name="adj" fmla="val 10000"/>
            </a:avLst>
          </a:prstGeom>
          <a:solidFill>
            <a:srgbClr val="212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3408070" y="5245608"/>
            <a:ext cx="80759" cy="91440"/>
          </a:xfrm>
          <a:prstGeom prst="roundRect">
            <a:avLst>
              <a:gd name="adj" fmla="val 11322"/>
            </a:avLst>
          </a:prstGeom>
          <a:solidFill>
            <a:srgbClr val="687C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D92A0"/>
                </a:solidFill>
                <a:latin typeface="Barlow"/>
              </a:rPr>
              <a:t>Top product: in the most of that channel's orders. Sells more of: the product whose share of the channel's orders is highest against its share of all orders (5+ orders).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D92A0"/>
                </a:solidFill>
                <a:latin typeface="Barlow Condensed"/>
              </a:rPr>
              <a:t>Revenue by source, Harbor Linen Co.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D92A0"/>
                </a:solidFill>
                <a:latin typeface="Barlow Condensed"/>
              </a:rPr>
              <a:t>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7D8FCA"/>
                </a:solidFill>
                <a:latin typeface="Barlow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Where the next </a:t>
            </a:r>
            <a:r>
              <a:rPr sz="3400" b="1" i="0">
                <a:solidFill>
                  <a:srgbClr val="7D8FCA"/>
                </a:solidFill>
                <a:latin typeface="Barlow"/>
              </a:rPr>
              <a:t>dollar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should go.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141720"/>
          </a:solidFill>
          <a:ln w="9525">
            <a:solidFill>
              <a:srgbClr val="272A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0467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7D8FCA"/>
                </a:solidFill>
                <a:latin typeface="Barlow Condensed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D92A0"/>
                </a:solidFill>
                <a:latin typeface="Barlow Condensed"/>
              </a:rPr>
              <a:t>This month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420112"/>
            <a:ext cx="496199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Put more behind </a:t>
            </a:r>
            <a:r>
              <a:rPr sz="1800" b="1" i="0">
                <a:solidFill>
                  <a:srgbClr val="7D8FCA"/>
                </a:solidFill>
                <a:latin typeface="Barlow"/>
              </a:rPr>
              <a:t>Catalog dynamic products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60192"/>
            <a:ext cx="4961992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9BDCA"/>
                </a:solidFill>
                <a:latin typeface="Barlow"/>
              </a:rPr>
              <a:t>It earned $7,248 from 50 orders, up from $4,016 in August.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" y="3352800"/>
            <a:ext cx="902056" cy="219456"/>
          </a:xfrm>
          <a:prstGeom prst="roundRect">
            <a:avLst>
              <a:gd name="adj" fmla="val 50000"/>
            </a:avLst>
          </a:prstGeom>
          <a:solidFill>
            <a:srgbClr val="3527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04672" y="3352800"/>
            <a:ext cx="90205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F7B7B"/>
                </a:solidFill>
                <a:latin typeface="Barlow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98168" y="3352800"/>
            <a:ext cx="1033729" cy="219456"/>
          </a:xfrm>
          <a:prstGeom prst="roundRect">
            <a:avLst>
              <a:gd name="adj" fmla="val 50000"/>
            </a:avLst>
          </a:prstGeom>
          <a:solidFill>
            <a:srgbClr val="1C20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798168" y="3352800"/>
            <a:ext cx="1033729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9BDCA"/>
                </a:solidFill>
                <a:latin typeface="Barlow"/>
              </a:rPr>
              <a:t>Medium effort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8728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141720"/>
          </a:solidFill>
          <a:ln w="9525">
            <a:solidFill>
              <a:srgbClr val="272A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42503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7D8FCA"/>
                </a:solidFill>
                <a:latin typeface="Barlow Condensed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503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D92A0"/>
                </a:solidFill>
                <a:latin typeface="Barlow Condensed"/>
              </a:rPr>
              <a:t>Reporting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2420112"/>
            <a:ext cx="496199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Credit </a:t>
            </a:r>
            <a:r>
              <a:rPr sz="1800" b="1" i="0">
                <a:solidFill>
                  <a:srgbClr val="7D8FCA"/>
                </a:solidFill>
                <a:latin typeface="Barlow"/>
              </a:rPr>
              <a:t>AI assistants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for the buyers they find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3060192"/>
            <a:ext cx="4961992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950" b="0" i="0">
                <a:solidFill>
                  <a:srgbClr val="B9BDCA"/>
                </a:solidFill>
                <a:latin typeface="Barlow"/>
              </a:rPr>
              <a:t>By first visit they found $14.2K of revenue; last click gives them only $3,485. Report both numbers before you cut their budget.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25032" y="335280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322F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425032" y="335280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602322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C20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7602322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9BDCA"/>
                </a:solidFill>
                <a:latin typeface="Barlow"/>
              </a:rPr>
              <a:t>Low effort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388315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141720"/>
          </a:solidFill>
          <a:ln w="9525">
            <a:solidFill>
              <a:srgbClr val="272A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04672" y="408432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7D8FCA"/>
                </a:solidFill>
                <a:latin typeface="Barlow Condensed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" y="457809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D92A0"/>
                </a:solidFill>
                <a:latin typeface="Barlow Condensed"/>
              </a:rPr>
              <a:t>This week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479755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Tag the links behind </a:t>
            </a:r>
            <a:r>
              <a:rPr sz="1800" b="1" i="0">
                <a:solidFill>
                  <a:srgbClr val="7D8FCA"/>
                </a:solidFill>
                <a:latin typeface="Barlow"/>
              </a:rPr>
              <a:t>untagged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orders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" y="516331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9BDCA"/>
                </a:solidFill>
                <a:latin typeface="Barlow"/>
              </a:rPr>
              <a:t>$44.3K (33%) of revenue carried no campaign tag, so no campaign gets credit for it.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4672" y="573024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322F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04672" y="573024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981962" y="573024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C20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1981962" y="573024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9BDCA"/>
                </a:solidFill>
                <a:latin typeface="Barlow"/>
              </a:rPr>
              <a:t>Low effort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187288" y="388315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141720"/>
          </a:solidFill>
          <a:ln w="9525">
            <a:solidFill>
              <a:srgbClr val="272A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6425032" y="408432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7D8FCA"/>
                </a:solidFill>
                <a:latin typeface="Barlow Condensed"/>
              </a:rPr>
              <a:t>04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25032" y="457809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D92A0"/>
                </a:solidFill>
                <a:latin typeface="Barlow Condensed"/>
              </a:rPr>
              <a:t>This month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25032" y="479755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Look into </a:t>
            </a:r>
            <a:r>
              <a:rPr sz="1800" b="1" i="0">
                <a:solidFill>
                  <a:srgbClr val="7D8FCA"/>
                </a:solidFill>
                <a:latin typeface="Barlow"/>
              </a:rPr>
              <a:t>refunds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25032" y="516331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9BDCA"/>
                </a:solidFill>
                <a:latin typeface="Barlow"/>
              </a:rPr>
              <a:t>34 orders were refunded (4.0% of orders), worth $6,733. Linen Sheet Set appears in 8 of them.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425032" y="573024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322F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6425032" y="573024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602322" y="573024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C20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7602322" y="573024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9BDCA"/>
                </a:solidFill>
                <a:latin typeface="Barlow"/>
              </a:rPr>
              <a:t>Low effort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D92A0"/>
                </a:solidFill>
                <a:latin typeface="Barlow Condensed"/>
              </a:rPr>
              <a:t>Revenue by source, Harbor Linen Co.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D92A0"/>
                </a:solidFill>
                <a:latin typeface="Barlow Condensed"/>
              </a:rPr>
              <a:t>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1162A"/>
            </a:gs>
            <a:gs pos="70000">
              <a:srgbClr val="0B0E17"/>
            </a:gs>
            <a:gs pos="100000">
              <a:srgbClr val="0B0E17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7D8FCA"/>
                </a:solidFill>
                <a:latin typeface="Barlow"/>
              </a:rPr>
              <a:t>Revenue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7861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F3F5F8"/>
                </a:solidFill>
                <a:latin typeface="Barlow"/>
              </a:rPr>
              <a:t>Next: put more behind </a:t>
            </a:r>
            <a:r>
              <a:rPr sz="4000" b="1" i="0">
                <a:solidFill>
                  <a:srgbClr val="7D8FCA"/>
                </a:solidFill>
                <a:latin typeface="Barlow"/>
              </a:rPr>
              <a:t>Catalog dynamic products</a:t>
            </a:r>
            <a:r>
              <a:rPr sz="4000" b="1" i="0">
                <a:solidFill>
                  <a:srgbClr val="F3F5F8"/>
                </a:solidFill>
                <a:latin typeface="Barlow"/>
              </a:rPr>
              <a:t>. It earned $7,248, up from $4,016.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3404616"/>
            <a:ext cx="2593010" cy="0"/>
          </a:xfrm>
          <a:prstGeom prst="line">
            <a:avLst/>
          </a:prstGeom>
          <a:ln w="12700">
            <a:solidFill>
              <a:srgbClr val="272A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35417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D92A0"/>
                </a:solidFill>
                <a:latin typeface="Barlow Condensed"/>
              </a:rPr>
              <a:t>Revenue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7886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$136K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3404616"/>
            <a:ext cx="2593010" cy="0"/>
          </a:xfrm>
          <a:prstGeom prst="line">
            <a:avLst/>
          </a:prstGeom>
          <a:ln w="12700">
            <a:solidFill>
              <a:srgbClr val="272A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35417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D92A0"/>
                </a:solidFill>
                <a:latin typeface="Barlow Condensed"/>
              </a:rPr>
              <a:t>Orders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7886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808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3404616"/>
            <a:ext cx="2593009" cy="0"/>
          </a:xfrm>
          <a:prstGeom prst="line">
            <a:avLst/>
          </a:prstGeom>
          <a:ln w="12700">
            <a:solidFill>
              <a:srgbClr val="272A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35417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D92A0"/>
                </a:solidFill>
                <a:latin typeface="Barlow Condensed"/>
              </a:rPr>
              <a:t>Average value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7886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$168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3404616"/>
            <a:ext cx="2593010" cy="0"/>
          </a:xfrm>
          <a:prstGeom prst="line">
            <a:avLst/>
          </a:prstGeom>
          <a:ln w="12700">
            <a:solidFill>
              <a:srgbClr val="272A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35417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D92A0"/>
                </a:solidFill>
                <a:latin typeface="Barlow Condensed"/>
              </a:rPr>
              <a:t>Return on ad spend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7886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2.2x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721352"/>
            <a:ext cx="91440" cy="91440"/>
          </a:xfrm>
          <a:prstGeom prst="ellipse">
            <a:avLst/>
          </a:prstGeom>
          <a:solidFill>
            <a:srgbClr val="7D8FC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6390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9BDCA"/>
                </a:solidFill>
                <a:latin typeface="Barlow"/>
              </a:rPr>
              <a:t>Busiest day: Sep 6 with $8,016.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5068824"/>
            <a:ext cx="91440" cy="91440"/>
          </a:xfrm>
          <a:prstGeom prst="ellipse">
            <a:avLst/>
          </a:prstGeom>
          <a:solidFill>
            <a:srgbClr val="7D8FC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9865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9BDCA"/>
                </a:solidFill>
                <a:latin typeface="Barlow"/>
              </a:rPr>
              <a:t>Top campaign: Shopping all products with $16.4K.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5416296"/>
            <a:ext cx="91440" cy="91440"/>
          </a:xfrm>
          <a:prstGeom prst="ellipse">
            <a:avLst/>
          </a:prstGeom>
          <a:solidFill>
            <a:srgbClr val="7D8FC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53340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9BDCA"/>
                </a:solidFill>
                <a:latin typeface="Barlow"/>
              </a:rPr>
              <a:t>Top product: Linen Pillowcase Pair, in 152 orders.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D92A0"/>
                </a:solidFill>
                <a:latin typeface="Barlow Condensed"/>
              </a:rPr>
              <a:t>Revenue by source, Harbor Linen Co.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D92A0"/>
                </a:solidFill>
                <a:latin typeface="Barlow Condensed"/>
              </a:rPr>
              <a:t>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7D8FCA"/>
                </a:solidFill>
                <a:latin typeface="Barlow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How we built this report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97152"/>
            <a:ext cx="9601200" cy="47304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B9BDCA"/>
                </a:solidFill>
                <a:latin typeface="Barlow"/>
              </a:rPr>
              <a:t>•  Revenue: order totals of completed and processing WooCommerce orders. Refunded orders are left out of revenue and shown under Refunds; cancelled, failed and pending orders are left out.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9BDCA"/>
                </a:solidFill>
                <a:latin typeface="Barlow"/>
              </a:rPr>
              <a:t>•  Channel and campaign come from the UTM Grabber fields saved on each order: last touch is the visit that bought, first touch the person's first visit.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9BDCA"/>
                </a:solidFill>
                <a:latin typeface="Barlow"/>
              </a:rPr>
              <a:t>•  Return on ad spend: revenue from orders whose last click was an ad on Google Ads, Meta Ads, Microsoft Ads, divided by $36.6K spend (September 2026).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9BDCA"/>
                </a:solidFill>
                <a:latin typeface="Barlow"/>
              </a:rPr>
              <a:t>•  Changes compare with August: $124K from 732 orders.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D92A0"/>
                </a:solidFill>
                <a:latin typeface="Barlow Condensed"/>
              </a:rPr>
              <a:t>Revenue by source, Harbor Linen Co.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D92A0"/>
                </a:solidFill>
                <a:latin typeface="Barlow Condensed"/>
              </a:rPr>
              <a:t>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