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embeddedFontLst>
    <p:embeddedFont>
      <p:font typeface="Rubik" charset="0"/>
      <p:regular r:id="rId17"/>
      <p:bold r:id="rId18"/>
    </p:embeddedFont>
    <p:embeddedFont>
      <p:font typeface="Work Sans" charset="0"/>
      <p:regular r:id="rId19"/>
      <p:bold r:id="rId20"/>
    </p:embeddedFont>
    <p:embeddedFont>
      <p:font typeface="IBM Plex Mono" charset="0"/>
      <p:regular r:id="rId2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Jul</c:v>
                </c:pt>
              </c:strCache>
            </c:strRef>
          </c:tx>
          <c:spPr>
            <a:solidFill>
              <a:srgbClr val="007D66"/>
            </a:solidFill>
            <a:ln>
              <a:noFill/>
            </a:ln>
          </c:spPr>
          <c:invertIfNegative val="0"/>
          <c:cat>
            <c:strRef>
              <c:f>Sheet1!$A$2:$A$7</c:f>
              <c:strCache>
                <c:ptCount val="6"/>
                <c:pt idx="0">
                  <c:v>Paid search</c:v>
                </c:pt>
                <c:pt idx="1">
                  <c:v>Paid social</c:v>
                </c:pt>
                <c:pt idx="2">
                  <c:v>Organic search</c:v>
                </c:pt>
                <c:pt idx="3">
                  <c:v>Direct</c:v>
                </c:pt>
                <c:pt idx="4">
                  <c:v>AI assistants</c:v>
                </c:pt>
                <c:pt idx="5">
                  <c:v>Other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365.0</c:v>
                </c:pt>
                <c:pt idx="1">
                  <c:v>240.0</c:v>
                </c:pt>
                <c:pt idx="2">
                  <c:v>138.0</c:v>
                </c:pt>
                <c:pt idx="3">
                  <c:v>74.0</c:v>
                </c:pt>
                <c:pt idx="4">
                  <c:v>34.0</c:v>
                </c:pt>
                <c:pt idx="5">
                  <c:v>91.0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Aug</c:v>
                </c:pt>
              </c:strCache>
            </c:strRef>
          </c:tx>
          <c:spPr>
            <a:solidFill>
              <a:srgbClr val="EB9F39"/>
            </a:solidFill>
            <a:ln>
              <a:noFill/>
            </a:ln>
          </c:spPr>
          <c:invertIfNegative val="0"/>
          <c:cat>
            <c:strRef>
              <c:f>Sheet1!$A$2:$A$7</c:f>
              <c:strCache>
                <c:ptCount val="6"/>
                <c:pt idx="0">
                  <c:v>Paid search</c:v>
                </c:pt>
                <c:pt idx="1">
                  <c:v>Paid social</c:v>
                </c:pt>
                <c:pt idx="2">
                  <c:v>Organic search</c:v>
                </c:pt>
                <c:pt idx="3">
                  <c:v>Direct</c:v>
                </c:pt>
                <c:pt idx="4">
                  <c:v>AI assistants</c:v>
                </c:pt>
                <c:pt idx="5">
                  <c:v>Other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377.0</c:v>
                </c:pt>
                <c:pt idx="1">
                  <c:v>268.0</c:v>
                </c:pt>
                <c:pt idx="2">
                  <c:v>138.0</c:v>
                </c:pt>
                <c:pt idx="3">
                  <c:v>78.0</c:v>
                </c:pt>
                <c:pt idx="4">
                  <c:v>42.0</c:v>
                </c:pt>
                <c:pt idx="5">
                  <c:v>96.0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Sep</c:v>
                </c:pt>
              </c:strCache>
            </c:strRef>
          </c:tx>
          <c:spPr>
            <a:solidFill>
              <a:srgbClr val="2A78D6"/>
            </a:solidFill>
            <a:ln>
              <a:noFill/>
            </a:ln>
          </c:spPr>
          <c:invertIfNegative val="0"/>
          <c:cat>
            <c:strRef>
              <c:f>Sheet1!$A$2:$A$7</c:f>
              <c:strCache>
                <c:ptCount val="6"/>
                <c:pt idx="0">
                  <c:v>Paid search</c:v>
                </c:pt>
                <c:pt idx="1">
                  <c:v>Paid social</c:v>
                </c:pt>
                <c:pt idx="2">
                  <c:v>Organic search</c:v>
                </c:pt>
                <c:pt idx="3">
                  <c:v>Direct</c:v>
                </c:pt>
                <c:pt idx="4">
                  <c:v>AI assistants</c:v>
                </c:pt>
                <c:pt idx="5">
                  <c:v>Other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415.0</c:v>
                </c:pt>
                <c:pt idx="1">
                  <c:v>287.0</c:v>
                </c:pt>
                <c:pt idx="2">
                  <c:v>150.0</c:v>
                </c:pt>
                <c:pt idx="3">
                  <c:v>85.0</c:v>
                </c:pt>
                <c:pt idx="4">
                  <c:v>60.0</c:v>
                </c:pt>
                <c:pt idx="5">
                  <c:v>123.0</c:v>
                </c:pt>
              </c:numCache>
            </c:numRef>
          </c:val>
        </c:ser>
        <c:gapWidth val="70"/>
        <c:overlap val="-8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9525">
            <a:solidFill>
              <a:srgbClr val="CDD2DB"/>
            </a:solidFill>
          </a:ln>
        </c:spPr>
        <c:txPr>
          <a:bodyPr/>
          <a:lstStyle/>
          <a:p>
            <a:pPr>
              <a:defRPr sz="1000" b="0" i="0">
                <a:solidFill>
                  <a:srgbClr val="737B8B"/>
                </a:solidFill>
                <a:latin typeface="Work Sans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rgbClr val="EEF0F4"/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 b="0" i="0">
                <a:solidFill>
                  <a:srgbClr val="737B8B"/>
                </a:solidFill>
                <a:latin typeface="Work Sans"/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050" b="0" i="0">
              <a:solidFill>
                <a:srgbClr val="4C5464"/>
              </a:solidFill>
              <a:latin typeface="Work Sans"/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050" b="0" i="0">
          <a:solidFill>
            <a:srgbClr val="737B8B"/>
          </a:solidFill>
          <a:latin typeface="Work Sans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Change</c:v>
                </c:pt>
              </c:strCache>
            </c:strRef>
          </c:tx>
          <c:invertIfNegative val="0"/>
          <c:dPt>
            <c:idx val="0"/>
            <c:spPr>
              <a:solidFill>
                <a:srgbClr val="C0322B"/>
              </a:solidFill>
            </c:spPr>
          </c:dPt>
          <c:dPt>
            <c:idx val="1"/>
            <c:spPr>
              <a:solidFill>
                <a:srgbClr val="C0322B"/>
              </a:solidFill>
            </c:spPr>
          </c:dPt>
          <c:dPt>
            <c:idx val="2"/>
            <c:spPr>
              <a:solidFill>
                <a:srgbClr val="C0322B"/>
              </a:solidFill>
            </c:spPr>
          </c:dPt>
          <c:dPt>
            <c:idx val="3"/>
            <c:spPr>
              <a:solidFill>
                <a:srgbClr val="C0322B"/>
              </a:solidFill>
            </c:spPr>
          </c:dPt>
          <c:dPt>
            <c:idx val="4"/>
            <c:spPr>
              <a:solidFill>
                <a:srgbClr val="C0322B"/>
              </a:solidFill>
            </c:spPr>
          </c:dPt>
          <c:dPt>
            <c:idx val="5"/>
            <c:spPr>
              <a:solidFill>
                <a:srgbClr val="007D66"/>
              </a:solidFill>
            </c:spPr>
          </c:dPt>
          <c:dPt>
            <c:idx val="6"/>
            <c:spPr>
              <a:solidFill>
                <a:srgbClr val="007D66"/>
              </a:solidFill>
            </c:spPr>
          </c:dPt>
          <c:dPt>
            <c:idx val="7"/>
            <c:spPr>
              <a:solidFill>
                <a:srgbClr val="007D66"/>
              </a:solidFill>
            </c:spPr>
          </c:dPt>
          <c:cat>
            <c:strRef>
              <c:f>Sheet1!$A$2:$A$9</c:f>
              <c:strCache>
                <c:ptCount val="8"/>
                <c:pt idx="0">
                  <c:v>Paid search</c:v>
                </c:pt>
                <c:pt idx="1">
                  <c:v>Organic search</c:v>
                </c:pt>
                <c:pt idx="2">
                  <c:v>Direct</c:v>
                </c:pt>
                <c:pt idx="3">
                  <c:v>Email</c:v>
                </c:pt>
                <c:pt idx="4">
                  <c:v>Referral</c:v>
                </c:pt>
                <c:pt idx="5">
                  <c:v>Organic social</c:v>
                </c:pt>
                <c:pt idx="6">
                  <c:v>AI assistants</c:v>
                </c:pt>
                <c:pt idx="7">
                  <c:v>Paid social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-4.4</c:v>
                </c:pt>
                <c:pt idx="1">
                  <c:v>-1.7</c:v>
                </c:pt>
                <c:pt idx="2">
                  <c:v>-0.6</c:v>
                </c:pt>
                <c:pt idx="3">
                  <c:v>-0.3</c:v>
                </c:pt>
                <c:pt idx="4">
                  <c:v>-0.2</c:v>
                </c:pt>
                <c:pt idx="5">
                  <c:v>0.4</c:v>
                </c:pt>
                <c:pt idx="6">
                  <c:v>2.0</c:v>
                </c:pt>
                <c:pt idx="7">
                  <c:v>4.8</c:v>
                </c:pt>
              </c:numCache>
            </c:numRef>
          </c:val>
        </c:ser>
        <c:dLbls>
          <c:numFmt formatCode="+#,##0;−#,##0;0" sourceLinked="0"/>
          <c:txPr>
            <a:bodyPr/>
            <a:lstStyle/>
            <a:p>
              <a:pPr>
                <a:defRPr sz="1000" b="0" i="0">
                  <a:solidFill>
                    <a:srgbClr val="4C5464"/>
                  </a:solidFill>
                  <a:latin typeface="Work Sans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none"/>
        <c:minorTickMark val="none"/>
        <c:tickLblPos val="low"/>
        <c:spPr>
          <a:ln w="9525">
            <a:solidFill>
              <a:srgbClr val="CDD2DB"/>
            </a:solidFill>
          </a:ln>
        </c:spPr>
        <c:txPr>
          <a:bodyPr/>
          <a:lstStyle/>
          <a:p>
            <a:pPr>
              <a:defRPr sz="1000" b="0" i="0">
                <a:solidFill>
                  <a:srgbClr val="737B8B"/>
                </a:solidFill>
                <a:latin typeface="Work Sans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EF0F4"/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 b="0" i="0">
                <a:solidFill>
                  <a:srgbClr val="737B8B"/>
                </a:solidFill>
                <a:latin typeface="Work Sans"/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050" b="0" i="0">
          <a:solidFill>
            <a:srgbClr val="737B8B"/>
          </a:solidFill>
          <a:latin typeface="Work Sans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29184" y="329184"/>
            <a:ext cx="11533327" cy="6199632"/>
          </a:xfrm>
          <a:prstGeom prst="roundRect">
            <a:avLst>
              <a:gd name="adj" fmla="val 5014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896112" y="713232"/>
            <a:ext cx="640080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Rubik"/>
              </a:rPr>
              <a:t>Northwind Dental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96112" y="1261872"/>
            <a:ext cx="2113534" cy="310896"/>
          </a:xfrm>
          <a:prstGeom prst="roundRect">
            <a:avLst>
              <a:gd name="adj" fmla="val 50000"/>
            </a:avLst>
          </a:prstGeom>
          <a:solidFill>
            <a:srgbClr val="4690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896112" y="1261872"/>
            <a:ext cx="2113534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100" b="0" i="0">
                <a:solidFill>
                  <a:srgbClr val="FFFFFF"/>
                </a:solidFill>
                <a:latin typeface="Work Sans"/>
              </a:rPr>
              <a:t>Quarterly business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119374" y="1261872"/>
            <a:ext cx="898144" cy="310896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7DAF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3119374" y="1261872"/>
            <a:ext cx="898144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100" b="0" i="0">
                <a:solidFill>
                  <a:srgbClr val="FFFFFF"/>
                </a:solidFill>
                <a:latin typeface="Work Sans"/>
              </a:rPr>
              <a:t>Q3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6112" y="1837944"/>
            <a:ext cx="8595360" cy="16591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98000"/>
              </a:lnSpc>
            </a:pPr>
            <a:r>
              <a:rPr sz="5000" b="0" i="0">
                <a:solidFill>
                  <a:srgbClr val="FFFFFF"/>
                </a:solidFill>
                <a:latin typeface="Rubik"/>
              </a:rPr>
              <a:t>Q3 brought </a:t>
            </a:r>
            <a:r>
              <a:rPr sz="5000" b="1" i="0">
                <a:solidFill>
                  <a:srgbClr val="FFFFFF"/>
                </a:solidFill>
                <a:latin typeface="Rubik"/>
              </a:rPr>
              <a:t>3,061 leads</a:t>
            </a:r>
            <a:r>
              <a:rPr sz="5000" b="0" i="0">
                <a:solidFill>
                  <a:srgbClr val="FFFFFF"/>
                </a:solidFill>
                <a:latin typeface="Rubik"/>
              </a:rPr>
              <a:t>, 16% more than Q2.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6112" y="3606800"/>
            <a:ext cx="7863840" cy="9144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500" b="0" i="0">
                <a:solidFill>
                  <a:srgbClr val="CFE1DB"/>
                </a:solidFill>
                <a:latin typeface="Work Sans"/>
              </a:rPr>
              <a:t>Paid search sent the most leads (38%). $79K in ad spend bought paid leads at $40.49 each. 715 new customers brought $900K.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96112" y="5522976"/>
            <a:ext cx="2215388" cy="292608"/>
          </a:xfrm>
          <a:prstGeom prst="roundRect">
            <a:avLst>
              <a:gd name="adj" fmla="val 46875"/>
            </a:avLst>
          </a:prstGeom>
          <a:solidFill>
            <a:srgbClr val="3B8B77"/>
          </a:solidFill>
          <a:ln w="9525">
            <a:solidFill>
              <a:srgbClr val="67A29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Oval 10"/>
          <p:cNvSpPr/>
          <p:nvPr/>
        </p:nvSpPr>
        <p:spPr>
          <a:xfrm>
            <a:off x="1010412" y="5628132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70432" y="5522976"/>
            <a:ext cx="194106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FFFFF"/>
                </a:solidFill>
                <a:latin typeface="Work Sans"/>
              </a:rPr>
              <a:t>UTM Grabber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139442" y="5522976"/>
            <a:ext cx="221538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FFFFFF"/>
                </a:solidFill>
                <a:latin typeface="Work Sans"/>
              </a:rPr>
              <a:t>3,061 leads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202940" y="5522976"/>
            <a:ext cx="2244598" cy="292608"/>
          </a:xfrm>
          <a:prstGeom prst="roundRect">
            <a:avLst>
              <a:gd name="adj" fmla="val 46875"/>
            </a:avLst>
          </a:prstGeom>
          <a:solidFill>
            <a:srgbClr val="3B8B77"/>
          </a:solidFill>
          <a:ln w="9525">
            <a:solidFill>
              <a:srgbClr val="67A29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Oval 14"/>
          <p:cNvSpPr/>
          <p:nvPr/>
        </p:nvSpPr>
        <p:spPr>
          <a:xfrm>
            <a:off x="3317240" y="5628132"/>
            <a:ext cx="82296" cy="82296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477260" y="5522976"/>
            <a:ext cx="197027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FFFFF"/>
                </a:solidFill>
                <a:latin typeface="Work Sans"/>
              </a:rPr>
              <a:t>Google Ads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07840" y="5522976"/>
            <a:ext cx="224459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FFFFFF"/>
                </a:solidFill>
                <a:latin typeface="Work Sans"/>
              </a:rPr>
              <a:t>$54.8K spend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538978" y="5522976"/>
            <a:ext cx="2118868" cy="292608"/>
          </a:xfrm>
          <a:prstGeom prst="roundRect">
            <a:avLst>
              <a:gd name="adj" fmla="val 46875"/>
            </a:avLst>
          </a:prstGeom>
          <a:solidFill>
            <a:srgbClr val="3B8B77"/>
          </a:solidFill>
          <a:ln w="9525">
            <a:solidFill>
              <a:srgbClr val="67A29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Oval 18"/>
          <p:cNvSpPr/>
          <p:nvPr/>
        </p:nvSpPr>
        <p:spPr>
          <a:xfrm>
            <a:off x="5653278" y="5628132"/>
            <a:ext cx="82296" cy="82296"/>
          </a:xfrm>
          <a:prstGeom prst="ellipse">
            <a:avLst/>
          </a:prstGeom>
          <a:solidFill>
            <a:srgbClr val="086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813298" y="5522976"/>
            <a:ext cx="184454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FFFFF"/>
                </a:solidFill>
                <a:latin typeface="Work Sans"/>
              </a:rPr>
              <a:t>Meta Ads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20688" y="5522976"/>
            <a:ext cx="211886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FFFFFF"/>
                </a:solidFill>
                <a:latin typeface="Work Sans"/>
              </a:rPr>
              <a:t>$24.2K spend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749286" y="5522976"/>
            <a:ext cx="1634998" cy="292608"/>
          </a:xfrm>
          <a:prstGeom prst="roundRect">
            <a:avLst>
              <a:gd name="adj" fmla="val 46875"/>
            </a:avLst>
          </a:prstGeom>
          <a:solidFill>
            <a:srgbClr val="3B8B77"/>
          </a:solidFill>
          <a:ln w="9525">
            <a:solidFill>
              <a:srgbClr val="67A29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Oval 22"/>
          <p:cNvSpPr/>
          <p:nvPr/>
        </p:nvSpPr>
        <p:spPr>
          <a:xfrm>
            <a:off x="7863586" y="5628132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023606" y="5522976"/>
            <a:ext cx="136067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FFFFF"/>
                </a:solidFill>
                <a:latin typeface="Work Sans"/>
              </a:rPr>
              <a:t>CRM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416036" y="5522976"/>
            <a:ext cx="163499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FFFFFF"/>
                </a:solidFill>
                <a:latin typeface="Work Sans"/>
              </a:rPr>
              <a:t>1,432 deals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96112" y="5888736"/>
            <a:ext cx="2598928" cy="292608"/>
          </a:xfrm>
          <a:prstGeom prst="roundRect">
            <a:avLst>
              <a:gd name="adj" fmla="val 46875"/>
            </a:avLst>
          </a:prstGeom>
          <a:solidFill>
            <a:srgbClr val="3B8B77"/>
          </a:solidFill>
          <a:ln w="9525">
            <a:solidFill>
              <a:srgbClr val="67A29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Oval 26"/>
          <p:cNvSpPr/>
          <p:nvPr/>
        </p:nvSpPr>
        <p:spPr>
          <a:xfrm>
            <a:off x="1010412" y="5993892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170432" y="5888736"/>
            <a:ext cx="232460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FFFFF"/>
                </a:solidFill>
                <a:latin typeface="Work Sans"/>
              </a:rPr>
              <a:t>Sample data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091182" y="5888736"/>
            <a:ext cx="259892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FFFFFF"/>
                </a:solidFill>
                <a:latin typeface="Work Sans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The quarter in one 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1" i="0">
                <a:solidFill>
                  <a:srgbClr val="0E7C66"/>
                </a:solidFill>
                <a:latin typeface="Rubik"/>
              </a:rPr>
              <a:t>Paid social</a:t>
            </a:r>
            <a:r>
              <a:rPr sz="3200" b="0" i="0">
                <a:solidFill>
                  <a:srgbClr val="141821"/>
                </a:solidFill>
                <a:latin typeface="Rubik"/>
              </a:rPr>
              <a:t> grew the most, +40% a day on Q2.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475232"/>
            <a:ext cx="3576218" cy="1786128"/>
          </a:xfrm>
          <a:prstGeom prst="roundRect">
            <a:avLst>
              <a:gd name="adj" fmla="val 10238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68096" y="165811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Leads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8096" y="1969008"/>
            <a:ext cx="3173882" cy="4790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279" b="1" i="0">
                <a:solidFill>
                  <a:srgbClr val="141821"/>
                </a:solidFill>
                <a:latin typeface="Rubik"/>
              </a:rPr>
              <a:t>3,061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68096" y="2472131"/>
            <a:ext cx="1436878" cy="274320"/>
          </a:xfrm>
          <a:prstGeom prst="roundRect">
            <a:avLst>
              <a:gd name="adj" fmla="val 50000"/>
            </a:avLst>
          </a:prstGeom>
          <a:solidFill>
            <a:srgbClr val="E4F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877824" y="2472131"/>
            <a:ext cx="1290574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0B7A3B"/>
                </a:solidFill>
                <a:latin typeface="Work Sans"/>
              </a:rPr>
              <a:t>↑ Up 16% from Q2</a:t>
            </a:r>
          </a:p>
        </p:txBody>
      </p:sp>
      <p:sp>
        <p:nvSpPr>
          <p:cNvPr id="9" name="Freeform 8"/>
          <p:cNvSpPr/>
          <p:nvPr/>
        </p:nvSpPr>
        <p:spPr>
          <a:xfrm>
            <a:off x="768096" y="2782976"/>
            <a:ext cx="3173882" cy="277155"/>
          </a:xfrm>
          <a:custGeom>
            <a:avLst/>
            <a:gdLst/>
            <a:ahLst/>
            <a:cxnLst/>
            <a:rect l="l" t="t" r="r" b="b"/>
            <a:pathLst>
              <a:path w="34710" h="3031">
                <a:moveTo>
                  <a:pt x="0" y="3031"/>
                </a:moveTo>
                <a:lnTo>
                  <a:pt x="2892" y="2211"/>
                </a:lnTo>
                <a:lnTo>
                  <a:pt x="5784" y="2282"/>
                </a:lnTo>
                <a:lnTo>
                  <a:pt x="8677" y="2924"/>
                </a:lnTo>
                <a:lnTo>
                  <a:pt x="11570" y="2175"/>
                </a:lnTo>
                <a:lnTo>
                  <a:pt x="14462" y="1747"/>
                </a:lnTo>
                <a:lnTo>
                  <a:pt x="17355" y="1783"/>
                </a:lnTo>
                <a:lnTo>
                  <a:pt x="20247" y="1997"/>
                </a:lnTo>
                <a:lnTo>
                  <a:pt x="23140" y="1533"/>
                </a:lnTo>
                <a:lnTo>
                  <a:pt x="26032" y="1355"/>
                </a:lnTo>
                <a:lnTo>
                  <a:pt x="28925" y="0"/>
                </a:lnTo>
                <a:lnTo>
                  <a:pt x="31817" y="678"/>
                </a:lnTo>
                <a:lnTo>
                  <a:pt x="34710" y="892"/>
                </a:lnTo>
                <a:lnTo>
                  <a:pt x="34710" y="3031"/>
                </a:lnTo>
                <a:lnTo>
                  <a:pt x="0" y="3031"/>
                </a:lnTo>
                <a:close/>
              </a:path>
            </a:pathLst>
          </a:custGeom>
          <a:solidFill>
            <a:srgbClr val="007D66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768096" y="2782976"/>
            <a:ext cx="3173882" cy="277155"/>
          </a:xfrm>
          <a:custGeom>
            <a:avLst/>
            <a:gdLst/>
            <a:ahLst/>
            <a:cxnLst/>
            <a:rect l="l" t="t" r="r" b="b"/>
            <a:pathLst>
              <a:path w="34710" h="3031">
                <a:moveTo>
                  <a:pt x="0" y="3031"/>
                </a:moveTo>
                <a:lnTo>
                  <a:pt x="2892" y="2211"/>
                </a:lnTo>
                <a:lnTo>
                  <a:pt x="5784" y="2282"/>
                </a:lnTo>
                <a:lnTo>
                  <a:pt x="8677" y="2924"/>
                </a:lnTo>
                <a:lnTo>
                  <a:pt x="11570" y="2175"/>
                </a:lnTo>
                <a:lnTo>
                  <a:pt x="14462" y="1747"/>
                </a:lnTo>
                <a:lnTo>
                  <a:pt x="17355" y="1783"/>
                </a:lnTo>
                <a:lnTo>
                  <a:pt x="20247" y="1997"/>
                </a:lnTo>
                <a:lnTo>
                  <a:pt x="23140" y="1533"/>
                </a:lnTo>
                <a:lnTo>
                  <a:pt x="26032" y="1355"/>
                </a:lnTo>
                <a:lnTo>
                  <a:pt x="28925" y="0"/>
                </a:lnTo>
                <a:lnTo>
                  <a:pt x="31817" y="678"/>
                </a:lnTo>
                <a:lnTo>
                  <a:pt x="34710" y="892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3900830" y="2823398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4307738" y="1475232"/>
            <a:ext cx="3576218" cy="1786128"/>
          </a:xfrm>
          <a:prstGeom prst="roundRect">
            <a:avLst>
              <a:gd name="adj" fmla="val 10238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4508906" y="165811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Leads per day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08906" y="1969008"/>
            <a:ext cx="3173882" cy="4790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279" b="1" i="0">
                <a:solidFill>
                  <a:srgbClr val="141821"/>
                </a:solidFill>
                <a:latin typeface="Rubik"/>
              </a:rPr>
              <a:t>33.3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08906" y="2472131"/>
            <a:ext cx="1433068" cy="274320"/>
          </a:xfrm>
          <a:prstGeom prst="roundRect">
            <a:avLst>
              <a:gd name="adj" fmla="val 50000"/>
            </a:avLst>
          </a:prstGeom>
          <a:solidFill>
            <a:srgbClr val="E4F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4618634" y="2472131"/>
            <a:ext cx="1286764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0B7A3B"/>
                </a:solidFill>
                <a:latin typeface="Work Sans"/>
              </a:rPr>
              <a:t>↑ Up 15% from Q2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048549" y="1475232"/>
            <a:ext cx="3576218" cy="1786128"/>
          </a:xfrm>
          <a:prstGeom prst="roundRect">
            <a:avLst>
              <a:gd name="adj" fmla="val 10238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8249717" y="165811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Ad spend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49717" y="1969008"/>
            <a:ext cx="3173882" cy="4790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279" b="1" i="0">
                <a:solidFill>
                  <a:srgbClr val="141821"/>
                </a:solidFill>
                <a:latin typeface="Rubik"/>
              </a:rPr>
              <a:t>$79K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249717" y="2472131"/>
            <a:ext cx="1438148" cy="274320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359445" y="2472131"/>
            <a:ext cx="1291844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737B8B"/>
                </a:solidFill>
                <a:latin typeface="Work Sans"/>
              </a:rPr>
              <a:t>↑ Up 10% from Q2</a:t>
            </a:r>
          </a:p>
        </p:txBody>
      </p:sp>
      <p:sp>
        <p:nvSpPr>
          <p:cNvPr id="22" name="Freeform 21"/>
          <p:cNvSpPr/>
          <p:nvPr/>
        </p:nvSpPr>
        <p:spPr>
          <a:xfrm>
            <a:off x="8249717" y="2782976"/>
            <a:ext cx="3173882" cy="277155"/>
          </a:xfrm>
          <a:custGeom>
            <a:avLst/>
            <a:gdLst/>
            <a:ahLst/>
            <a:cxnLst/>
            <a:rect l="l" t="t" r="r" b="b"/>
            <a:pathLst>
              <a:path w="34710" h="3031">
                <a:moveTo>
                  <a:pt x="0" y="3031"/>
                </a:moveTo>
                <a:lnTo>
                  <a:pt x="2892" y="2431"/>
                </a:lnTo>
                <a:lnTo>
                  <a:pt x="5785" y="2623"/>
                </a:lnTo>
                <a:lnTo>
                  <a:pt x="8677" y="2246"/>
                </a:lnTo>
                <a:lnTo>
                  <a:pt x="11570" y="2316"/>
                </a:lnTo>
                <a:lnTo>
                  <a:pt x="14462" y="2051"/>
                </a:lnTo>
                <a:lnTo>
                  <a:pt x="17355" y="1823"/>
                </a:lnTo>
                <a:lnTo>
                  <a:pt x="20247" y="1993"/>
                </a:lnTo>
                <a:lnTo>
                  <a:pt x="23140" y="1262"/>
                </a:lnTo>
                <a:lnTo>
                  <a:pt x="26032" y="33"/>
                </a:lnTo>
                <a:lnTo>
                  <a:pt x="28925" y="262"/>
                </a:lnTo>
                <a:lnTo>
                  <a:pt x="31817" y="21"/>
                </a:lnTo>
                <a:lnTo>
                  <a:pt x="34710" y="0"/>
                </a:lnTo>
                <a:lnTo>
                  <a:pt x="34710" y="3031"/>
                </a:lnTo>
                <a:lnTo>
                  <a:pt x="0" y="3031"/>
                </a:lnTo>
                <a:close/>
              </a:path>
            </a:pathLst>
          </a:custGeom>
          <a:solidFill>
            <a:srgbClr val="007D66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Freeform 22"/>
          <p:cNvSpPr/>
          <p:nvPr/>
        </p:nvSpPr>
        <p:spPr>
          <a:xfrm>
            <a:off x="8249717" y="2782976"/>
            <a:ext cx="3173882" cy="277155"/>
          </a:xfrm>
          <a:custGeom>
            <a:avLst/>
            <a:gdLst/>
            <a:ahLst/>
            <a:cxnLst/>
            <a:rect l="l" t="t" r="r" b="b"/>
            <a:pathLst>
              <a:path w="34710" h="3031">
                <a:moveTo>
                  <a:pt x="0" y="3031"/>
                </a:moveTo>
                <a:lnTo>
                  <a:pt x="2892" y="2431"/>
                </a:lnTo>
                <a:lnTo>
                  <a:pt x="5785" y="2623"/>
                </a:lnTo>
                <a:lnTo>
                  <a:pt x="8677" y="2246"/>
                </a:lnTo>
                <a:lnTo>
                  <a:pt x="11570" y="2316"/>
                </a:lnTo>
                <a:lnTo>
                  <a:pt x="14462" y="2051"/>
                </a:lnTo>
                <a:lnTo>
                  <a:pt x="17355" y="1823"/>
                </a:lnTo>
                <a:lnTo>
                  <a:pt x="20247" y="1993"/>
                </a:lnTo>
                <a:lnTo>
                  <a:pt x="23140" y="1262"/>
                </a:lnTo>
                <a:lnTo>
                  <a:pt x="26032" y="33"/>
                </a:lnTo>
                <a:lnTo>
                  <a:pt x="28925" y="262"/>
                </a:lnTo>
                <a:lnTo>
                  <a:pt x="31817" y="21"/>
                </a:lnTo>
                <a:lnTo>
                  <a:pt x="34710" y="0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11382451" y="2741879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566928" y="3425952"/>
            <a:ext cx="3576218" cy="1786128"/>
          </a:xfrm>
          <a:prstGeom prst="roundRect">
            <a:avLst>
              <a:gd name="adj" fmla="val 10238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768096" y="360883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Cost per paid lead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8096" y="3919728"/>
            <a:ext cx="3173882" cy="4790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279" b="1" i="0">
                <a:solidFill>
                  <a:srgbClr val="141821"/>
                </a:solidFill>
                <a:latin typeface="Rubik"/>
              </a:rPr>
              <a:t>$40.49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768096" y="4422851"/>
            <a:ext cx="1567688" cy="274320"/>
          </a:xfrm>
          <a:prstGeom prst="roundRect">
            <a:avLst>
              <a:gd name="adj" fmla="val 50000"/>
            </a:avLst>
          </a:prstGeom>
          <a:solidFill>
            <a:srgbClr val="E4F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TextBox 28"/>
          <p:cNvSpPr txBox="1"/>
          <p:nvPr/>
        </p:nvSpPr>
        <p:spPr>
          <a:xfrm>
            <a:off x="877824" y="4422851"/>
            <a:ext cx="1421384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0B7A3B"/>
                </a:solidFill>
                <a:latin typeface="Work Sans"/>
              </a:rPr>
              <a:t>↓ Down 5% from Q2</a:t>
            </a:r>
          </a:p>
        </p:txBody>
      </p:sp>
      <p:sp>
        <p:nvSpPr>
          <p:cNvPr id="30" name="Freeform 29"/>
          <p:cNvSpPr/>
          <p:nvPr/>
        </p:nvSpPr>
        <p:spPr>
          <a:xfrm>
            <a:off x="768096" y="4733666"/>
            <a:ext cx="3173882" cy="277246"/>
          </a:xfrm>
          <a:custGeom>
            <a:avLst/>
            <a:gdLst/>
            <a:ahLst/>
            <a:cxnLst/>
            <a:rect l="l" t="t" r="r" b="b"/>
            <a:pathLst>
              <a:path w="34710" h="3032">
                <a:moveTo>
                  <a:pt x="0" y="195"/>
                </a:moveTo>
                <a:lnTo>
                  <a:pt x="2892" y="1111"/>
                </a:lnTo>
                <a:lnTo>
                  <a:pt x="5784" y="1259"/>
                </a:lnTo>
                <a:lnTo>
                  <a:pt x="8677" y="0"/>
                </a:lnTo>
                <a:lnTo>
                  <a:pt x="11570" y="1957"/>
                </a:lnTo>
                <a:lnTo>
                  <a:pt x="14462" y="1853"/>
                </a:lnTo>
                <a:lnTo>
                  <a:pt x="17355" y="537"/>
                </a:lnTo>
                <a:lnTo>
                  <a:pt x="20247" y="1722"/>
                </a:lnTo>
                <a:lnTo>
                  <a:pt x="23140" y="910"/>
                </a:lnTo>
                <a:lnTo>
                  <a:pt x="26032" y="1313"/>
                </a:lnTo>
                <a:lnTo>
                  <a:pt x="28925" y="3032"/>
                </a:lnTo>
                <a:lnTo>
                  <a:pt x="31817" y="1555"/>
                </a:lnTo>
                <a:lnTo>
                  <a:pt x="34710" y="380"/>
                </a:lnTo>
                <a:lnTo>
                  <a:pt x="34710" y="3032"/>
                </a:lnTo>
                <a:lnTo>
                  <a:pt x="0" y="3032"/>
                </a:lnTo>
                <a:close/>
              </a:path>
            </a:pathLst>
          </a:custGeom>
          <a:solidFill>
            <a:srgbClr val="007D66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Freeform 30"/>
          <p:cNvSpPr/>
          <p:nvPr/>
        </p:nvSpPr>
        <p:spPr>
          <a:xfrm>
            <a:off x="768096" y="4733666"/>
            <a:ext cx="3173882" cy="277246"/>
          </a:xfrm>
          <a:custGeom>
            <a:avLst/>
            <a:gdLst/>
            <a:ahLst/>
            <a:cxnLst/>
            <a:rect l="l" t="t" r="r" b="b"/>
            <a:pathLst>
              <a:path w="34710" h="3032">
                <a:moveTo>
                  <a:pt x="0" y="195"/>
                </a:moveTo>
                <a:lnTo>
                  <a:pt x="2892" y="1111"/>
                </a:lnTo>
                <a:lnTo>
                  <a:pt x="5784" y="1259"/>
                </a:lnTo>
                <a:lnTo>
                  <a:pt x="8677" y="0"/>
                </a:lnTo>
                <a:lnTo>
                  <a:pt x="11570" y="1957"/>
                </a:lnTo>
                <a:lnTo>
                  <a:pt x="14462" y="1853"/>
                </a:lnTo>
                <a:lnTo>
                  <a:pt x="17355" y="537"/>
                </a:lnTo>
                <a:lnTo>
                  <a:pt x="20247" y="1722"/>
                </a:lnTo>
                <a:lnTo>
                  <a:pt x="23140" y="910"/>
                </a:lnTo>
                <a:lnTo>
                  <a:pt x="26032" y="1313"/>
                </a:lnTo>
                <a:lnTo>
                  <a:pt x="28925" y="3032"/>
                </a:lnTo>
                <a:lnTo>
                  <a:pt x="31817" y="1555"/>
                </a:lnTo>
                <a:lnTo>
                  <a:pt x="34710" y="380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3900830" y="4727283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ounded Rectangle 32"/>
          <p:cNvSpPr/>
          <p:nvPr/>
        </p:nvSpPr>
        <p:spPr>
          <a:xfrm>
            <a:off x="4307738" y="3425952"/>
            <a:ext cx="3576218" cy="1786128"/>
          </a:xfrm>
          <a:prstGeom prst="roundRect">
            <a:avLst>
              <a:gd name="adj" fmla="val 10238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4" name="TextBox 33"/>
          <p:cNvSpPr txBox="1"/>
          <p:nvPr/>
        </p:nvSpPr>
        <p:spPr>
          <a:xfrm>
            <a:off x="4508906" y="360883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New customers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08906" y="3919728"/>
            <a:ext cx="3173882" cy="4790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279" b="1" i="0">
                <a:solidFill>
                  <a:srgbClr val="141821"/>
                </a:solidFill>
                <a:latin typeface="Rubik"/>
              </a:rPr>
              <a:t>715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4508906" y="4422851"/>
            <a:ext cx="1436878" cy="274320"/>
          </a:xfrm>
          <a:prstGeom prst="roundRect">
            <a:avLst>
              <a:gd name="adj" fmla="val 50000"/>
            </a:avLst>
          </a:prstGeom>
          <a:solidFill>
            <a:srgbClr val="E4F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TextBox 36"/>
          <p:cNvSpPr txBox="1"/>
          <p:nvPr/>
        </p:nvSpPr>
        <p:spPr>
          <a:xfrm>
            <a:off x="4618634" y="4422851"/>
            <a:ext cx="1290574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0B7A3B"/>
                </a:solidFill>
                <a:latin typeface="Work Sans"/>
              </a:rPr>
              <a:t>↑ Up 19% from Q2</a:t>
            </a:r>
          </a:p>
        </p:txBody>
      </p:sp>
      <p:sp>
        <p:nvSpPr>
          <p:cNvPr id="38" name="Freeform 37"/>
          <p:cNvSpPr/>
          <p:nvPr/>
        </p:nvSpPr>
        <p:spPr>
          <a:xfrm>
            <a:off x="4508906" y="4733666"/>
            <a:ext cx="3173882" cy="277246"/>
          </a:xfrm>
          <a:custGeom>
            <a:avLst/>
            <a:gdLst/>
            <a:ahLst/>
            <a:cxnLst/>
            <a:rect l="l" t="t" r="r" b="b"/>
            <a:pathLst>
              <a:path w="34710" h="3032">
                <a:moveTo>
                  <a:pt x="0" y="3032"/>
                </a:moveTo>
                <a:lnTo>
                  <a:pt x="2892" y="968"/>
                </a:lnTo>
                <a:lnTo>
                  <a:pt x="5785" y="323"/>
                </a:lnTo>
                <a:lnTo>
                  <a:pt x="8677" y="1161"/>
                </a:lnTo>
                <a:lnTo>
                  <a:pt x="11570" y="1806"/>
                </a:lnTo>
                <a:lnTo>
                  <a:pt x="14462" y="968"/>
                </a:lnTo>
                <a:lnTo>
                  <a:pt x="17355" y="839"/>
                </a:lnTo>
                <a:lnTo>
                  <a:pt x="20247" y="387"/>
                </a:lnTo>
                <a:lnTo>
                  <a:pt x="23140" y="1355"/>
                </a:lnTo>
                <a:lnTo>
                  <a:pt x="26032" y="903"/>
                </a:lnTo>
                <a:lnTo>
                  <a:pt x="28925" y="194"/>
                </a:lnTo>
                <a:lnTo>
                  <a:pt x="31817" y="0"/>
                </a:lnTo>
                <a:lnTo>
                  <a:pt x="34710" y="387"/>
                </a:lnTo>
                <a:lnTo>
                  <a:pt x="34710" y="3032"/>
                </a:lnTo>
                <a:lnTo>
                  <a:pt x="0" y="3032"/>
                </a:lnTo>
                <a:close/>
              </a:path>
            </a:pathLst>
          </a:custGeom>
          <a:solidFill>
            <a:srgbClr val="007D66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Freeform 38"/>
          <p:cNvSpPr/>
          <p:nvPr/>
        </p:nvSpPr>
        <p:spPr>
          <a:xfrm>
            <a:off x="4508906" y="4733666"/>
            <a:ext cx="3173882" cy="277246"/>
          </a:xfrm>
          <a:custGeom>
            <a:avLst/>
            <a:gdLst/>
            <a:ahLst/>
            <a:cxnLst/>
            <a:rect l="l" t="t" r="r" b="b"/>
            <a:pathLst>
              <a:path w="34710" h="3032">
                <a:moveTo>
                  <a:pt x="0" y="3032"/>
                </a:moveTo>
                <a:lnTo>
                  <a:pt x="2892" y="968"/>
                </a:lnTo>
                <a:lnTo>
                  <a:pt x="5785" y="323"/>
                </a:lnTo>
                <a:lnTo>
                  <a:pt x="8677" y="1161"/>
                </a:lnTo>
                <a:lnTo>
                  <a:pt x="11570" y="1806"/>
                </a:lnTo>
                <a:lnTo>
                  <a:pt x="14462" y="968"/>
                </a:lnTo>
                <a:lnTo>
                  <a:pt x="17355" y="839"/>
                </a:lnTo>
                <a:lnTo>
                  <a:pt x="20247" y="387"/>
                </a:lnTo>
                <a:lnTo>
                  <a:pt x="23140" y="1355"/>
                </a:lnTo>
                <a:lnTo>
                  <a:pt x="26032" y="903"/>
                </a:lnTo>
                <a:lnTo>
                  <a:pt x="28925" y="194"/>
                </a:lnTo>
                <a:lnTo>
                  <a:pt x="31817" y="0"/>
                </a:lnTo>
                <a:lnTo>
                  <a:pt x="34710" y="387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7641641" y="4727982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ounded Rectangle 40"/>
          <p:cNvSpPr/>
          <p:nvPr/>
        </p:nvSpPr>
        <p:spPr>
          <a:xfrm>
            <a:off x="8048549" y="3425952"/>
            <a:ext cx="3576218" cy="1786128"/>
          </a:xfrm>
          <a:prstGeom prst="roundRect">
            <a:avLst>
              <a:gd name="adj" fmla="val 10238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2" name="TextBox 41"/>
          <p:cNvSpPr txBox="1"/>
          <p:nvPr/>
        </p:nvSpPr>
        <p:spPr>
          <a:xfrm>
            <a:off x="8249717" y="360883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Revenue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249717" y="3919728"/>
            <a:ext cx="3173882" cy="4790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279" b="1" i="0">
                <a:solidFill>
                  <a:srgbClr val="141821"/>
                </a:solidFill>
                <a:latin typeface="Rubik"/>
              </a:rPr>
              <a:t>$900K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8249717" y="4422851"/>
            <a:ext cx="1438148" cy="274320"/>
          </a:xfrm>
          <a:prstGeom prst="roundRect">
            <a:avLst>
              <a:gd name="adj" fmla="val 50000"/>
            </a:avLst>
          </a:prstGeom>
          <a:solidFill>
            <a:srgbClr val="E4F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5" name="TextBox 44"/>
          <p:cNvSpPr txBox="1"/>
          <p:nvPr/>
        </p:nvSpPr>
        <p:spPr>
          <a:xfrm>
            <a:off x="8359445" y="4422851"/>
            <a:ext cx="1291844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0B7A3B"/>
                </a:solidFill>
                <a:latin typeface="Work Sans"/>
              </a:rPr>
              <a:t>↑ Up 10% from Q2</a:t>
            </a:r>
          </a:p>
        </p:txBody>
      </p:sp>
      <p:sp>
        <p:nvSpPr>
          <p:cNvPr id="46" name="Freeform 45"/>
          <p:cNvSpPr/>
          <p:nvPr/>
        </p:nvSpPr>
        <p:spPr>
          <a:xfrm>
            <a:off x="8249717" y="4733666"/>
            <a:ext cx="3173882" cy="277246"/>
          </a:xfrm>
          <a:custGeom>
            <a:avLst/>
            <a:gdLst/>
            <a:ahLst/>
            <a:cxnLst/>
            <a:rect l="l" t="t" r="r" b="b"/>
            <a:pathLst>
              <a:path w="34710" h="3032">
                <a:moveTo>
                  <a:pt x="0" y="3032"/>
                </a:moveTo>
                <a:lnTo>
                  <a:pt x="2892" y="1777"/>
                </a:lnTo>
                <a:lnTo>
                  <a:pt x="5785" y="963"/>
                </a:lnTo>
                <a:lnTo>
                  <a:pt x="8677" y="2033"/>
                </a:lnTo>
                <a:lnTo>
                  <a:pt x="11570" y="1345"/>
                </a:lnTo>
                <a:lnTo>
                  <a:pt x="14462" y="1613"/>
                </a:lnTo>
                <a:lnTo>
                  <a:pt x="17355" y="738"/>
                </a:lnTo>
                <a:lnTo>
                  <a:pt x="20247" y="0"/>
                </a:lnTo>
                <a:lnTo>
                  <a:pt x="23140" y="1913"/>
                </a:lnTo>
                <a:lnTo>
                  <a:pt x="26032" y="784"/>
                </a:lnTo>
                <a:lnTo>
                  <a:pt x="28925" y="284"/>
                </a:lnTo>
                <a:lnTo>
                  <a:pt x="31817" y="1606"/>
                </a:lnTo>
                <a:lnTo>
                  <a:pt x="34710" y="1379"/>
                </a:lnTo>
                <a:lnTo>
                  <a:pt x="34710" y="3032"/>
                </a:lnTo>
                <a:lnTo>
                  <a:pt x="0" y="3032"/>
                </a:lnTo>
                <a:close/>
              </a:path>
            </a:pathLst>
          </a:custGeom>
          <a:solidFill>
            <a:srgbClr val="007D66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Freeform 46"/>
          <p:cNvSpPr/>
          <p:nvPr/>
        </p:nvSpPr>
        <p:spPr>
          <a:xfrm>
            <a:off x="8249717" y="4733666"/>
            <a:ext cx="3173882" cy="277246"/>
          </a:xfrm>
          <a:custGeom>
            <a:avLst/>
            <a:gdLst/>
            <a:ahLst/>
            <a:cxnLst/>
            <a:rect l="l" t="t" r="r" b="b"/>
            <a:pathLst>
              <a:path w="34710" h="3032">
                <a:moveTo>
                  <a:pt x="0" y="3032"/>
                </a:moveTo>
                <a:lnTo>
                  <a:pt x="2892" y="1777"/>
                </a:lnTo>
                <a:lnTo>
                  <a:pt x="5785" y="963"/>
                </a:lnTo>
                <a:lnTo>
                  <a:pt x="8677" y="2033"/>
                </a:lnTo>
                <a:lnTo>
                  <a:pt x="11570" y="1345"/>
                </a:lnTo>
                <a:lnTo>
                  <a:pt x="14462" y="1613"/>
                </a:lnTo>
                <a:lnTo>
                  <a:pt x="17355" y="738"/>
                </a:lnTo>
                <a:lnTo>
                  <a:pt x="20247" y="0"/>
                </a:lnTo>
                <a:lnTo>
                  <a:pt x="23140" y="1913"/>
                </a:lnTo>
                <a:lnTo>
                  <a:pt x="26032" y="784"/>
                </a:lnTo>
                <a:lnTo>
                  <a:pt x="28925" y="284"/>
                </a:lnTo>
                <a:lnTo>
                  <a:pt x="31817" y="1606"/>
                </a:lnTo>
                <a:lnTo>
                  <a:pt x="34710" y="1379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11382451" y="4818624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566928" y="5486400"/>
            <a:ext cx="11057839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450" b="0" i="0">
                <a:solidFill>
                  <a:srgbClr val="4C5464"/>
                </a:solidFill>
                <a:latin typeface="Work Sans"/>
              </a:rPr>
              <a:t>It went from 6.2 to 8.6 leads a day against Q2.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Quarterly business review, Northwind Dental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2 / 10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Month by month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Every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month</a:t>
            </a:r>
            <a:r>
              <a:rPr sz="3200" b="0" i="0">
                <a:solidFill>
                  <a:srgbClr val="141821"/>
                </a:solidFill>
                <a:latin typeface="Rubik"/>
              </a:rPr>
              <a:t> of the quarter, by channel.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475232"/>
            <a:ext cx="11057839" cy="4760976"/>
          </a:xfrm>
          <a:prstGeom prst="roundRect">
            <a:avLst>
              <a:gd name="adj" fmla="val 3841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95528" y="1703832"/>
            <a:ext cx="1060063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141821"/>
                </a:solidFill>
                <a:latin typeface="Rubik"/>
              </a:rPr>
              <a:t>Leads per month, by </a:t>
            </a:r>
            <a:r>
              <a:rPr sz="1400" b="1" i="0">
                <a:solidFill>
                  <a:srgbClr val="0E7C66"/>
                </a:solidFill>
                <a:latin typeface="Rubik"/>
              </a:rPr>
              <a:t>channel</a:t>
            </a:r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795528" y="2087880"/>
          <a:ext cx="10600639" cy="3645408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95528" y="5788152"/>
            <a:ext cx="10600639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Leads per month by last-touch channel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Quarterly business review, Northwind Dental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3 / 10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66928" y="1371600"/>
            <a:ext cx="11057839" cy="4892040"/>
          </a:xfrm>
          <a:prstGeom prst="roundRect">
            <a:avLst>
              <a:gd name="adj" fmla="val 3738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1024128" y="1828800"/>
            <a:ext cx="101434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The movers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4128" y="2121408"/>
            <a:ext cx="10143439" cy="58801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3400" b="1" i="0">
                <a:solidFill>
                  <a:srgbClr val="0E7C66"/>
                </a:solidFill>
                <a:latin typeface="Rubik"/>
              </a:rPr>
              <a:t>Paid search</a:t>
            </a:r>
            <a:r>
              <a:rPr sz="3400" b="0" i="0">
                <a:solidFill>
                  <a:srgbClr val="141821"/>
                </a:solidFill>
                <a:latin typeface="Rubik"/>
              </a:rPr>
              <a:t> rose from 365 to 415 a month.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4128" y="2938018"/>
            <a:ext cx="9229039" cy="305130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0000"/>
              </a:lnSpc>
            </a:pPr>
            <a:r>
              <a:rPr sz="1600" b="0" i="0">
                <a:solidFill>
                  <a:srgbClr val="4C5464"/>
                </a:solidFill>
                <a:latin typeface="Work Sans"/>
              </a:rPr>
              <a:t>No channel lost more than 4 leads a month.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Quarterly business review, Northwind Dental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4 / 10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Channel mix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How the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mix</a:t>
            </a:r>
            <a:r>
              <a:rPr sz="3200" b="0" i="0">
                <a:solidFill>
                  <a:srgbClr val="141821"/>
                </a:solidFill>
                <a:latin typeface="Rubik"/>
              </a:rPr>
              <a:t> moved against Q2.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9235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4C5464"/>
                </a:solidFill>
                <a:latin typeface="Work Sans"/>
              </a:rPr>
              <a:t>Paid social gained the most share (+4.8 pts); Paid search gave up the most (−4.4 pts).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804416"/>
            <a:ext cx="11057839" cy="4431792"/>
          </a:xfrm>
          <a:prstGeom prst="roundRect">
            <a:avLst>
              <a:gd name="adj" fmla="val 4126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95528" y="2033016"/>
            <a:ext cx="1060063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141821"/>
                </a:solidFill>
                <a:latin typeface="Rubik"/>
              </a:rPr>
              <a:t>Change in share of leads, in </a:t>
            </a:r>
            <a:r>
              <a:rPr sz="1400" b="1" i="0">
                <a:solidFill>
                  <a:srgbClr val="0E7C66"/>
                </a:solidFill>
                <a:latin typeface="Rubik"/>
              </a:rPr>
              <a:t>points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795528" y="2417064"/>
          <a:ext cx="10600639" cy="3316224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95528" y="5788152"/>
            <a:ext cx="10600639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Each channel's share of Q3 leads minus its share of Q2 leads.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Quarterly business review, Northwind Dental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5 / 10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Campaigns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The quarter's top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campaigns</a:t>
            </a:r>
            <a:r>
              <a:rPr sz="3200" b="0" i="0">
                <a:solidFill>
                  <a:srgbClr val="141821"/>
                </a:solidFill>
                <a:latin typeface="Rubik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29512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141821"/>
                </a:solidFill>
                <a:latin typeface="Rubik"/>
              </a:rPr>
              <a:t>Top </a:t>
            </a:r>
            <a:r>
              <a:rPr sz="1400" b="1" i="0">
                <a:solidFill>
                  <a:srgbClr val="0E7C66"/>
                </a:solidFill>
                <a:latin typeface="Rubik"/>
              </a:rPr>
              <a:t>campaigns</a:t>
            </a:r>
            <a:r>
              <a:rPr sz="1400" b="0" i="0">
                <a:solidFill>
                  <a:srgbClr val="141821"/>
                </a:solidFill>
                <a:latin typeface="Rubik"/>
              </a:rPr>
              <a:t> by leads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66928" y="1840992"/>
          <a:ext cx="11057839" cy="4194047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500103"/>
                <a:gridCol w="2556083"/>
                <a:gridCol w="2222681"/>
                <a:gridCol w="2222681"/>
                <a:gridCol w="1111341"/>
                <a:gridCol w="1111341"/>
                <a:gridCol w="1333609"/>
              </a:tblGrid>
              <a:tr h="381277"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#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Campaign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utm_campaign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Leads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Share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vs Q2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Status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1277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Emergency dentist exact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emergency_dentist_exact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9%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Work Sans"/>
                        </a:rPr>
                        <a:t>▲ +3%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1277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Brand northwind dental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brand_northwind_dental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Work Sans"/>
                        </a:rPr>
                        <a:t>▲ +11%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1277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Prospecting lookalike new patie…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prospecting_lookalike_n…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Work Sans"/>
                        </a:rPr>
                        <a:t>▲ +32%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1277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Retargeting site visitors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retargeting_site_visito…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6%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Work Sans"/>
                        </a:rPr>
                        <a:t>▲ +34%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1277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General dentistry local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general_dentistry_local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6%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737B8B"/>
                          </a:solidFill>
                          <a:latin typeface="Work Sans"/>
                        </a:rPr>
                        <a:t>Flat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1277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6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Whitening offer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whitening_offer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5%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Work Sans"/>
                        </a:rPr>
                        <a:t>▲ +15%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1277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7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Invisalign consult promo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invisalign_consult_promo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5%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Work Sans"/>
                        </a:rPr>
                        <a:t>▲ +122%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1277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8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Invisalign phrase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invisalign_phrase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4%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737B8B"/>
                          </a:solidFill>
                          <a:latin typeface="Work Sans"/>
                        </a:rPr>
                        <a:t>Flat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1277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9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Teeth whitening broad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teeth_whitening_broad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C0322B"/>
                          </a:solidFill>
                          <a:latin typeface="Work Sans"/>
                        </a:rPr>
                        <a:t>▼ −6%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1277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10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Dental implants phrase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dental_implants_phrase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737B8B"/>
                          </a:solidFill>
                          <a:latin typeface="Work Sans"/>
                        </a:rPr>
                        <a:t>Flat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937236" y="229403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286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31596" y="2367188"/>
            <a:ext cx="1445441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Rounded Rectangle 7"/>
          <p:cNvSpPr/>
          <p:nvPr/>
        </p:nvSpPr>
        <p:spPr>
          <a:xfrm>
            <a:off x="6531596" y="2367188"/>
            <a:ext cx="1445441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10382598" y="2303180"/>
            <a:ext cx="687070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10382598" y="2303180"/>
            <a:ext cx="68707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C5464"/>
                </a:solidFill>
                <a:latin typeface="Work Sans"/>
              </a:rPr>
              <a:t>Steady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37236" y="2675313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255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531596" y="2748465"/>
            <a:ext cx="1445441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6531596" y="2748465"/>
            <a:ext cx="1288768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10382598" y="2684457"/>
            <a:ext cx="687070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10382598" y="2684457"/>
            <a:ext cx="68707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C5464"/>
                </a:solidFill>
                <a:latin typeface="Work Sans"/>
              </a:rPr>
              <a:t>Steady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37236" y="305659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241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531596" y="3129742"/>
            <a:ext cx="1445441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6531596" y="3129742"/>
            <a:ext cx="1218012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10382598" y="3065734"/>
            <a:ext cx="628650" cy="219456"/>
          </a:xfrm>
          <a:prstGeom prst="roundRect">
            <a:avLst>
              <a:gd name="adj" fmla="val 50000"/>
            </a:avLst>
          </a:prstGeom>
          <a:solidFill>
            <a:srgbClr val="E4F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10382598" y="3065734"/>
            <a:ext cx="62865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0B7A3B"/>
                </a:solidFill>
                <a:latin typeface="Work Sans"/>
              </a:rPr>
              <a:t>Rising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937236" y="3437867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186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531596" y="3511019"/>
            <a:ext cx="1445441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ounded Rectangle 22"/>
          <p:cNvSpPr/>
          <p:nvPr/>
        </p:nvSpPr>
        <p:spPr>
          <a:xfrm>
            <a:off x="6531596" y="3511019"/>
            <a:ext cx="940042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Rounded Rectangle 23"/>
          <p:cNvSpPr/>
          <p:nvPr/>
        </p:nvSpPr>
        <p:spPr>
          <a:xfrm>
            <a:off x="10382598" y="3447011"/>
            <a:ext cx="628650" cy="219456"/>
          </a:xfrm>
          <a:prstGeom prst="roundRect">
            <a:avLst>
              <a:gd name="adj" fmla="val 50000"/>
            </a:avLst>
          </a:prstGeom>
          <a:solidFill>
            <a:srgbClr val="E4F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10382598" y="3447011"/>
            <a:ext cx="62865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0B7A3B"/>
                </a:solidFill>
                <a:latin typeface="Work Sans"/>
              </a:rPr>
              <a:t>Rising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937236" y="381914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170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531596" y="3892296"/>
            <a:ext cx="1445441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Rounded Rectangle 27"/>
          <p:cNvSpPr/>
          <p:nvPr/>
        </p:nvSpPr>
        <p:spPr>
          <a:xfrm>
            <a:off x="6531596" y="3892296"/>
            <a:ext cx="859178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Rounded Rectangle 28"/>
          <p:cNvSpPr/>
          <p:nvPr/>
        </p:nvSpPr>
        <p:spPr>
          <a:xfrm>
            <a:off x="10382598" y="3828288"/>
            <a:ext cx="687070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10382598" y="3828288"/>
            <a:ext cx="68707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C5464"/>
                </a:solidFill>
                <a:latin typeface="Work Sans"/>
              </a:rPr>
              <a:t>Steady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937236" y="4200421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165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531596" y="4273573"/>
            <a:ext cx="1445441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Rounded Rectangle 32"/>
          <p:cNvSpPr/>
          <p:nvPr/>
        </p:nvSpPr>
        <p:spPr>
          <a:xfrm>
            <a:off x="6531596" y="4273573"/>
            <a:ext cx="833908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4" name="Rounded Rectangle 33"/>
          <p:cNvSpPr/>
          <p:nvPr/>
        </p:nvSpPr>
        <p:spPr>
          <a:xfrm>
            <a:off x="10382598" y="4209565"/>
            <a:ext cx="687070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5" name="TextBox 34"/>
          <p:cNvSpPr txBox="1"/>
          <p:nvPr/>
        </p:nvSpPr>
        <p:spPr>
          <a:xfrm>
            <a:off x="10382598" y="4209565"/>
            <a:ext cx="68707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C5464"/>
                </a:solidFill>
                <a:latin typeface="Work Sans"/>
              </a:rPr>
              <a:t>Steady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937236" y="458169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155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531596" y="4654850"/>
            <a:ext cx="1445441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8" name="Rounded Rectangle 37"/>
          <p:cNvSpPr/>
          <p:nvPr/>
        </p:nvSpPr>
        <p:spPr>
          <a:xfrm>
            <a:off x="6531596" y="4654850"/>
            <a:ext cx="783369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Rounded Rectangle 38"/>
          <p:cNvSpPr/>
          <p:nvPr/>
        </p:nvSpPr>
        <p:spPr>
          <a:xfrm>
            <a:off x="10382598" y="4590842"/>
            <a:ext cx="628650" cy="219456"/>
          </a:xfrm>
          <a:prstGeom prst="roundRect">
            <a:avLst>
              <a:gd name="adj" fmla="val 50000"/>
            </a:avLst>
          </a:prstGeom>
          <a:solidFill>
            <a:srgbClr val="E4F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0" name="TextBox 39"/>
          <p:cNvSpPr txBox="1"/>
          <p:nvPr/>
        </p:nvSpPr>
        <p:spPr>
          <a:xfrm>
            <a:off x="10382598" y="4590842"/>
            <a:ext cx="62865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0B7A3B"/>
                </a:solidFill>
                <a:latin typeface="Work Sans"/>
              </a:rPr>
              <a:t>Rising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937236" y="4962975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130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6531596" y="5036127"/>
            <a:ext cx="1445441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3" name="Rounded Rectangle 42"/>
          <p:cNvSpPr/>
          <p:nvPr/>
        </p:nvSpPr>
        <p:spPr>
          <a:xfrm>
            <a:off x="6531596" y="5036127"/>
            <a:ext cx="657019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4" name="Rounded Rectangle 43"/>
          <p:cNvSpPr/>
          <p:nvPr/>
        </p:nvSpPr>
        <p:spPr>
          <a:xfrm>
            <a:off x="10382598" y="4972119"/>
            <a:ext cx="687070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5" name="TextBox 44"/>
          <p:cNvSpPr txBox="1"/>
          <p:nvPr/>
        </p:nvSpPr>
        <p:spPr>
          <a:xfrm>
            <a:off x="10382598" y="4972119"/>
            <a:ext cx="68707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C5464"/>
                </a:solidFill>
                <a:latin typeface="Work Sans"/>
              </a:rPr>
              <a:t>Steady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937236" y="534425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93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6531596" y="5417404"/>
            <a:ext cx="1445441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8" name="Rounded Rectangle 47"/>
          <p:cNvSpPr/>
          <p:nvPr/>
        </p:nvSpPr>
        <p:spPr>
          <a:xfrm>
            <a:off x="6531596" y="5417404"/>
            <a:ext cx="470021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9" name="Rounded Rectangle 48"/>
          <p:cNvSpPr/>
          <p:nvPr/>
        </p:nvSpPr>
        <p:spPr>
          <a:xfrm>
            <a:off x="10382598" y="5353396"/>
            <a:ext cx="687070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0" name="TextBox 49"/>
          <p:cNvSpPr txBox="1"/>
          <p:nvPr/>
        </p:nvSpPr>
        <p:spPr>
          <a:xfrm>
            <a:off x="10382598" y="5353396"/>
            <a:ext cx="68707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C5464"/>
                </a:solidFill>
                <a:latin typeface="Work Sans"/>
              </a:rPr>
              <a:t>Steady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937236" y="5725529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87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6531596" y="5798681"/>
            <a:ext cx="1445441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3" name="Rounded Rectangle 52"/>
          <p:cNvSpPr/>
          <p:nvPr/>
        </p:nvSpPr>
        <p:spPr>
          <a:xfrm>
            <a:off x="6531596" y="5798681"/>
            <a:ext cx="439697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4" name="Rounded Rectangle 53"/>
          <p:cNvSpPr/>
          <p:nvPr/>
        </p:nvSpPr>
        <p:spPr>
          <a:xfrm>
            <a:off x="10382598" y="5734673"/>
            <a:ext cx="687070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5" name="TextBox 54"/>
          <p:cNvSpPr txBox="1"/>
          <p:nvPr/>
        </p:nvSpPr>
        <p:spPr>
          <a:xfrm>
            <a:off x="10382598" y="5734673"/>
            <a:ext cx="68707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C5464"/>
                </a:solidFill>
                <a:latin typeface="Work Sans"/>
              </a:rPr>
              <a:t>Steady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68% of leads carried a campaign tag.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Quarterly business review, Northwind Dental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6 / 10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Wins and risks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What went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right</a:t>
            </a:r>
            <a:r>
              <a:rPr sz="3200" b="0" i="0">
                <a:solidFill>
                  <a:srgbClr val="141821"/>
                </a:solidFill>
                <a:latin typeface="Rubik"/>
              </a:rPr>
              <a:t> and what to watch.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475232"/>
            <a:ext cx="11057839" cy="2999232"/>
          </a:xfrm>
          <a:prstGeom prst="roundRect">
            <a:avLst>
              <a:gd name="adj" fmla="val 6097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Oval 4"/>
          <p:cNvSpPr/>
          <p:nvPr/>
        </p:nvSpPr>
        <p:spPr>
          <a:xfrm>
            <a:off x="868680" y="1694688"/>
            <a:ext cx="310896" cy="310896"/>
          </a:xfrm>
          <a:prstGeom prst="ellipse">
            <a:avLst/>
          </a:prstGeom>
          <a:solidFill>
            <a:srgbClr val="E4F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1694688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0B7A3B"/>
                </a:solidFill>
                <a:latin typeface="Work Sans"/>
              </a:rPr>
              <a:t>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44168" y="1584960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141821"/>
                </a:solidFill>
                <a:latin typeface="Work Sans"/>
              </a:rPr>
              <a:t>Lead flow grew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44168" y="1859280"/>
            <a:ext cx="7863840" cy="38404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C5464"/>
                </a:solidFill>
                <a:latin typeface="Work Sans"/>
              </a:rPr>
              <a:t>33.3 leads a day against 29 in Q2.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73007" y="1475232"/>
            <a:ext cx="1463040" cy="7498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1" i="0">
                <a:solidFill>
                  <a:srgbClr val="141821"/>
                </a:solidFill>
                <a:latin typeface="Rubik"/>
              </a:rPr>
              <a:t>+15%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73207" y="1475232"/>
            <a:ext cx="822960" cy="7498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7A3B"/>
                </a:solidFill>
                <a:latin typeface="Work Sans"/>
              </a:rPr>
              <a:t>Healthy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95528" y="2225040"/>
            <a:ext cx="10600639" cy="0"/>
          </a:xfrm>
          <a:prstGeom prst="line">
            <a:avLst/>
          </a:prstGeom>
          <a:ln w="9525">
            <a:solidFill>
              <a:srgbClr val="F0F1F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868680" y="2444496"/>
            <a:ext cx="310896" cy="310896"/>
          </a:xfrm>
          <a:prstGeom prst="ellipse">
            <a:avLst/>
          </a:prstGeom>
          <a:solidFill>
            <a:srgbClr val="E4F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2444496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0B7A3B"/>
                </a:solidFill>
                <a:latin typeface="Work Sans"/>
              </a:rPr>
              <a:t>✓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44168" y="2334768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141821"/>
                </a:solidFill>
                <a:latin typeface="Work Sans"/>
              </a:rPr>
              <a:t>Paid social grew fastest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44168" y="2609088"/>
            <a:ext cx="7863840" cy="38404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C5464"/>
                </a:solidFill>
                <a:latin typeface="Work Sans"/>
              </a:rPr>
              <a:t>8.6 leads a day, up from 6.2.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973007" y="2225040"/>
            <a:ext cx="1463040" cy="7498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1" i="0">
                <a:solidFill>
                  <a:srgbClr val="141821"/>
                </a:solidFill>
                <a:latin typeface="Rubik"/>
              </a:rPr>
              <a:t>+40%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573207" y="2225040"/>
            <a:ext cx="822960" cy="7498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7A3B"/>
                </a:solidFill>
                <a:latin typeface="Work Sans"/>
              </a:rPr>
              <a:t>Healthy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795528" y="2974848"/>
            <a:ext cx="10600639" cy="0"/>
          </a:xfrm>
          <a:prstGeom prst="line">
            <a:avLst/>
          </a:prstGeom>
          <a:ln w="9525">
            <a:solidFill>
              <a:srgbClr val="F0F1F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868680" y="3194304"/>
            <a:ext cx="310896" cy="310896"/>
          </a:xfrm>
          <a:prstGeom prst="ellipse">
            <a:avLst/>
          </a:prstGeom>
          <a:solidFill>
            <a:srgbClr val="E4F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68680" y="3194304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0B7A3B"/>
                </a:solidFill>
                <a:latin typeface="Work Sans"/>
              </a:rPr>
              <a:t>✓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44168" y="3084576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141821"/>
                </a:solidFill>
                <a:latin typeface="Work Sans"/>
              </a:rPr>
              <a:t>Invisalign consult promo took off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44168" y="3358896"/>
            <a:ext cx="7863840" cy="38404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C5464"/>
                </a:solidFill>
                <a:latin typeface="Work Sans"/>
              </a:rPr>
              <a:t>155 leads against 70 in Q2.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973007" y="2974848"/>
            <a:ext cx="1463040" cy="7498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1" i="0">
                <a:solidFill>
                  <a:srgbClr val="141821"/>
                </a:solidFill>
                <a:latin typeface="Rubik"/>
              </a:rPr>
              <a:t>+122%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573207" y="2974848"/>
            <a:ext cx="822960" cy="7498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7A3B"/>
                </a:solidFill>
                <a:latin typeface="Work Sans"/>
              </a:rPr>
              <a:t>Healthy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795528" y="3724656"/>
            <a:ext cx="10600639" cy="0"/>
          </a:xfrm>
          <a:prstGeom prst="line">
            <a:avLst/>
          </a:prstGeom>
          <a:ln w="9525">
            <a:solidFill>
              <a:srgbClr val="F0F1F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868680" y="3944112"/>
            <a:ext cx="310896" cy="310896"/>
          </a:xfrm>
          <a:prstGeom prst="ellipse">
            <a:avLst/>
          </a:prstGeom>
          <a:solidFill>
            <a:srgbClr val="FFF3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8680" y="3944112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9A6100"/>
                </a:solidFill>
                <a:latin typeface="Work Sans"/>
              </a:rPr>
              <a:t>!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344168" y="3834384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141821"/>
                </a:solidFill>
                <a:latin typeface="Work Sans"/>
              </a:rPr>
              <a:t>Whitening offer faded during the quarter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344168" y="4108704"/>
            <a:ext cx="7863840" cy="38404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C5464"/>
                </a:solidFill>
                <a:latin typeface="Work Sans"/>
              </a:rPr>
              <a:t>61 leads in July, 32 in September. Check whether the ad or offer has worn out.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973007" y="3724656"/>
            <a:ext cx="1463040" cy="7498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1" i="0">
                <a:solidFill>
                  <a:srgbClr val="141821"/>
                </a:solidFill>
                <a:latin typeface="Rubik"/>
              </a:rPr>
              <a:t>−48%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573207" y="3724656"/>
            <a:ext cx="822960" cy="7498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9A6100"/>
                </a:solidFill>
                <a:latin typeface="Work Sans"/>
              </a:rPr>
              <a:t>Watch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Quarterly business review, Northwind Dental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7 / 10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Next quarter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The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plan</a:t>
            </a:r>
            <a:r>
              <a:rPr sz="3200" b="0" i="0">
                <a:solidFill>
                  <a:srgbClr val="141821"/>
                </a:solidFill>
                <a:latin typeface="Rubik"/>
              </a:rPr>
              <a:t> for next quarter.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475232"/>
            <a:ext cx="5437480" cy="219456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Oval 4"/>
          <p:cNvSpPr/>
          <p:nvPr/>
        </p:nvSpPr>
        <p:spPr>
          <a:xfrm>
            <a:off x="804672" y="1712976"/>
            <a:ext cx="365760" cy="365760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4672" y="1712976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Rubik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53312" y="1712976"/>
            <a:ext cx="441335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737B8B"/>
                </a:solidFill>
                <a:latin typeface="Work Sans"/>
              </a:rPr>
              <a:t>Scale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3312" y="1932432"/>
            <a:ext cx="4413352" cy="5943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0" i="0">
                <a:solidFill>
                  <a:srgbClr val="141821"/>
                </a:solidFill>
                <a:latin typeface="Rubik"/>
              </a:rPr>
              <a:t>Scale </a:t>
            </a:r>
            <a:r>
              <a:rPr sz="1800" b="1" i="0">
                <a:solidFill>
                  <a:srgbClr val="0E7C66"/>
                </a:solidFill>
                <a:latin typeface="Rubik"/>
              </a:rPr>
              <a:t>Invisalign consult promo</a:t>
            </a:r>
            <a:r>
              <a:rPr sz="1800" b="0" i="0">
                <a:solidFill>
                  <a:srgbClr val="141821"/>
                </a:solidFill>
                <a:latin typeface="Rubik"/>
              </a:rPr>
              <a:t> while it climbs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53312" y="2572512"/>
            <a:ext cx="4413352" cy="6766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4C5464"/>
                </a:solidFill>
                <a:latin typeface="Work Sans"/>
              </a:rPr>
              <a:t>It brought 155 leads against 70 in Q2. Raise its budget in steps and watch cost per lead.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353312" y="3322320"/>
            <a:ext cx="932942" cy="219456"/>
          </a:xfrm>
          <a:prstGeom prst="roundRect">
            <a:avLst>
              <a:gd name="adj" fmla="val 50000"/>
            </a:avLst>
          </a:prstGeom>
          <a:solidFill>
            <a:srgbClr val="FDEB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1353312" y="3322320"/>
            <a:ext cx="93294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C0322B"/>
                </a:solidFill>
                <a:latin typeface="Work Sans"/>
              </a:rPr>
              <a:t>High impact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377694" y="3322320"/>
            <a:ext cx="1067562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2377694" y="3322320"/>
            <a:ext cx="106756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C5464"/>
                </a:solidFill>
                <a:latin typeface="Work Sans"/>
              </a:rPr>
              <a:t>Medium effort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87288" y="1475232"/>
            <a:ext cx="5437480" cy="219456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Oval 14"/>
          <p:cNvSpPr/>
          <p:nvPr/>
        </p:nvSpPr>
        <p:spPr>
          <a:xfrm>
            <a:off x="6425032" y="1712976"/>
            <a:ext cx="365760" cy="365760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25032" y="1712976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Rubik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73672" y="1712976"/>
            <a:ext cx="441335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737B8B"/>
                </a:solidFill>
                <a:latin typeface="Work Sans"/>
              </a:rPr>
              <a:t>Fix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73672" y="1932432"/>
            <a:ext cx="4413352" cy="5943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0" i="0">
                <a:solidFill>
                  <a:srgbClr val="141821"/>
                </a:solidFill>
                <a:latin typeface="Rubik"/>
              </a:rPr>
              <a:t>Refresh </a:t>
            </a:r>
            <a:r>
              <a:rPr sz="1800" b="1" i="0">
                <a:solidFill>
                  <a:srgbClr val="0E7C66"/>
                </a:solidFill>
                <a:latin typeface="Rubik"/>
              </a:rPr>
              <a:t>Whitening offer</a:t>
            </a:r>
            <a:r>
              <a:rPr sz="1800" b="0" i="0">
                <a:solidFill>
                  <a:srgbClr val="141821"/>
                </a:solidFill>
                <a:latin typeface="Rubik"/>
              </a:rPr>
              <a:t> before it fades further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973672" y="2572512"/>
            <a:ext cx="4413352" cy="6766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4C5464"/>
                </a:solidFill>
                <a:latin typeface="Work Sans"/>
              </a:rPr>
              <a:t>It went from 61 leads in July to 32 in September. Test a new ad or offer before you move its budget.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973672" y="3322320"/>
            <a:ext cx="1132332" cy="219456"/>
          </a:xfrm>
          <a:prstGeom prst="roundRect">
            <a:avLst>
              <a:gd name="adj" fmla="val 50000"/>
            </a:avLst>
          </a:prstGeom>
          <a:solidFill>
            <a:srgbClr val="FFF3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6973672" y="3322320"/>
            <a:ext cx="113233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9A6100"/>
                </a:solidFill>
                <a:latin typeface="Work Sans"/>
              </a:rPr>
              <a:t>Medium impact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197444" y="3322320"/>
            <a:ext cx="1067562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8197444" y="3322320"/>
            <a:ext cx="106756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C5464"/>
                </a:solidFill>
                <a:latin typeface="Work Sans"/>
              </a:rPr>
              <a:t>Medium effort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66928" y="3852672"/>
            <a:ext cx="5437480" cy="219456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Oval 24"/>
          <p:cNvSpPr/>
          <p:nvPr/>
        </p:nvSpPr>
        <p:spPr>
          <a:xfrm>
            <a:off x="804672" y="4090416"/>
            <a:ext cx="365760" cy="365760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04672" y="4090416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Rubik"/>
              </a:rPr>
              <a:t>3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53312" y="4090416"/>
            <a:ext cx="441335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737B8B"/>
                </a:solidFill>
                <a:latin typeface="Work Sans"/>
              </a:rPr>
              <a:t>Grow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353312" y="4309872"/>
            <a:ext cx="4413352" cy="5943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0" i="0">
                <a:solidFill>
                  <a:srgbClr val="141821"/>
                </a:solidFill>
                <a:latin typeface="Rubik"/>
              </a:rPr>
              <a:t>Keep your pages easy for </a:t>
            </a:r>
            <a:r>
              <a:rPr sz="1800" b="1" i="0">
                <a:solidFill>
                  <a:srgbClr val="0E7C66"/>
                </a:solidFill>
                <a:latin typeface="Rubik"/>
              </a:rPr>
              <a:t>AI assistants</a:t>
            </a:r>
            <a:r>
              <a:rPr sz="1800" b="0" i="0">
                <a:solidFill>
                  <a:srgbClr val="141821"/>
                </a:solidFill>
                <a:latin typeface="Rubik"/>
              </a:rPr>
              <a:t> to cite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353312" y="4949952"/>
            <a:ext cx="4413352" cy="6766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4C5464"/>
                </a:solidFill>
                <a:latin typeface="Work Sans"/>
              </a:rPr>
              <a:t>AI assistants sent 136 leads this quarter against 65 in Q2. Clear answers, prices and FAQs keep them coming.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1353312" y="5699760"/>
            <a:ext cx="1132332" cy="219456"/>
          </a:xfrm>
          <a:prstGeom prst="roundRect">
            <a:avLst>
              <a:gd name="adj" fmla="val 50000"/>
            </a:avLst>
          </a:prstGeom>
          <a:solidFill>
            <a:srgbClr val="FFF3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TextBox 30"/>
          <p:cNvSpPr txBox="1"/>
          <p:nvPr/>
        </p:nvSpPr>
        <p:spPr>
          <a:xfrm>
            <a:off x="1353312" y="5699760"/>
            <a:ext cx="113233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9A6100"/>
                </a:solidFill>
                <a:latin typeface="Work Sans"/>
              </a:rPr>
              <a:t>Medium impact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2577084" y="5699760"/>
            <a:ext cx="1067562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2577084" y="5699760"/>
            <a:ext cx="106756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C5464"/>
                </a:solidFill>
                <a:latin typeface="Work Sans"/>
              </a:rPr>
              <a:t>Medium effort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Quarterly business review, Northwind Dental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8 / 10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29184" y="329184"/>
            <a:ext cx="11533327" cy="6199632"/>
          </a:xfrm>
          <a:prstGeom prst="roundRect">
            <a:avLst>
              <a:gd name="adj" fmla="val 5014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841248" y="914400"/>
            <a:ext cx="914400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The quarter in one line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" y="1207008"/>
            <a:ext cx="10509199" cy="17861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0" i="0">
                <a:solidFill>
                  <a:srgbClr val="141821"/>
                </a:solidFill>
                <a:latin typeface="Rubik"/>
              </a:rPr>
              <a:t>Next quarter: scale </a:t>
            </a:r>
            <a:r>
              <a:rPr sz="4000" b="1" i="0">
                <a:solidFill>
                  <a:srgbClr val="0E7C66"/>
                </a:solidFill>
                <a:latin typeface="Rubik"/>
              </a:rPr>
              <a:t>Invisalign consult promo</a:t>
            </a:r>
            <a:r>
              <a:rPr sz="4000" b="0" i="0">
                <a:solidFill>
                  <a:srgbClr val="141821"/>
                </a:solidFill>
                <a:latin typeface="Rubik"/>
              </a:rPr>
              <a:t>. It brought 155 leads against 70 in Q2.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841248" y="3404616"/>
            <a:ext cx="2455850" cy="0"/>
          </a:xfrm>
          <a:prstGeom prst="line">
            <a:avLst/>
          </a:prstGeom>
          <a:ln w="12700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841248" y="3541776"/>
            <a:ext cx="245585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Leads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" y="3788664"/>
            <a:ext cx="245585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141821"/>
                </a:solidFill>
                <a:latin typeface="Rubik"/>
              </a:rPr>
              <a:t>3,061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3525698" y="3404616"/>
            <a:ext cx="2455850" cy="0"/>
          </a:xfrm>
          <a:prstGeom prst="line">
            <a:avLst/>
          </a:prstGeom>
          <a:ln w="12700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525698" y="3541776"/>
            <a:ext cx="245585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Leads per day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25698" y="3788664"/>
            <a:ext cx="245585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141821"/>
                </a:solidFill>
                <a:latin typeface="Rubik"/>
              </a:rPr>
              <a:t>33.3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6210148" y="3404616"/>
            <a:ext cx="2455849" cy="0"/>
          </a:xfrm>
          <a:prstGeom prst="line">
            <a:avLst/>
          </a:prstGeom>
          <a:ln w="12700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210148" y="3541776"/>
            <a:ext cx="245585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Cost per paid lead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10148" y="3788664"/>
            <a:ext cx="245585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141821"/>
                </a:solidFill>
                <a:latin typeface="Rubik"/>
              </a:rPr>
              <a:t>$40.49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894597" y="3404616"/>
            <a:ext cx="2455850" cy="0"/>
          </a:xfrm>
          <a:prstGeom prst="line">
            <a:avLst/>
          </a:prstGeom>
          <a:ln w="12700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8894597" y="3541776"/>
            <a:ext cx="245585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Revenue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894597" y="3788664"/>
            <a:ext cx="245585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141821"/>
                </a:solidFill>
                <a:latin typeface="Rubik"/>
              </a:rPr>
              <a:t>$900K</a:t>
            </a:r>
          </a:p>
        </p:txBody>
      </p:sp>
      <p:sp>
        <p:nvSpPr>
          <p:cNvPr id="17" name="Oval 16"/>
          <p:cNvSpPr/>
          <p:nvPr/>
        </p:nvSpPr>
        <p:spPr>
          <a:xfrm>
            <a:off x="850392" y="4721352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69848" y="4639056"/>
            <a:ext cx="1023487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C5464"/>
                </a:solidFill>
                <a:latin typeface="Work Sans"/>
              </a:rPr>
              <a:t>3,061 leads against 2,640 in Q2.</a:t>
            </a:r>
          </a:p>
        </p:txBody>
      </p:sp>
      <p:sp>
        <p:nvSpPr>
          <p:cNvPr id="19" name="Oval 18"/>
          <p:cNvSpPr/>
          <p:nvPr/>
        </p:nvSpPr>
        <p:spPr>
          <a:xfrm>
            <a:off x="850392" y="5068824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69848" y="4986528"/>
            <a:ext cx="1023487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C5464"/>
                </a:solidFill>
                <a:latin typeface="Work Sans"/>
              </a:rPr>
              <a:t>Top campaign: Emergency dentist exact with 286 leads.</a:t>
            </a:r>
          </a:p>
        </p:txBody>
      </p:sp>
      <p:sp>
        <p:nvSpPr>
          <p:cNvPr id="21" name="Oval 20"/>
          <p:cNvSpPr/>
          <p:nvPr/>
        </p:nvSpPr>
        <p:spPr>
          <a:xfrm>
            <a:off x="850392" y="5416296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069848" y="5334000"/>
            <a:ext cx="1023487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C5464"/>
                </a:solidFill>
                <a:latin typeface="Work Sans"/>
              </a:rPr>
              <a:t>Biggest channel: Paid search, 38% of leads.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Quarterly business review, Northwind Dental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9 / 10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How we built this report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566672"/>
            <a:ext cx="9601200" cy="47609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0000"/>
              </a:lnSpc>
            </a:pPr>
            <a:r>
              <a:rPr sz="1300" b="0" i="0">
                <a:solidFill>
                  <a:srgbClr val="4C5464"/>
                </a:solidFill>
                <a:latin typeface="Work Sans"/>
              </a:rPr>
              <a:t>•  Leads: 3,061 UTM Grabber submissions dated Jul 1 to Sep 30, 2026, against 2,640 in Q2 (Apr 1 to Jun 30, 2026).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C5464"/>
                </a:solidFill>
                <a:latin typeface="Work Sans"/>
              </a:rPr>
              <a:t>•  Channels use the converting visit (last touch). Paid leads are paid search, paid social and other paid clicks.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C5464"/>
                </a:solidFill>
                <a:latin typeface="Work Sans"/>
              </a:rPr>
              <a:t>•  Cost per paid lead: ad spend divided by paid leads over Jul 1 to Sep 30, 2026, the dates the ad rows cover.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C5464"/>
                </a:solidFill>
                <a:latin typeface="Work Sans"/>
              </a:rPr>
              <a:t>•  New customers and revenue: won CRM deals.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Quarterly business review, Northwind Dental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10 / 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