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IBM Plex Sans" charset="0"/>
      <p:regular r:id="rId17"/>
      <p:bold r:id="rId18"/>
    </p:embeddedFont>
    <p:embeddedFont>
      <p:font typeface="IBM Plex Sans Condensed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Jul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365.0</c:v>
                </c:pt>
                <c:pt idx="1">
                  <c:v>240.0</c:v>
                </c:pt>
                <c:pt idx="2">
                  <c:v>138.0</c:v>
                </c:pt>
                <c:pt idx="3">
                  <c:v>74.0</c:v>
                </c:pt>
                <c:pt idx="4">
                  <c:v>34.0</c:v>
                </c:pt>
                <c:pt idx="5">
                  <c:v>91.0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377.0</c:v>
                </c:pt>
                <c:pt idx="1">
                  <c:v>268.0</c:v>
                </c:pt>
                <c:pt idx="2">
                  <c:v>138.0</c:v>
                </c:pt>
                <c:pt idx="3">
                  <c:v>78.0</c:v>
                </c:pt>
                <c:pt idx="4">
                  <c:v>42.0</c:v>
                </c:pt>
                <c:pt idx="5">
                  <c:v>96.0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Sep</c:v>
                </c:pt>
              </c:strCache>
            </c:strRef>
          </c:tx>
          <c:spPr>
            <a:solidFill>
              <a:srgbClr val="2A78D6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415.0</c:v>
                </c:pt>
                <c:pt idx="1">
                  <c:v>287.0</c:v>
                </c:pt>
                <c:pt idx="2">
                  <c:v>150.0</c:v>
                </c:pt>
                <c:pt idx="3">
                  <c:v>85.0</c:v>
                </c:pt>
                <c:pt idx="4">
                  <c:v>60.0</c:v>
                </c:pt>
                <c:pt idx="5">
                  <c:v>123.0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Change</c:v>
                </c:pt>
              </c:strCache>
            </c:strRef>
          </c:tx>
          <c:invertIfNegative val="0"/>
          <c:dPt>
            <c:idx val="0"/>
            <c:spPr>
              <a:solidFill>
                <a:srgbClr val="BF3029"/>
              </a:solidFill>
            </c:spPr>
          </c:dPt>
          <c:dPt>
            <c:idx val="1"/>
            <c:spPr>
              <a:solidFill>
                <a:srgbClr val="BF3029"/>
              </a:solidFill>
            </c:spPr>
          </c:dPt>
          <c:dPt>
            <c:idx val="2"/>
            <c:spPr>
              <a:solidFill>
                <a:srgbClr val="BF3029"/>
              </a:solidFill>
            </c:spPr>
          </c:dPt>
          <c:dPt>
            <c:idx val="3"/>
            <c:spPr>
              <a:solidFill>
                <a:srgbClr val="BF3029"/>
              </a:solidFill>
            </c:spPr>
          </c:dPt>
          <c:dPt>
            <c:idx val="4"/>
            <c:spPr>
              <a:solidFill>
                <a:srgbClr val="BF3029"/>
              </a:solidFill>
            </c:spPr>
          </c:dPt>
          <c:dPt>
            <c:idx val="5"/>
            <c:spPr>
              <a:solidFill>
                <a:srgbClr val="007D66"/>
              </a:solidFill>
            </c:spPr>
          </c:dPt>
          <c:dPt>
            <c:idx val="6"/>
            <c:spPr>
              <a:solidFill>
                <a:srgbClr val="007D66"/>
              </a:solidFill>
            </c:spPr>
          </c:dPt>
          <c:dPt>
            <c:idx val="7"/>
            <c:spPr>
              <a:solidFill>
                <a:srgbClr val="007D66"/>
              </a:solidFill>
            </c:spPr>
          </c:dPt>
          <c:cat>
            <c:strRef>
              <c:f>Sheet1!$A$2:$A$9</c:f>
              <c:strCache>
                <c:ptCount val="8"/>
                <c:pt idx="0">
                  <c:v>Paid search</c:v>
                </c:pt>
                <c:pt idx="1">
                  <c:v>Organic search</c:v>
                </c:pt>
                <c:pt idx="2">
                  <c:v>Direct</c:v>
                </c:pt>
                <c:pt idx="3">
                  <c:v>Email</c:v>
                </c:pt>
                <c:pt idx="4">
                  <c:v>Referral</c:v>
                </c:pt>
                <c:pt idx="5">
                  <c:v>Organic social</c:v>
                </c:pt>
                <c:pt idx="6">
                  <c:v>AI assistants</c:v>
                </c:pt>
                <c:pt idx="7">
                  <c:v>Paid social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-4.4</c:v>
                </c:pt>
                <c:pt idx="1">
                  <c:v>-1.7</c:v>
                </c:pt>
                <c:pt idx="2">
                  <c:v>-0.6</c:v>
                </c:pt>
                <c:pt idx="3">
                  <c:v>-0.3</c:v>
                </c:pt>
                <c:pt idx="4">
                  <c:v>-0.2</c:v>
                </c:pt>
                <c:pt idx="5">
                  <c:v>0.4</c:v>
                </c:pt>
                <c:pt idx="6">
                  <c:v>2.0</c:v>
                </c:pt>
                <c:pt idx="7">
                  <c:v>4.8</c:v>
                </c:pt>
              </c:numCache>
            </c:numRef>
          </c:val>
        </c:ser>
        <c:dLbls>
          <c:numFmt formatCode="+#,##0;−#,##0;0" sourceLinked="0"/>
          <c:txPr>
            <a:bodyPr/>
            <a:lstStyle/>
            <a:p>
              <a:pPr>
                <a:defRPr sz="1000" b="0" i="0">
                  <a:solidFill>
                    <a:srgbClr val="475262"/>
                  </a:solidFill>
                  <a:latin typeface="IBM Plex Sans Condensed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low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Quarterly business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492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Q3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Q3 brought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3,061 leads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, 16% more than Q2.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Paid search sent the most leads (38%). $79K in ad spend bought paid leads at $40.49 each. 715 new customers brought $900K.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8313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Jul 1 to Sep 30,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34688" y="5559552"/>
            <a:ext cx="1666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3,061 submissions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0092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92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3,061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216331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1888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88486" y="5943600"/>
            <a:ext cx="2163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$54.8K spend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68824" y="5943600"/>
            <a:ext cx="203758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518312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43144" y="5943600"/>
            <a:ext cx="17632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17514" y="5943600"/>
            <a:ext cx="20375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$24.2K spend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97852" y="5943600"/>
            <a:ext cx="161213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7312152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72172" y="5943600"/>
            <a:ext cx="13378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CRM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49362" y="5943600"/>
            <a:ext cx="16121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1,432 deals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901430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9015730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175750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quarter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Paid social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grew the most, +40% a day on Q2.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3,061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+16%  vs Q2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5500"/>
                </a:moveTo>
                <a:lnTo>
                  <a:pt x="2959" y="4012"/>
                </a:lnTo>
                <a:lnTo>
                  <a:pt x="5918" y="4141"/>
                </a:lnTo>
                <a:lnTo>
                  <a:pt x="8877" y="5306"/>
                </a:lnTo>
                <a:lnTo>
                  <a:pt x="11836" y="3947"/>
                </a:lnTo>
                <a:lnTo>
                  <a:pt x="14795" y="3171"/>
                </a:lnTo>
                <a:lnTo>
                  <a:pt x="17755" y="3235"/>
                </a:lnTo>
                <a:lnTo>
                  <a:pt x="20714" y="3624"/>
                </a:lnTo>
                <a:lnTo>
                  <a:pt x="23673" y="2783"/>
                </a:lnTo>
                <a:lnTo>
                  <a:pt x="26632" y="2459"/>
                </a:lnTo>
                <a:lnTo>
                  <a:pt x="29591" y="0"/>
                </a:lnTo>
                <a:lnTo>
                  <a:pt x="32550" y="1230"/>
                </a:lnTo>
                <a:lnTo>
                  <a:pt x="35510" y="1618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5500"/>
                </a:moveTo>
                <a:lnTo>
                  <a:pt x="2959" y="4012"/>
                </a:lnTo>
                <a:lnTo>
                  <a:pt x="5918" y="4141"/>
                </a:lnTo>
                <a:lnTo>
                  <a:pt x="8877" y="5306"/>
                </a:lnTo>
                <a:lnTo>
                  <a:pt x="11836" y="3947"/>
                </a:lnTo>
                <a:lnTo>
                  <a:pt x="14795" y="3171"/>
                </a:lnTo>
                <a:lnTo>
                  <a:pt x="17755" y="3235"/>
                </a:lnTo>
                <a:lnTo>
                  <a:pt x="20714" y="3624"/>
                </a:lnTo>
                <a:lnTo>
                  <a:pt x="23673" y="2783"/>
                </a:lnTo>
                <a:lnTo>
                  <a:pt x="26632" y="2459"/>
                </a:lnTo>
                <a:lnTo>
                  <a:pt x="29591" y="0"/>
                </a:lnTo>
                <a:lnTo>
                  <a:pt x="32550" y="1230"/>
                </a:lnTo>
                <a:lnTo>
                  <a:pt x="35510" y="1618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265489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per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33.3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233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+15%  vs Q2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8549" y="138379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Ad spend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$79K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3141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▲ +10%  vs Q2</a:t>
            </a:r>
          </a:p>
        </p:txBody>
      </p:sp>
      <p:sp>
        <p:nvSpPr>
          <p:cNvPr id="19" name="Freeform 18"/>
          <p:cNvSpPr/>
          <p:nvPr/>
        </p:nvSpPr>
        <p:spPr>
          <a:xfrm>
            <a:off x="8213141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5500"/>
                </a:moveTo>
                <a:lnTo>
                  <a:pt x="2959" y="4411"/>
                </a:lnTo>
                <a:lnTo>
                  <a:pt x="5918" y="4759"/>
                </a:lnTo>
                <a:lnTo>
                  <a:pt x="8877" y="4076"/>
                </a:lnTo>
                <a:lnTo>
                  <a:pt x="11836" y="4203"/>
                </a:lnTo>
                <a:lnTo>
                  <a:pt x="14795" y="3722"/>
                </a:lnTo>
                <a:lnTo>
                  <a:pt x="17755" y="3308"/>
                </a:lnTo>
                <a:lnTo>
                  <a:pt x="20714" y="3617"/>
                </a:lnTo>
                <a:lnTo>
                  <a:pt x="23673" y="2289"/>
                </a:lnTo>
                <a:lnTo>
                  <a:pt x="26632" y="60"/>
                </a:lnTo>
                <a:lnTo>
                  <a:pt x="29591" y="475"/>
                </a:lnTo>
                <a:lnTo>
                  <a:pt x="32550" y="38"/>
                </a:lnTo>
                <a:lnTo>
                  <a:pt x="35510" y="0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8213141" y="254806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5500"/>
                </a:moveTo>
                <a:lnTo>
                  <a:pt x="2959" y="4411"/>
                </a:lnTo>
                <a:lnTo>
                  <a:pt x="5918" y="4759"/>
                </a:lnTo>
                <a:lnTo>
                  <a:pt x="8877" y="4076"/>
                </a:lnTo>
                <a:lnTo>
                  <a:pt x="11836" y="4203"/>
                </a:lnTo>
                <a:lnTo>
                  <a:pt x="14795" y="3722"/>
                </a:lnTo>
                <a:lnTo>
                  <a:pt x="17755" y="3308"/>
                </a:lnTo>
                <a:lnTo>
                  <a:pt x="20714" y="3617"/>
                </a:lnTo>
                <a:lnTo>
                  <a:pt x="23673" y="2289"/>
                </a:lnTo>
                <a:lnTo>
                  <a:pt x="26632" y="60"/>
                </a:lnTo>
                <a:lnTo>
                  <a:pt x="29591" y="475"/>
                </a:lnTo>
                <a:lnTo>
                  <a:pt x="32550" y="38"/>
                </a:lnTo>
                <a:lnTo>
                  <a:pt x="3551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419027" y="250698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6692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3152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Cost per paid lead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$40.49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31520" y="42239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▼ −5%  vs Q2</a:t>
            </a:r>
          </a:p>
        </p:txBody>
      </p:sp>
      <p:sp>
        <p:nvSpPr>
          <p:cNvPr id="26" name="Freeform 25"/>
          <p:cNvSpPr/>
          <p:nvPr/>
        </p:nvSpPr>
        <p:spPr>
          <a:xfrm>
            <a:off x="731520" y="4544568"/>
            <a:ext cx="3247034" cy="502829"/>
          </a:xfrm>
          <a:custGeom>
            <a:avLst/>
            <a:gdLst/>
            <a:ahLst/>
            <a:cxnLst/>
            <a:rect l="l" t="t" r="r" b="b"/>
            <a:pathLst>
              <a:path w="35510" h="5499">
                <a:moveTo>
                  <a:pt x="0" y="353"/>
                </a:moveTo>
                <a:lnTo>
                  <a:pt x="2959" y="2016"/>
                </a:lnTo>
                <a:lnTo>
                  <a:pt x="5918" y="2284"/>
                </a:lnTo>
                <a:lnTo>
                  <a:pt x="8877" y="0"/>
                </a:lnTo>
                <a:lnTo>
                  <a:pt x="11836" y="3550"/>
                </a:lnTo>
                <a:lnTo>
                  <a:pt x="14795" y="3362"/>
                </a:lnTo>
                <a:lnTo>
                  <a:pt x="17755" y="974"/>
                </a:lnTo>
                <a:lnTo>
                  <a:pt x="20714" y="3124"/>
                </a:lnTo>
                <a:lnTo>
                  <a:pt x="23673" y="1650"/>
                </a:lnTo>
                <a:lnTo>
                  <a:pt x="26632" y="2381"/>
                </a:lnTo>
                <a:lnTo>
                  <a:pt x="29591" y="5499"/>
                </a:lnTo>
                <a:lnTo>
                  <a:pt x="32550" y="2820"/>
                </a:lnTo>
                <a:lnTo>
                  <a:pt x="35510" y="688"/>
                </a:lnTo>
                <a:lnTo>
                  <a:pt x="35510" y="5499"/>
                </a:lnTo>
                <a:lnTo>
                  <a:pt x="0" y="5499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731520" y="4544568"/>
            <a:ext cx="3247034" cy="502829"/>
          </a:xfrm>
          <a:custGeom>
            <a:avLst/>
            <a:gdLst/>
            <a:ahLst/>
            <a:cxnLst/>
            <a:rect l="l" t="t" r="r" b="b"/>
            <a:pathLst>
              <a:path w="35510" h="5499">
                <a:moveTo>
                  <a:pt x="0" y="353"/>
                </a:moveTo>
                <a:lnTo>
                  <a:pt x="2959" y="2016"/>
                </a:lnTo>
                <a:lnTo>
                  <a:pt x="5918" y="2284"/>
                </a:lnTo>
                <a:lnTo>
                  <a:pt x="8877" y="0"/>
                </a:lnTo>
                <a:lnTo>
                  <a:pt x="11836" y="3550"/>
                </a:lnTo>
                <a:lnTo>
                  <a:pt x="14795" y="3362"/>
                </a:lnTo>
                <a:lnTo>
                  <a:pt x="17755" y="974"/>
                </a:lnTo>
                <a:lnTo>
                  <a:pt x="20714" y="3124"/>
                </a:lnTo>
                <a:lnTo>
                  <a:pt x="23673" y="1650"/>
                </a:lnTo>
                <a:lnTo>
                  <a:pt x="26632" y="2381"/>
                </a:lnTo>
                <a:lnTo>
                  <a:pt x="29591" y="5499"/>
                </a:lnTo>
                <a:lnTo>
                  <a:pt x="32550" y="2820"/>
                </a:lnTo>
                <a:lnTo>
                  <a:pt x="35510" y="688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3937406" y="4566355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307738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4472330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New customers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72330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715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72330" y="42239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+19%  vs Q2</a:t>
            </a:r>
          </a:p>
        </p:txBody>
      </p:sp>
      <p:sp>
        <p:nvSpPr>
          <p:cNvPr id="33" name="Freeform 32"/>
          <p:cNvSpPr/>
          <p:nvPr/>
        </p:nvSpPr>
        <p:spPr>
          <a:xfrm>
            <a:off x="4472330" y="4544568"/>
            <a:ext cx="3247034" cy="502829"/>
          </a:xfrm>
          <a:custGeom>
            <a:avLst/>
            <a:gdLst/>
            <a:ahLst/>
            <a:cxnLst/>
            <a:rect l="l" t="t" r="r" b="b"/>
            <a:pathLst>
              <a:path w="35510" h="5499">
                <a:moveTo>
                  <a:pt x="0" y="5499"/>
                </a:moveTo>
                <a:lnTo>
                  <a:pt x="2959" y="1755"/>
                </a:lnTo>
                <a:lnTo>
                  <a:pt x="5918" y="585"/>
                </a:lnTo>
                <a:lnTo>
                  <a:pt x="8877" y="2106"/>
                </a:lnTo>
                <a:lnTo>
                  <a:pt x="11836" y="3276"/>
                </a:lnTo>
                <a:lnTo>
                  <a:pt x="14795" y="1755"/>
                </a:lnTo>
                <a:lnTo>
                  <a:pt x="17755" y="1521"/>
                </a:lnTo>
                <a:lnTo>
                  <a:pt x="20714" y="702"/>
                </a:lnTo>
                <a:lnTo>
                  <a:pt x="23673" y="2457"/>
                </a:lnTo>
                <a:lnTo>
                  <a:pt x="26632" y="1638"/>
                </a:lnTo>
                <a:lnTo>
                  <a:pt x="29591" y="351"/>
                </a:lnTo>
                <a:lnTo>
                  <a:pt x="32550" y="0"/>
                </a:lnTo>
                <a:lnTo>
                  <a:pt x="35510" y="702"/>
                </a:lnTo>
                <a:lnTo>
                  <a:pt x="35510" y="5499"/>
                </a:lnTo>
                <a:lnTo>
                  <a:pt x="0" y="5499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4472330" y="4544568"/>
            <a:ext cx="3247034" cy="502829"/>
          </a:xfrm>
          <a:custGeom>
            <a:avLst/>
            <a:gdLst/>
            <a:ahLst/>
            <a:cxnLst/>
            <a:rect l="l" t="t" r="r" b="b"/>
            <a:pathLst>
              <a:path w="35510" h="5499">
                <a:moveTo>
                  <a:pt x="0" y="5499"/>
                </a:moveTo>
                <a:lnTo>
                  <a:pt x="2959" y="1755"/>
                </a:lnTo>
                <a:lnTo>
                  <a:pt x="5918" y="585"/>
                </a:lnTo>
                <a:lnTo>
                  <a:pt x="8877" y="2106"/>
                </a:lnTo>
                <a:lnTo>
                  <a:pt x="11836" y="3276"/>
                </a:lnTo>
                <a:lnTo>
                  <a:pt x="14795" y="1755"/>
                </a:lnTo>
                <a:lnTo>
                  <a:pt x="17755" y="1521"/>
                </a:lnTo>
                <a:lnTo>
                  <a:pt x="20714" y="702"/>
                </a:lnTo>
                <a:lnTo>
                  <a:pt x="23673" y="2457"/>
                </a:lnTo>
                <a:lnTo>
                  <a:pt x="26632" y="1638"/>
                </a:lnTo>
                <a:lnTo>
                  <a:pt x="29591" y="351"/>
                </a:lnTo>
                <a:lnTo>
                  <a:pt x="32550" y="0"/>
                </a:lnTo>
                <a:lnTo>
                  <a:pt x="35510" y="702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678217" y="4567623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8048549" y="3380232"/>
            <a:ext cx="3576218" cy="1831848"/>
          </a:xfrm>
          <a:prstGeom prst="roundRect">
            <a:avLst>
              <a:gd name="adj" fmla="val 2995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213141" y="352653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Revenue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13141" y="383743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$900K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13141" y="422391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+10%  vs Q2</a:t>
            </a:r>
          </a:p>
        </p:txBody>
      </p:sp>
      <p:sp>
        <p:nvSpPr>
          <p:cNvPr id="40" name="Freeform 39"/>
          <p:cNvSpPr/>
          <p:nvPr/>
        </p:nvSpPr>
        <p:spPr>
          <a:xfrm>
            <a:off x="8213141" y="4544568"/>
            <a:ext cx="3247034" cy="502829"/>
          </a:xfrm>
          <a:custGeom>
            <a:avLst/>
            <a:gdLst/>
            <a:ahLst/>
            <a:cxnLst/>
            <a:rect l="l" t="t" r="r" b="b"/>
            <a:pathLst>
              <a:path w="35510" h="5499">
                <a:moveTo>
                  <a:pt x="0" y="5499"/>
                </a:moveTo>
                <a:lnTo>
                  <a:pt x="2959" y="3222"/>
                </a:lnTo>
                <a:lnTo>
                  <a:pt x="5918" y="1746"/>
                </a:lnTo>
                <a:lnTo>
                  <a:pt x="8877" y="3689"/>
                </a:lnTo>
                <a:lnTo>
                  <a:pt x="11836" y="2440"/>
                </a:lnTo>
                <a:lnTo>
                  <a:pt x="14795" y="2925"/>
                </a:lnTo>
                <a:lnTo>
                  <a:pt x="17755" y="1338"/>
                </a:lnTo>
                <a:lnTo>
                  <a:pt x="20714" y="0"/>
                </a:lnTo>
                <a:lnTo>
                  <a:pt x="23673" y="3469"/>
                </a:lnTo>
                <a:lnTo>
                  <a:pt x="26632" y="1421"/>
                </a:lnTo>
                <a:lnTo>
                  <a:pt x="29591" y="513"/>
                </a:lnTo>
                <a:lnTo>
                  <a:pt x="32550" y="2913"/>
                </a:lnTo>
                <a:lnTo>
                  <a:pt x="35510" y="2500"/>
                </a:lnTo>
                <a:lnTo>
                  <a:pt x="35510" y="5499"/>
                </a:lnTo>
                <a:lnTo>
                  <a:pt x="0" y="5499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Freeform 40"/>
          <p:cNvSpPr/>
          <p:nvPr/>
        </p:nvSpPr>
        <p:spPr>
          <a:xfrm>
            <a:off x="8213141" y="4544568"/>
            <a:ext cx="3247034" cy="502829"/>
          </a:xfrm>
          <a:custGeom>
            <a:avLst/>
            <a:gdLst/>
            <a:ahLst/>
            <a:cxnLst/>
            <a:rect l="l" t="t" r="r" b="b"/>
            <a:pathLst>
              <a:path w="35510" h="5499">
                <a:moveTo>
                  <a:pt x="0" y="5499"/>
                </a:moveTo>
                <a:lnTo>
                  <a:pt x="2959" y="3222"/>
                </a:lnTo>
                <a:lnTo>
                  <a:pt x="5918" y="1746"/>
                </a:lnTo>
                <a:lnTo>
                  <a:pt x="8877" y="3689"/>
                </a:lnTo>
                <a:lnTo>
                  <a:pt x="11836" y="2440"/>
                </a:lnTo>
                <a:lnTo>
                  <a:pt x="14795" y="2925"/>
                </a:lnTo>
                <a:lnTo>
                  <a:pt x="17755" y="1338"/>
                </a:lnTo>
                <a:lnTo>
                  <a:pt x="20714" y="0"/>
                </a:lnTo>
                <a:lnTo>
                  <a:pt x="23673" y="3469"/>
                </a:lnTo>
                <a:lnTo>
                  <a:pt x="26632" y="1421"/>
                </a:lnTo>
                <a:lnTo>
                  <a:pt x="29591" y="513"/>
                </a:lnTo>
                <a:lnTo>
                  <a:pt x="32550" y="2913"/>
                </a:lnTo>
                <a:lnTo>
                  <a:pt x="35510" y="25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1419027" y="4732095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It went from 6.2 to 8.6 leads a day against Q2.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Month by month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Every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month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of the quarter, by channel.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4852416"/>
          </a:xfrm>
          <a:prstGeom prst="roundRect">
            <a:avLst>
              <a:gd name="adj" fmla="val 113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61239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per month,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channel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96440"/>
          <a:ext cx="10600639" cy="37368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per month by last-touch channel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1121"/>
            </a:avLst>
          </a:prstGeom>
          <a:solidFill>
            <a:srgbClr val="E9F1E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movers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10161F"/>
                </a:solidFill>
                <a:latin typeface="IBM Plex Sans"/>
              </a:rPr>
              <a:t>Paid search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 rose from 365 to 415 a month.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No channel lost more than 4 leads a month.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Channel mix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mix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moved against Q2.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Paid social gained the most share (+4.8 pts); Paid search gave up the most (−4.4 pts).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Change in share of leads, in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points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325624"/>
          <a:ext cx="10600639" cy="340766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Each channel's share of Q3 leads minus its share of Q2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Campaigns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quarter's top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campaigns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3807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Top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campaigns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 by leads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749552"/>
          <a:ext cx="11057839" cy="428549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0103"/>
                <a:gridCol w="2556083"/>
                <a:gridCol w="2222681"/>
                <a:gridCol w="2222681"/>
                <a:gridCol w="1111341"/>
                <a:gridCol w="1111341"/>
                <a:gridCol w="1333609"/>
              </a:tblGrid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Q2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emergency_dentist_exact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brand_northwind_dental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Prospecting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prospecting_lookalike_n…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retargeting_site_visito…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general_dentistry_local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whitening_offer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invisalign_consult_promo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teeth_whitening_broad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9590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Dental implants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dental_implants_phrase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37236" y="22150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286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31596" y="2288217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6531596" y="2288217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0382598" y="2224209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382598" y="2224209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37236" y="260465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255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31596" y="2677807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6531596" y="2677807"/>
            <a:ext cx="128876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0382598" y="2613799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382598" y="2613799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37236" y="2994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241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31596" y="3067396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531596" y="3067396"/>
            <a:ext cx="121801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10382598" y="3003388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382598" y="3003388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37236" y="338383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186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31596" y="3456986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531596" y="3456986"/>
            <a:ext cx="94004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10382598" y="3392978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382598" y="3392978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37236" y="3773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170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31596" y="3846576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531596" y="3846576"/>
            <a:ext cx="85917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10382598" y="3782568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382598" y="3782568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37236" y="416301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165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31596" y="4236166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6531596" y="4236166"/>
            <a:ext cx="83390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10382598" y="4172158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10382598" y="4172158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37236" y="45526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155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31596" y="4625756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531596" y="4625756"/>
            <a:ext cx="78336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0382598" y="4561748"/>
            <a:ext cx="62357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0382598" y="4561748"/>
            <a:ext cx="6235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Rising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37236" y="494219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130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31596" y="5015345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6531596" y="5015345"/>
            <a:ext cx="65701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10382598" y="4951337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10382598" y="4951337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37236" y="533178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93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531596" y="5404935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6531596" y="5404935"/>
            <a:ext cx="47002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ounded Rectangle 48"/>
          <p:cNvSpPr/>
          <p:nvPr/>
        </p:nvSpPr>
        <p:spPr>
          <a:xfrm>
            <a:off x="10382598" y="5340927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10382598" y="5340927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37236" y="572137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531596" y="5794525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6531596" y="5794525"/>
            <a:ext cx="43969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10382598" y="5730517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10382598" y="5730517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68% of leads carried a campaign tag.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Wins and risks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went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right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and what to watch.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999232"/>
          </a:xfrm>
          <a:prstGeom prst="roundRect">
            <a:avLst>
              <a:gd name="adj" fmla="val 1829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03248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0324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49352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Lead flow grew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76784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33.3 leads a day against 29 in Q2.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383792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+15%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383792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33600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53056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53056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4332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Paid social grew fastest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17648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8.6 leads a day, up from 6.2.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33600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+40%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33600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83408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102864"/>
            <a:ext cx="310896" cy="310896"/>
          </a:xfrm>
          <a:prstGeom prst="ellipse">
            <a:avLst/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10286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IBM Plex San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9313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Invisalign consult promo took off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67456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155 leads against 70 in Q2.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83408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+122%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83408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IBM Plex Sans"/>
              </a:rPr>
              <a:t>Healthy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633216"/>
            <a:ext cx="1060063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852672"/>
            <a:ext cx="310896" cy="310896"/>
          </a:xfrm>
          <a:prstGeom prst="ellipse">
            <a:avLst/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85267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56000"/>
                </a:solidFill>
                <a:latin typeface="IBM Plex Sans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742944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Whitening offer faded during the quarter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4017264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"/>
              </a:rPr>
              <a:t>61 leads in July, 32 in September. Check whether the ad or offer has worn out.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633216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0">
                <a:solidFill>
                  <a:srgbClr val="10161F"/>
                </a:solidFill>
                <a:latin typeface="IBM Plex Sans"/>
              </a:rPr>
              <a:t>−48%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633216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56000"/>
                </a:solidFill>
                <a:latin typeface="IBM Plex Sans"/>
              </a:rPr>
              <a:t>Watch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quarter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plan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for next quarter.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Scale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Scale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Invisalign consult promo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while it climbs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brought 155 leads against 70 in Q2. Raise its budget in steps and watch cost per lead.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Fix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Refresh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Whitening offer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before it fades further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went from 61 leads in July to 32 in September. Test a new ad or offer before you move its budget.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Grow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Keep your pages easy for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AI assistants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to cite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AI assistants sent 136 leads this quarter against 65 in Q2. Clear answers, prices and FAQs keep them coming.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quarter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 quarter: scale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Invisalign consult promo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brought 155 leads against 70 in Q2.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3,061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 per 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33.3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34046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Cost per paid lead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$40.49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34046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Revenue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$900K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7213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6390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3,061 leads against 2,640 in Q2.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50688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9865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Top campaign: Emergency dentist exact with 286 leads.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54162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53340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Biggest channel: Paid search, 38% of leads.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Leads: 3,061 UTM Grabber submissions dated Jul 1 to Sep 30, 2026, against 2,640 in Q2 (Apr 1 to Jun 30, 2026).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Channels use the converting visit (last touch). Paid leads are paid search, paid social and other paid clicks.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Cost per paid lead: ad spend divided by paid leads over Jul 1 to Sep 30, 2026, the dates the ad rows cover.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New customers and revenue: won CRM deals.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Quarterly business review,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