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Instrument Serif" charset="0"/>
      <p:regular r:id="rId16"/>
      <p:italic r:id="rId17"/>
    </p:embeddedFont>
    <p:embeddedFont>
      <p:font typeface="Geist" charset="0"/>
      <p:regular r:id="rId18"/>
    </p:embeddedFont>
    <p:embeddedFont>
      <p:font typeface="Geist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Jul</c:v>
                </c:pt>
              </c:strCache>
            </c:strRef>
          </c:tx>
          <c:spPr>
            <a:solidFill>
              <a:srgbClr val="0E7C66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365.0</c:v>
                </c:pt>
                <c:pt idx="1">
                  <c:v>240.0</c:v>
                </c:pt>
                <c:pt idx="2">
                  <c:v>138.0</c:v>
                </c:pt>
                <c:pt idx="3">
                  <c:v>74.0</c:v>
                </c:pt>
                <c:pt idx="4">
                  <c:v>34.0</c:v>
                </c:pt>
                <c:pt idx="5">
                  <c:v>91.0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</c:v>
                </c:pt>
              </c:strCache>
            </c:strRef>
          </c:tx>
          <c:spPr>
            <a:solidFill>
              <a:srgbClr val="F2A541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377.0</c:v>
                </c:pt>
                <c:pt idx="1">
                  <c:v>268.0</c:v>
                </c:pt>
                <c:pt idx="2">
                  <c:v>138.0</c:v>
                </c:pt>
                <c:pt idx="3">
                  <c:v>78.0</c:v>
                </c:pt>
                <c:pt idx="4">
                  <c:v>42.0</c:v>
                </c:pt>
                <c:pt idx="5">
                  <c:v>96.0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Sep</c:v>
                </c:pt>
              </c:strCache>
            </c:strRef>
          </c:tx>
          <c:spPr>
            <a:solidFill>
              <a:srgbClr val="FFC857"/>
            </a:solidFill>
            <a:ln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Paid search</c:v>
                </c:pt>
                <c:pt idx="1">
                  <c:v>Paid social</c:v>
                </c:pt>
                <c:pt idx="2">
                  <c:v>Organic search</c:v>
                </c:pt>
                <c:pt idx="3">
                  <c:v>Direct</c:v>
                </c:pt>
                <c:pt idx="4">
                  <c:v>AI assistants</c:v>
                </c:pt>
                <c:pt idx="5">
                  <c:v>Other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415.0</c:v>
                </c:pt>
                <c:pt idx="1">
                  <c:v>287.0</c:v>
                </c:pt>
                <c:pt idx="2">
                  <c:v>150.0</c:v>
                </c:pt>
                <c:pt idx="3">
                  <c:v>85.0</c:v>
                </c:pt>
                <c:pt idx="4">
                  <c:v>60.0</c:v>
                </c:pt>
                <c:pt idx="5">
                  <c:v>123.0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5A6B64"/>
              </a:solidFill>
              <a:latin typeface="Geist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Change</c:v>
                </c:pt>
              </c:strCache>
            </c:strRef>
          </c:tx>
          <c:invertIfNegative val="0"/>
          <c:dPt>
            <c:idx val="0"/>
            <c:spPr>
              <a:solidFill>
                <a:srgbClr val="C4353A"/>
              </a:solidFill>
            </c:spPr>
          </c:dPt>
          <c:dPt>
            <c:idx val="1"/>
            <c:spPr>
              <a:solidFill>
                <a:srgbClr val="C4353A"/>
              </a:solidFill>
            </c:spPr>
          </c:dPt>
          <c:dPt>
            <c:idx val="2"/>
            <c:spPr>
              <a:solidFill>
                <a:srgbClr val="C4353A"/>
              </a:solidFill>
            </c:spPr>
          </c:dPt>
          <c:dPt>
            <c:idx val="3"/>
            <c:spPr>
              <a:solidFill>
                <a:srgbClr val="C4353A"/>
              </a:solidFill>
            </c:spPr>
          </c:dPt>
          <c:dPt>
            <c:idx val="4"/>
            <c:spPr>
              <a:solidFill>
                <a:srgbClr val="C4353A"/>
              </a:solidFill>
            </c:spPr>
          </c:dPt>
          <c:dPt>
            <c:idx val="5"/>
            <c:spPr>
              <a:solidFill>
                <a:srgbClr val="0E7C66"/>
              </a:solidFill>
            </c:spPr>
          </c:dPt>
          <c:dPt>
            <c:idx val="6"/>
            <c:spPr>
              <a:solidFill>
                <a:srgbClr val="0E7C66"/>
              </a:solidFill>
            </c:spPr>
          </c:dPt>
          <c:dPt>
            <c:idx val="7"/>
            <c:spPr>
              <a:solidFill>
                <a:srgbClr val="0E7C66"/>
              </a:solidFill>
            </c:spPr>
          </c:dPt>
          <c:cat>
            <c:strRef>
              <c:f>Sheet1!$A$2:$A$9</c:f>
              <c:strCache>
                <c:ptCount val="8"/>
                <c:pt idx="0">
                  <c:v>Paid search</c:v>
                </c:pt>
                <c:pt idx="1">
                  <c:v>Organic search</c:v>
                </c:pt>
                <c:pt idx="2">
                  <c:v>Direct</c:v>
                </c:pt>
                <c:pt idx="3">
                  <c:v>Email</c:v>
                </c:pt>
                <c:pt idx="4">
                  <c:v>Referral</c:v>
                </c:pt>
                <c:pt idx="5">
                  <c:v>Organic social</c:v>
                </c:pt>
                <c:pt idx="6">
                  <c:v>AI assistants</c:v>
                </c:pt>
                <c:pt idx="7">
                  <c:v>Paid social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-4.4</c:v>
                </c:pt>
                <c:pt idx="1">
                  <c:v>-1.7</c:v>
                </c:pt>
                <c:pt idx="2">
                  <c:v>-0.6</c:v>
                </c:pt>
                <c:pt idx="3">
                  <c:v>-0.3</c:v>
                </c:pt>
                <c:pt idx="4">
                  <c:v>-0.2</c:v>
                </c:pt>
                <c:pt idx="5">
                  <c:v>0.4</c:v>
                </c:pt>
                <c:pt idx="6">
                  <c:v>2.0</c:v>
                </c:pt>
                <c:pt idx="7">
                  <c:v>4.8</c:v>
                </c:pt>
              </c:numCache>
            </c:numRef>
          </c:val>
        </c:ser>
        <c:dLbls>
          <c:numFmt formatCode="+#,##0;−#,##0;0" sourceLinked="0"/>
          <c:txPr>
            <a:bodyPr/>
            <a:lstStyle/>
            <a:p>
              <a:pPr>
                <a:defRPr sz="1000" b="0" i="0">
                  <a:solidFill>
                    <a:srgbClr val="5A6B64"/>
                  </a:solidFill>
                  <a:latin typeface="Geist Mon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low"/>
        <c:spPr>
          <a:ln w="9525">
            <a:solidFill>
              <a:srgbClr val="C9CDD6"/>
            </a:solidFill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CEDF1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5A6B64"/>
                </a:solidFill>
                <a:latin typeface="Geist Mono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5A6B64"/>
          </a:solidFill>
          <a:latin typeface="Geist Mono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F1A"/>
                </a:solidFill>
                <a:latin typeface="Instrument Serif"/>
              </a:rPr>
              <a:t>Northwind Dental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E7C66"/>
                </a:solidFill>
                <a:latin typeface="Geist Mono"/>
              </a:rPr>
              <a:t>QUARTERLY BUSINESS REVIEW · Q3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16337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000" b="0" i="0">
                <a:solidFill>
                  <a:srgbClr val="0B1F1A"/>
                </a:solidFill>
                <a:latin typeface="Instrument Serif"/>
              </a:rPr>
              <a:t>Q3 brought </a:t>
            </a:r>
            <a:r>
              <a:rPr sz="5000" b="0" i="1">
                <a:solidFill>
                  <a:srgbClr val="0E7C66"/>
                </a:solidFill>
                <a:latin typeface="Instrument Serif"/>
              </a:rPr>
              <a:t>3,061 leads</a:t>
            </a:r>
            <a:r>
              <a:rPr sz="5000" b="0" i="0">
                <a:solidFill>
                  <a:srgbClr val="0B1F1A"/>
                </a:solidFill>
                <a:latin typeface="Instrument Serif"/>
              </a:rPr>
              <a:t>, 16% more than Q2.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98373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5A6B64"/>
                </a:solidFill>
                <a:latin typeface="Geist"/>
              </a:rPr>
              <a:t>Paid search sent the most leads (38%). $79K in ad spend bought paid leads at $40.49 each. 715 new customers brought $900K.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471525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5A6B64"/>
                </a:solidFill>
                <a:latin typeface="Geist"/>
              </a:rPr>
              <a:t>northwinddental.com  ·  Jul 1 to Sep 30, 2026  ·  3,061 submissions  ·  92 days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1404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8661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1404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3,061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98826" y="5806440"/>
            <a:ext cx="219125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913126" y="591159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73146" y="5806440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Google Ads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84676" y="5806440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$54.8K spend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81524" y="5806440"/>
            <a:ext cx="207187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5195824" y="591159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55844" y="5806440"/>
            <a:ext cx="17975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Meta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46724" y="5806440"/>
            <a:ext cx="20718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$24.2K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244842" y="5806440"/>
            <a:ext cx="161086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7359142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19162" y="5806440"/>
            <a:ext cx="13365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CRM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15402" y="5806440"/>
            <a:ext cx="16108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1,432 deals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47150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9061450" y="591159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221470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F1A"/>
                </a:solidFill>
                <a:latin typeface="Geist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105390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5A6B64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1">
                <a:solidFill>
                  <a:srgbClr val="0E7C66"/>
                </a:solidFill>
                <a:latin typeface="Instrument Serif"/>
              </a:rPr>
              <a:t>Paid social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grew the most, +40% a day on Q2.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3,061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44698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+16%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07738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31322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4307738" y="258263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508906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33.3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08906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LEADS PER DAY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550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+15%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8549" y="147523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ectangle 16"/>
          <p:cNvSpPr/>
          <p:nvPr/>
        </p:nvSpPr>
        <p:spPr>
          <a:xfrm>
            <a:off x="8054035" y="148071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8" name="Connector 17"/>
          <p:cNvCxnSpPr/>
          <p:nvPr/>
        </p:nvCxnSpPr>
        <p:spPr>
          <a:xfrm>
            <a:off x="8048549" y="258263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249717" y="161239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$79K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9717" y="265578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AD SPEND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326319" y="265578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5A6B64"/>
                </a:solidFill>
                <a:latin typeface="Geist Mono"/>
              </a:rPr>
              <a:t>▲ +10%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ectangle 22"/>
          <p:cNvSpPr/>
          <p:nvPr/>
        </p:nvSpPr>
        <p:spPr>
          <a:xfrm>
            <a:off x="572414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4" name="Connector 23"/>
          <p:cNvCxnSpPr/>
          <p:nvPr/>
        </p:nvCxnSpPr>
        <p:spPr>
          <a:xfrm>
            <a:off x="566928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6809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$40.49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809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COST PER PAID LEAD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44698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▼ −5%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07738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ectangle 28"/>
          <p:cNvSpPr/>
          <p:nvPr/>
        </p:nvSpPr>
        <p:spPr>
          <a:xfrm>
            <a:off x="431322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0" name="Connector 29"/>
          <p:cNvCxnSpPr/>
          <p:nvPr/>
        </p:nvCxnSpPr>
        <p:spPr>
          <a:xfrm>
            <a:off x="4307738" y="4533351"/>
            <a:ext cx="357621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508906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715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08906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NEW CUSTOMERS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5509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+19%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048549" y="3425952"/>
            <a:ext cx="3576218" cy="17861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ectangle 34"/>
          <p:cNvSpPr/>
          <p:nvPr/>
        </p:nvSpPr>
        <p:spPr>
          <a:xfrm>
            <a:off x="8054035" y="3431438"/>
            <a:ext cx="3565246" cy="1107399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6" name="Connector 35"/>
          <p:cNvCxnSpPr/>
          <p:nvPr/>
        </p:nvCxnSpPr>
        <p:spPr>
          <a:xfrm>
            <a:off x="8048549" y="4533351"/>
            <a:ext cx="3576218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249717" y="3563112"/>
            <a:ext cx="3173882" cy="924519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3680" b="0" i="1">
                <a:solidFill>
                  <a:srgbClr val="0B1F1A"/>
                </a:solidFill>
                <a:latin typeface="Instrument Serif"/>
              </a:rPr>
              <a:t>$900K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49717" y="4606503"/>
            <a:ext cx="2350922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REVENUE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326319" y="4606503"/>
            <a:ext cx="1097280" cy="56900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1D7A4A"/>
                </a:solidFill>
                <a:latin typeface="Geist Mono"/>
              </a:rPr>
              <a:t>▲ +10%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5A6B64"/>
                </a:solidFill>
                <a:latin typeface="Geist"/>
              </a:rPr>
              <a:t>It went from 6.2 to 8.6 leads a day against Q2.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MONTH BY MONTH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Every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month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of the quarter, by channel.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768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Leads per month, by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channel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Leads per month by last-touch channel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MOVERS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1">
                <a:solidFill>
                  <a:srgbClr val="0E7C66"/>
                </a:solidFill>
                <a:latin typeface="Instrument Serif"/>
              </a:rPr>
              <a:t>Paid search</a:t>
            </a:r>
            <a:r>
              <a:rPr sz="3400" b="0" i="0">
                <a:solidFill>
                  <a:srgbClr val="0B1F1A"/>
                </a:solidFill>
                <a:latin typeface="Instrument Serif"/>
              </a:rPr>
              <a:t> rose from 365 to 415 a month.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5A6B64"/>
                </a:solidFill>
                <a:latin typeface="Geist"/>
              </a:rPr>
              <a:t>No channel lost more than 4 leads a month.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How 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mix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moved against Q2.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5A6B64"/>
                </a:solidFill>
                <a:latin typeface="Geist"/>
              </a:rPr>
              <a:t>Paid social gained the most share (+4.8 pts); Paid search gave up the most (−4.4 pts).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Change in share of leads, in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points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417064"/>
          <a:ext cx="10600639" cy="331622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5A6B64"/>
                </a:solidFill>
                <a:latin typeface="Geist"/>
              </a:rPr>
              <a:t>Each channel's share of Q3 leads minus its share of Q2 leads.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quarter's top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campaigns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F1A"/>
                </a:solidFill>
                <a:latin typeface="Instrument Serif"/>
              </a:rPr>
              <a:t>Top </a:t>
            </a:r>
            <a:r>
              <a:rPr sz="1400" b="0" i="1">
                <a:solidFill>
                  <a:srgbClr val="0E7C66"/>
                </a:solidFill>
                <a:latin typeface="Instrument Serif"/>
              </a:rPr>
              <a:t>campaigns</a:t>
            </a:r>
            <a:r>
              <a:rPr sz="1400" b="0" i="0">
                <a:solidFill>
                  <a:srgbClr val="0B1F1A"/>
                </a:solidFill>
                <a:latin typeface="Instrument Serif"/>
              </a:rPr>
              <a:t> by leads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4194047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0103"/>
                <a:gridCol w="2556083"/>
                <a:gridCol w="2222681"/>
                <a:gridCol w="2222681"/>
                <a:gridCol w="1111341"/>
                <a:gridCol w="1111341"/>
                <a:gridCol w="1333609"/>
              </a:tblGrid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VS Q2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5A6B64"/>
                          </a:solidFill>
                          <a:latin typeface="Geist Mono"/>
                        </a:rPr>
                        <a:t>STATUS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EEF7F4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Prospecting lookalike new 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+34%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whitening_offer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D7A4A"/>
                          </a:solidFill>
                          <a:latin typeface="Geist"/>
                        </a:rPr>
                        <a:t>▲ +122%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C4353A"/>
                          </a:solidFill>
                          <a:latin typeface="Geist"/>
                        </a:rPr>
                        <a:t>▼ −6%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1277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5A6B64"/>
                          </a:solidFill>
                          <a:latin typeface="Instrument Serif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F1A"/>
                          </a:solidFill>
                          <a:latin typeface="Geist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5A6B64"/>
                          </a:solidFill>
                          <a:latin typeface="Geist Mono"/>
                        </a:rPr>
                        <a:t>dental_implants_phrase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5A6B64"/>
                          </a:solidFill>
                          <a:latin typeface="Geist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F1A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37236" y="22940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286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31596" y="2367188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6531596" y="2367188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10391742" y="2376332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9758" y="2294036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37236" y="267531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255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1596" y="2748465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6531596" y="2748465"/>
            <a:ext cx="128876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10391742" y="2757609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9758" y="2675313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37236" y="305659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241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1596" y="3129742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6531596" y="3129742"/>
            <a:ext cx="121801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10391742" y="3138886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519758" y="3056590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37236" y="343786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186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531596" y="3511019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6531596" y="3511019"/>
            <a:ext cx="940042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Oval 23"/>
          <p:cNvSpPr/>
          <p:nvPr/>
        </p:nvSpPr>
        <p:spPr>
          <a:xfrm>
            <a:off x="10391742" y="3520163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519758" y="3437867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37236" y="38191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170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531596" y="3892296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6531596" y="3892296"/>
            <a:ext cx="85917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Oval 28"/>
          <p:cNvSpPr/>
          <p:nvPr/>
        </p:nvSpPr>
        <p:spPr>
          <a:xfrm>
            <a:off x="10391742" y="3901440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519758" y="3819144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37236" y="420042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165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531596" y="4273573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6531596" y="4273573"/>
            <a:ext cx="833908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Oval 33"/>
          <p:cNvSpPr/>
          <p:nvPr/>
        </p:nvSpPr>
        <p:spPr>
          <a:xfrm>
            <a:off x="10391742" y="4282717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519758" y="4200421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37236" y="458169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155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31596" y="4654850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531596" y="4654850"/>
            <a:ext cx="78336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Oval 38"/>
          <p:cNvSpPr/>
          <p:nvPr/>
        </p:nvSpPr>
        <p:spPr>
          <a:xfrm>
            <a:off x="10391742" y="4663994"/>
            <a:ext cx="73152" cy="73152"/>
          </a:xfrm>
          <a:prstGeom prst="ellipse">
            <a:avLst/>
          </a:prstGeom>
          <a:solidFill>
            <a:srgbClr val="1D7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519758" y="4581698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1D7A4A"/>
                </a:solidFill>
                <a:latin typeface="Geist"/>
              </a:rPr>
              <a:t>Rising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937236" y="496297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130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31596" y="5036127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6531596" y="5036127"/>
            <a:ext cx="657019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Oval 43"/>
          <p:cNvSpPr/>
          <p:nvPr/>
        </p:nvSpPr>
        <p:spPr>
          <a:xfrm>
            <a:off x="10391742" y="5045271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519758" y="4962975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37236" y="53442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93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531596" y="5417404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6531596" y="5417404"/>
            <a:ext cx="470021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Oval 48"/>
          <p:cNvSpPr/>
          <p:nvPr/>
        </p:nvSpPr>
        <p:spPr>
          <a:xfrm>
            <a:off x="10391742" y="5426548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519758" y="5344252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37236" y="572552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F1A"/>
                </a:solidFill>
                <a:latin typeface="Geist"/>
              </a:rPr>
              <a:t>87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531596" y="5798681"/>
            <a:ext cx="1445441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Rounded Rectangle 52"/>
          <p:cNvSpPr/>
          <p:nvPr/>
        </p:nvSpPr>
        <p:spPr>
          <a:xfrm>
            <a:off x="6531596" y="5798681"/>
            <a:ext cx="439697" cy="91440"/>
          </a:xfrm>
          <a:prstGeom prst="roundRect">
            <a:avLst>
              <a:gd name="adj" fmla="val 10000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Oval 53"/>
          <p:cNvSpPr/>
          <p:nvPr/>
        </p:nvSpPr>
        <p:spPr>
          <a:xfrm>
            <a:off x="10391742" y="5807825"/>
            <a:ext cx="73152" cy="73152"/>
          </a:xfrm>
          <a:prstGeom prst="ellipse">
            <a:avLst/>
          </a:prstGeom>
          <a:solidFill>
            <a:srgbClr val="5A6B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519758" y="5725529"/>
            <a:ext cx="1150729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Steady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5A6B64"/>
                </a:solidFill>
                <a:latin typeface="Geist"/>
              </a:rPr>
              <a:t>68% of leads carried a campaign tag.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WINS AND RISKS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What went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right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and what to watch.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2999232"/>
          </a:xfrm>
          <a:prstGeom prst="roundRect">
            <a:avLst>
              <a:gd name="adj" fmla="val 1219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94688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94688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Lead flow grew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33.3 leads a day against 29 in Q2.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+15%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225040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444496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444496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33476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Paid social grew fastest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609088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8.6 leads a day, up from 6.2.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225040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+40%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225040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974848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194304"/>
            <a:ext cx="310896" cy="310896"/>
          </a:xfrm>
          <a:prstGeom prst="ellipse">
            <a:avLst/>
          </a:prstGeom>
          <a:solidFill>
            <a:srgbClr val="E6F4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19430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1D7A4A"/>
                </a:solidFill>
                <a:latin typeface="Geist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3084576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Invisalign consult promo took off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358896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155 leads against 70 in Q2.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974848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+122%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974848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D7A4A"/>
                </a:solidFill>
                <a:latin typeface="Geist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724656"/>
            <a:ext cx="10600639" cy="0"/>
          </a:xfrm>
          <a:prstGeom prst="line">
            <a:avLst/>
          </a:prstGeom>
          <a:ln w="9525">
            <a:solidFill>
              <a:srgbClr val="016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944112"/>
            <a:ext cx="310896" cy="310896"/>
          </a:xfrm>
          <a:prstGeom prst="ellipse">
            <a:avLst/>
          </a:prstGeom>
          <a:solidFill>
            <a:srgbClr val="FFF4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94411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B26A00"/>
                </a:solidFill>
                <a:latin typeface="Geist"/>
              </a:rPr>
              <a:t>!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834384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B1F1A"/>
                </a:solidFill>
                <a:latin typeface="Geist"/>
              </a:rPr>
              <a:t>Whitening offer faded during the quarter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4108704"/>
            <a:ext cx="786384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5A6B64"/>
                </a:solidFill>
                <a:latin typeface="Geist"/>
              </a:rPr>
              <a:t>61 leads in July, 32 in September. Check whether the ad or offer has worn out.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724656"/>
            <a:ext cx="146304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0" i="1">
                <a:solidFill>
                  <a:srgbClr val="0B1F1A"/>
                </a:solidFill>
                <a:latin typeface="Instrument Serif"/>
              </a:rPr>
              <a:t>−48%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724656"/>
            <a:ext cx="822960" cy="7498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B26A00"/>
                </a:solidFill>
                <a:latin typeface="Geist"/>
              </a:rPr>
              <a:t>Watch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NEXT QUARTER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F1A"/>
                </a:solidFill>
                <a:latin typeface="Instrument Serif"/>
              </a:rPr>
              <a:t>The </a:t>
            </a:r>
            <a:r>
              <a:rPr sz="3200" b="0" i="1">
                <a:solidFill>
                  <a:srgbClr val="0E7C66"/>
                </a:solidFill>
                <a:latin typeface="Instrument Serif"/>
              </a:rPr>
              <a:t>plan</a:t>
            </a:r>
            <a:r>
              <a:rPr sz="3200" b="0" i="0">
                <a:solidFill>
                  <a:srgbClr val="0B1F1A"/>
                </a:solidFill>
                <a:latin typeface="Instrument Serif"/>
              </a:rPr>
              <a:t> for next quarter.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SCALE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Scale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Invisalign consult promo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while it climbs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brought 155 leads against 70 in Q2. Raise its budget in steps and watch cost per lead.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91389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C4353A"/>
                </a:solidFill>
                <a:latin typeface="Geist"/>
              </a:rPr>
              <a:t>High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000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FIX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Refresh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Whitening offer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before it fades further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It went from 61 leads in July to 32 in September. Test a new ad or offer before you move its budget.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385267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ectangle 20"/>
          <p:cNvSpPr/>
          <p:nvPr/>
        </p:nvSpPr>
        <p:spPr>
          <a:xfrm>
            <a:off x="572414" y="3858158"/>
            <a:ext cx="5426507" cy="914400"/>
          </a:xfrm>
          <a:prstGeom prst="rect">
            <a:avLst/>
          </a:prstGeom>
          <a:solidFill>
            <a:srgbClr val="EEF7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66928" y="476707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04672" y="403555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E7C66"/>
                </a:solidFill>
                <a:latin typeface="Geist Mono"/>
              </a:rPr>
              <a:t>GROW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672" y="426415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F1A"/>
                </a:solidFill>
                <a:latin typeface="Instrument Serif"/>
              </a:rPr>
              <a:t>Keep your pages easy for </a:t>
            </a:r>
            <a:r>
              <a:rPr sz="1700" b="0" i="1">
                <a:solidFill>
                  <a:srgbClr val="0E7C66"/>
                </a:solidFill>
                <a:latin typeface="Instrument Serif"/>
              </a:rPr>
              <a:t>AI assistants</a:t>
            </a:r>
            <a:r>
              <a:rPr sz="1700" b="0" i="0">
                <a:solidFill>
                  <a:srgbClr val="0B1F1A"/>
                </a:solidFill>
                <a:latin typeface="Instrument Serif"/>
              </a:rPr>
              <a:t> to cite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491337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F1A"/>
                </a:solidFill>
                <a:latin typeface="Geist"/>
              </a:rPr>
              <a:t>AI assistants sent 136 leads this quarter against 65 in Q2. Clear answers, prices and FAQs keep them coming.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4672" y="571804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996694" y="5718048"/>
            <a:ext cx="10421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5A6B64"/>
                </a:solidFill>
                <a:latin typeface="Geist"/>
              </a:rPr>
              <a:t>Medium effort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E7C66"/>
                </a:solidFill>
                <a:latin typeface="Geist Mono"/>
              </a:rPr>
              <a:t>THE QUARTER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F1A"/>
                </a:solidFill>
                <a:latin typeface="Instrument Serif"/>
              </a:rPr>
              <a:t>Next quarter: scale </a:t>
            </a:r>
            <a:r>
              <a:rPr sz="4000" b="0" i="1">
                <a:solidFill>
                  <a:srgbClr val="0E7C66"/>
                </a:solidFill>
                <a:latin typeface="Instrument Serif"/>
              </a:rPr>
              <a:t>Invisalign consult promo</a:t>
            </a:r>
            <a:r>
              <a:rPr sz="4000" b="0" i="0">
                <a:solidFill>
                  <a:srgbClr val="0B1F1A"/>
                </a:solidFill>
                <a:latin typeface="Instrument Serif"/>
              </a:rPr>
              <a:t>. It brought 155 leads against 70 in Q2.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221224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294376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5A6B64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541264"/>
            <a:ext cx="11057839" cy="7406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5A6B64"/>
                </a:solidFill>
                <a:latin typeface="Geist"/>
              </a:rPr>
              <a:t>Leads: 3,061 UTM Grabber submissions dated Jul 1 to Sep 30, 2026, against 2,640 in Q2 (Apr 1 to Jun 30, 2026).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Channels use the converting visit (last touch). Paid leads are paid search, paid social and other paid clicks.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Cost per paid lead: ad spend divided by paid leads over Jul 1 to Sep 30, 2026, the dates the ad rows cover.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5A6B64"/>
                </a:solidFill>
                <a:latin typeface="Geist"/>
              </a:rPr>
              <a:t>New customers and revenue: won CRM deals.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5A6B64"/>
                </a:solidFill>
                <a:latin typeface="Geist Mono"/>
              </a:rPr>
              <a:t>Quarterly business review,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5A6B64"/>
                </a:solidFill>
                <a:latin typeface="Geist Mono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