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Barlow" charset="0"/>
      <p:regular r:id="rId17"/>
      <p:bold r:id="rId18"/>
    </p:embeddedFont>
    <p:embeddedFont>
      <p:font typeface="Barlow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Jul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365.0</c:v>
                </c:pt>
                <c:pt idx="1">
                  <c:v>240.0</c:v>
                </c:pt>
                <c:pt idx="2">
                  <c:v>138.0</c:v>
                </c:pt>
                <c:pt idx="3">
                  <c:v>74.0</c:v>
                </c:pt>
                <c:pt idx="4">
                  <c:v>34.0</c:v>
                </c:pt>
                <c:pt idx="5">
                  <c:v>91.0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</c:v>
                </c:pt>
              </c:strCache>
            </c:strRef>
          </c:tx>
          <c:spPr>
            <a:solidFill>
              <a:srgbClr val="C98500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377.0</c:v>
                </c:pt>
                <c:pt idx="1">
                  <c:v>268.0</c:v>
                </c:pt>
                <c:pt idx="2">
                  <c:v>138.0</c:v>
                </c:pt>
                <c:pt idx="3">
                  <c:v>78.0</c:v>
                </c:pt>
                <c:pt idx="4">
                  <c:v>42.0</c:v>
                </c:pt>
                <c:pt idx="5">
                  <c:v>96.0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Sep</c:v>
                </c:pt>
              </c:strCache>
            </c:strRef>
          </c:tx>
          <c:spPr>
            <a:solidFill>
              <a:srgbClr val="D55181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85.0</c:v>
                </c:pt>
                <c:pt idx="4">
                  <c:v>60.0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FF7B7B"/>
              </a:solidFill>
            </c:spPr>
          </c:dPt>
          <c:dPt>
            <c:idx val="1"/>
            <c:spPr>
              <a:solidFill>
                <a:srgbClr val="FF7B7B"/>
              </a:solidFill>
            </c:spPr>
          </c:dPt>
          <c:dPt>
            <c:idx val="2"/>
            <c:spPr>
              <a:solidFill>
                <a:srgbClr val="FF7B7B"/>
              </a:solidFill>
            </c:spPr>
          </c:dPt>
          <c:dPt>
            <c:idx val="3"/>
            <c:spPr>
              <a:solidFill>
                <a:srgbClr val="FF7B7B"/>
              </a:solidFill>
            </c:spPr>
          </c:dPt>
          <c:dPt>
            <c:idx val="4"/>
            <c:spPr>
              <a:solidFill>
                <a:srgbClr val="FF7B7B"/>
              </a:solidFill>
            </c:spPr>
          </c:dPt>
          <c:dPt>
            <c:idx val="5"/>
            <c:spPr>
              <a:solidFill>
                <a:srgbClr val="2C937B"/>
              </a:solidFill>
            </c:spPr>
          </c:dPt>
          <c:dPt>
            <c:idx val="6"/>
            <c:spPr>
              <a:solidFill>
                <a:srgbClr val="2C937B"/>
              </a:solidFill>
            </c:spPr>
          </c:dPt>
          <c:dPt>
            <c:idx val="7"/>
            <c:spPr>
              <a:solidFill>
                <a:srgbClr val="2C937B"/>
              </a:solidFill>
            </c:spPr>
          </c:dPt>
          <c:cat>
            <c:strRef>
              <c:f>Sheet1!$A$2:$A$9</c:f>
              <c:strCache>
                <c:ptCount val="8"/>
                <c:pt idx="0">
                  <c:v>Paid search</c:v>
                </c:pt>
                <c:pt idx="1">
                  <c:v>Organic search</c:v>
                </c:pt>
                <c:pt idx="2">
                  <c:v>Direct</c:v>
                </c:pt>
                <c:pt idx="3">
                  <c:v>Email</c:v>
                </c:pt>
                <c:pt idx="4">
                  <c:v>Referral</c:v>
                </c:pt>
                <c:pt idx="5">
                  <c:v>Organic social</c:v>
                </c:pt>
                <c:pt idx="6">
                  <c:v>AI assistants</c:v>
                </c:pt>
                <c:pt idx="7">
                  <c:v>Paid social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-4.4</c:v>
                </c:pt>
                <c:pt idx="1">
                  <c:v>-1.7</c:v>
                </c:pt>
                <c:pt idx="2">
                  <c:v>-0.6</c:v>
                </c:pt>
                <c:pt idx="3">
                  <c:v>-0.3</c:v>
                </c:pt>
                <c:pt idx="4">
                  <c:v>-0.2</c:v>
                </c:pt>
                <c:pt idx="5">
                  <c:v>0.4</c:v>
                </c:pt>
                <c:pt idx="6">
                  <c:v>2.0</c:v>
                </c:pt>
                <c:pt idx="7">
                  <c:v>4.8</c:v>
                </c:pt>
              </c:numCache>
            </c:numRef>
          </c:val>
        </c:ser>
        <c:dLbls>
          <c:numFmt formatCode="+#,##0;−#,##0;0" sourceLinked="0"/>
          <c:txPr>
            <a:bodyPr/>
            <a:lstStyle/>
            <a:p>
              <a:pPr>
                <a:defRPr sz="1000" b="0" i="0">
                  <a:solidFill>
                    <a:srgbClr val="B3C2BD"/>
                  </a:solidFill>
                  <a:latin typeface="Barlow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Quarterly business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9290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Q3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3F5F8"/>
                </a:solidFill>
                <a:latin typeface="Barlow"/>
              </a:rPr>
              <a:t>Q3 brought </a:t>
            </a:r>
            <a:r>
              <a:rPr sz="5400" b="1" i="0">
                <a:solidFill>
                  <a:srgbClr val="47A58E"/>
                </a:solidFill>
                <a:latin typeface="Barlow"/>
              </a:rPr>
              <a:t>3,061 leads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, 16% more than Q2.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Paid search sent the most leads (38%). $79K in ad spend bought paid leads at $40.49 each. 715 new customers brought $900K.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110435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3611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11043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3,061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68803" y="5806440"/>
            <a:ext cx="2177644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83103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43123" y="5806440"/>
            <a:ext cx="190332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53282" y="5806440"/>
            <a:ext cx="217764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$54.8K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37887" y="5806440"/>
            <a:ext cx="205557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152187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12207" y="5806440"/>
            <a:ext cx="178125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94806" y="5806440"/>
            <a:ext cx="205557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$24.2K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84898" y="5806440"/>
            <a:ext cx="1568653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299198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59218" y="5806440"/>
            <a:ext cx="129433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CRM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27721" y="5806440"/>
            <a:ext cx="156865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1,432 deals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44991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8959291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19311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07651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Paid social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grew the most, +40% a day on Q2.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3,061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+16%  vs Q2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per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33.3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+15%  vs Q2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Ad spend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$79K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9717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▲ +10%  vs Q2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6809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Cost per paid lead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$40.49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▼ −5%  vs Q2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0773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50890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New customers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715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8906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+19%  vs Q2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8549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249717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Revenue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9717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$900K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9717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+10%  vs Q2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It went from 6.2 to 8.6 leads a day against Q2.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Month by month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Every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month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of the quarter, by channel.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3431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month,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118360"/>
          <a:ext cx="10600639" cy="361492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month by last-touch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2990"/>
            </a:avLst>
          </a:prstGeom>
          <a:solidFill>
            <a:srgbClr val="0F26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movers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Paid search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rose from 365 to 415 a month.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No channel lost more than 4 leads a month.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mix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moved against Q2.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Paid social gained the most share (+4.8 pts); Paid search gave up the most (−4.4 pts).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Change in share of leads, in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points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47544"/>
          <a:ext cx="10600639" cy="328574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Each channel's share of Q3 leads minus its share of Q2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quarter's top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campaigns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Top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campaigns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by leads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39" cy="416356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2222681"/>
                <a:gridCol w="1111341"/>
                <a:gridCol w="1111341"/>
                <a:gridCol w="1333609"/>
              </a:tblGrid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Q2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Prospecting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dental_implants_phrase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7236" y="232035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286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31596" y="2393511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531596" y="2393511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382598" y="2329503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82598" y="2329503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37236" y="26988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255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1596" y="2772017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6531596" y="2772017"/>
            <a:ext cx="128876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0382598" y="2708009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82598" y="2708009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37236" y="30773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241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1596" y="315052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531596" y="3150524"/>
            <a:ext cx="121801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382598" y="3086516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82598" y="3086516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37236" y="345587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186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31596" y="3529030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531596" y="3529030"/>
            <a:ext cx="94004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0382598" y="3465022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82598" y="3465022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37236" y="38343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170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1596" y="390753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531596" y="3907536"/>
            <a:ext cx="85917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10382598" y="3843528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382598" y="3843528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37236" y="421289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165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31596" y="4286042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6531596" y="4286042"/>
            <a:ext cx="83390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382598" y="422203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382598" y="422203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37236" y="45913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31596" y="4664548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531596" y="4664548"/>
            <a:ext cx="78336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0382598" y="4600540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382598" y="4600540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37236" y="496990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130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31596" y="5043055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6531596" y="5043055"/>
            <a:ext cx="65701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10382598" y="4979047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382598" y="4979047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37236" y="534840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531596" y="5421561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6531596" y="5421561"/>
            <a:ext cx="47002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10382598" y="5357553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10382598" y="5357553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37236" y="572691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31596" y="5800067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6531596" y="5800067"/>
            <a:ext cx="43969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10382598" y="5736059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382598" y="5736059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68% of leads carried a campaign tag.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Wins and risks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went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right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and what to watch.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2999232"/>
          </a:xfrm>
          <a:prstGeom prst="roundRect">
            <a:avLst>
              <a:gd name="adj" fmla="val 487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725168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72516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61544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Lead flow grew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8976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33.3 leads a day against 29 in Q2.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50571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+15%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50571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255520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474976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47497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36524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Paid social grew fastest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63956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8.6 leads a day, up from 6.2.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25552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+40%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25552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3005328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224784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22478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11505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Invisalign consult promo took off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38937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155 leads against 70 in Q2.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300532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+122%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300532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755136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974592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97459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86486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Whitening offer faded during the quarter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4139184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61 leads in July, 32 in September. Check whether the ad or offer has worn out.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755136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−48%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755136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quarter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plan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for next quarter.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Scale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Invisalign consult promo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while it climbs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brought 155 leads against 70 in Q2. Raise its budget in steps and watch cost per lead.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Fix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Refresh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Whitening offer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before it fades further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went from 61 leads in July to 32 in September. Test a new ad or offer before you move its budget.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Grow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Keep your pages easy for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AI assistants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to cite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43763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AI assistants sent 136 leads this quarter against 65 in Q2. Clear answers, prices and FAQs keep them coming.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 quarter: scale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Invisalign consult promo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brought 155 leads against 70 in Q2.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3,061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 per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33.3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Cost per paid lead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$40.49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Revenue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$900K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3,061 leads against 2,640 in Q2.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Top campaign: Emergency dentist exact with 286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54162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53340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Biggest channel: Paid search, 38% of leads.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Leads: 3,061 UTM Grabber submissions dated Jul 1 to Sep 30, 2026, against 2,640 in Q2 (Apr 1 to Jun 30, 2026).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Channels use the converting visit (last touch). Paid leads are paid search, paid social and other paid clicks.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Cost per paid lead: ad spend divided by paid leads over Jul 1 to Sep 30, 2026, the dates the ad rows cover.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New customers and revenue: won CRM deals.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Quarterly business review,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