
<file path=[Content_Types].xml><?xml version="1.0" encoding="utf-8"?>
<Types xmlns="http://schemas.openxmlformats.org/package/2006/content-types">
  <Default Extension="fntdata" ContentType="application/x-fontdata"/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</p:sldIdLst>
  <p:sldSz cx="12191695" cy="6858000" type="screen4x3"/>
  <p:notesSz cx="6858000" cy="9144000"/>
  <p:embeddedFontLst>
    <p:embeddedFont>
      <p:font typeface="Rubik" charset="0"/>
      <p:regular r:id="rId15"/>
      <p:bold r:id="rId16"/>
    </p:embeddedFont>
    <p:embeddedFont>
      <p:font typeface="Work Sans" charset="0"/>
      <p:regular r:id="rId17"/>
      <p:bold r:id="rId18"/>
    </p:embeddedFont>
    <p:embeddedFont>
      <p:font typeface="IBM Plex Mono" charset="0"/>
      <p:regular r:id="rId19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font" Target="fonts/font1.fntdata"/><Relationship Id="rId16" Type="http://schemas.openxmlformats.org/officeDocument/2006/relationships/font" Target="fonts/font2.fntdata"/><Relationship Id="rId17" Type="http://schemas.openxmlformats.org/officeDocument/2006/relationships/font" Target="fonts/font3.fntdata"/><Relationship Id="rId18" Type="http://schemas.openxmlformats.org/officeDocument/2006/relationships/font" Target="fonts/font4.fntdata"/><Relationship Id="rId19" Type="http://schemas.openxmlformats.org/officeDocument/2006/relationships/font" Target="fonts/font5.fntdata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96112" y="713232"/>
            <a:ext cx="640080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1" i="0">
                <a:solidFill>
                  <a:srgbClr val="FFFFFF"/>
                </a:solidFill>
                <a:latin typeface="Rubik"/>
              </a:rPr>
              <a:t>Northwind Dental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96112" y="1261872"/>
            <a:ext cx="2015744" cy="310896"/>
          </a:xfrm>
          <a:prstGeom prst="roundRect">
            <a:avLst>
              <a:gd name="adj" fmla="val 50000"/>
            </a:avLst>
          </a:prstGeom>
          <a:solidFill>
            <a:srgbClr val="46907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896112" y="1261872"/>
            <a:ext cx="20157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Close rate by first touch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3021584" y="1261872"/>
            <a:ext cx="1469644" cy="310896"/>
          </a:xfrm>
          <a:prstGeom prst="roundRect">
            <a:avLst>
              <a:gd name="adj" fmla="val 50000"/>
            </a:avLst>
          </a:prstGeom>
          <a:noFill/>
          <a:ln w="9525">
            <a:solidFill>
              <a:srgbClr val="7DAFA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021584" y="1261872"/>
            <a:ext cx="1469644" cy="31089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100" b="0" i="0">
                <a:solidFill>
                  <a:srgbClr val="FFFFFF"/>
                </a:solidFill>
                <a:latin typeface="Work Sans"/>
              </a:rPr>
              <a:t>September 2026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6112" y="1837944"/>
            <a:ext cx="8595360" cy="234086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98000"/>
              </a:lnSpc>
            </a:pPr>
            <a:r>
              <a:rPr sz="4800" b="0" i="0">
                <a:solidFill>
                  <a:srgbClr val="FFFFFF"/>
                </a:solidFill>
                <a:latin typeface="Rubik"/>
              </a:rPr>
              <a:t>Leads whose first visit came from </a:t>
            </a:r>
            <a:r>
              <a:rPr sz="4800" b="1" i="0">
                <a:solidFill>
                  <a:srgbClr val="FFFFFF"/>
                </a:solidFill>
                <a:latin typeface="Rubik"/>
              </a:rPr>
              <a:t>Google Ads</a:t>
            </a:r>
            <a:r>
              <a:rPr sz="4800" b="0" i="0">
                <a:solidFill>
                  <a:srgbClr val="FFFFFF"/>
                </a:solidFill>
                <a:latin typeface="Rubik"/>
              </a:rPr>
              <a:t> close 64% of decided deals.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96112" y="4288536"/>
            <a:ext cx="7863840" cy="9144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500" b="0" i="0">
                <a:solidFill>
                  <a:srgbClr val="CFE1DB"/>
                </a:solidFill>
                <a:latin typeface="Work Sans"/>
              </a:rPr>
              <a:t>519 deals, 229 won so far (57% of decided deals), worth $271K. 116 deals are still open.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96112" y="5522976"/>
            <a:ext cx="21912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Oval 10"/>
          <p:cNvSpPr/>
          <p:nvPr/>
        </p:nvSpPr>
        <p:spPr>
          <a:xfrm>
            <a:off x="1010412" y="5628132"/>
            <a:ext cx="82296" cy="82296"/>
          </a:xfrm>
          <a:prstGeom prst="ellipse">
            <a:avLst/>
          </a:prstGeom>
          <a:solidFill>
            <a:srgbClr val="0160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1170432" y="5522976"/>
            <a:ext cx="19169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UTM Grabber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2139442" y="5522976"/>
            <a:ext cx="21912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1,120 leads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178810" y="5522976"/>
            <a:ext cx="179755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3293110" y="5628132"/>
            <a:ext cx="82296" cy="82296"/>
          </a:xfrm>
          <a:prstGeom prst="ellipse">
            <a:avLst/>
          </a:prstGeom>
          <a:solidFill>
            <a:srgbClr val="FF5C3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3453130" y="5522976"/>
            <a:ext cx="15232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HubSpot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119880" y="5522976"/>
            <a:ext cx="179755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519 deals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067808" y="5522976"/>
            <a:ext cx="222300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Oval 18"/>
          <p:cNvSpPr/>
          <p:nvPr/>
        </p:nvSpPr>
        <p:spPr>
          <a:xfrm>
            <a:off x="5182108" y="5628132"/>
            <a:ext cx="82296" cy="82296"/>
          </a:xfrm>
          <a:prstGeom prst="ellipse">
            <a:avLst/>
          </a:prstGeom>
          <a:solidFill>
            <a:srgbClr val="1A73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5342128" y="5522976"/>
            <a:ext cx="194868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Google Ads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172708" y="5522976"/>
            <a:ext cx="22230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$18.9K spend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382256" y="5522976"/>
            <a:ext cx="209473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Oval 22"/>
          <p:cNvSpPr/>
          <p:nvPr/>
        </p:nvSpPr>
        <p:spPr>
          <a:xfrm>
            <a:off x="7496556" y="5628132"/>
            <a:ext cx="82296" cy="82296"/>
          </a:xfrm>
          <a:prstGeom prst="ellipse">
            <a:avLst/>
          </a:prstGeom>
          <a:solidFill>
            <a:srgbClr val="0866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7656576" y="5522976"/>
            <a:ext cx="182041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Meta Ads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363966" y="5522976"/>
            <a:ext cx="209473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$9,100 spend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896112" y="5888736"/>
            <a:ext cx="2598928" cy="292608"/>
          </a:xfrm>
          <a:prstGeom prst="roundRect">
            <a:avLst>
              <a:gd name="adj" fmla="val 46875"/>
            </a:avLst>
          </a:prstGeom>
          <a:solidFill>
            <a:srgbClr val="3B8B77"/>
          </a:solidFill>
          <a:ln w="9525">
            <a:solidFill>
              <a:srgbClr val="67A29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7" name="Oval 26"/>
          <p:cNvSpPr/>
          <p:nvPr/>
        </p:nvSpPr>
        <p:spPr>
          <a:xfrm>
            <a:off x="1010412" y="5993892"/>
            <a:ext cx="82296" cy="82296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1170432" y="5888736"/>
            <a:ext cx="232460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1" i="0">
                <a:solidFill>
                  <a:srgbClr val="FFFFFF"/>
                </a:solidFill>
                <a:latin typeface="Work Sans"/>
              </a:rPr>
              <a:t>Sample data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091182" y="5888736"/>
            <a:ext cx="2598928" cy="29260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50" b="0" i="0">
                <a:solidFill>
                  <a:srgbClr val="FFFFFF"/>
                </a:solidFill>
                <a:latin typeface="Work Sans"/>
              </a:rPr>
              <a:t>fictional business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takeaway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103022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1" i="0">
                <a:solidFill>
                  <a:srgbClr val="0E7C66"/>
                </a:solidFill>
                <a:latin typeface="Rubik"/>
              </a:rPr>
              <a:t>Organic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starts more won revenue than it gets credit for.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TextBox 4"/>
          <p:cNvSpPr txBox="1"/>
          <p:nvPr/>
        </p:nvSpPr>
        <p:spPr>
          <a:xfrm>
            <a:off x="768096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Deals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8096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519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768096" y="2959811"/>
            <a:ext cx="1704848" cy="274320"/>
          </a:xfrm>
          <a:prstGeom prst="roundRect">
            <a:avLst>
              <a:gd name="adj" fmla="val 50000"/>
            </a:avLst>
          </a:prstGeom>
          <a:solidFill>
            <a:srgbClr val="E4F5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8" name="TextBox 7"/>
          <p:cNvSpPr txBox="1"/>
          <p:nvPr/>
        </p:nvSpPr>
        <p:spPr>
          <a:xfrm>
            <a:off x="877824" y="2959811"/>
            <a:ext cx="1558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0B7A3B"/>
                </a:solidFill>
                <a:latin typeface="Work Sans"/>
              </a:rPr>
              <a:t>↑ Up 14% from August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07738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4508906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Won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08906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229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48549" y="196291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8249717" y="214579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Close rate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49717" y="245668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57%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249717" y="2959811"/>
            <a:ext cx="1323848" cy="274320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8359445" y="2959811"/>
            <a:ext cx="117754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737B8B"/>
                </a:solidFill>
                <a:latin typeface="Work Sans"/>
              </a:rPr>
              <a:t>→ Flat vs August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66928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TextBox 17"/>
          <p:cNvSpPr txBox="1"/>
          <p:nvPr/>
        </p:nvSpPr>
        <p:spPr>
          <a:xfrm>
            <a:off x="768096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Won revenue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68096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$271K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4307738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4508906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Average deal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508906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$1,185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4508906" y="4666691"/>
            <a:ext cx="1894078" cy="274320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TextBox 23"/>
          <p:cNvSpPr txBox="1"/>
          <p:nvPr/>
        </p:nvSpPr>
        <p:spPr>
          <a:xfrm>
            <a:off x="4618634" y="4666691"/>
            <a:ext cx="1747774" cy="27432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000" b="1" i="0">
                <a:solidFill>
                  <a:srgbClr val="C0322B"/>
                </a:solidFill>
                <a:latin typeface="Work Sans"/>
              </a:rPr>
              <a:t>↓ Down 14% from August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8048549" y="3669792"/>
            <a:ext cx="3576218" cy="1542288"/>
          </a:xfrm>
          <a:prstGeom prst="roundRect">
            <a:avLst>
              <a:gd name="adj" fmla="val 11857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6" name="TextBox 25"/>
          <p:cNvSpPr txBox="1"/>
          <p:nvPr/>
        </p:nvSpPr>
        <p:spPr>
          <a:xfrm>
            <a:off x="8249717" y="3852672"/>
            <a:ext cx="3173882" cy="27432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50" b="0" i="0">
                <a:solidFill>
                  <a:srgbClr val="4C5464"/>
                </a:solidFill>
                <a:latin typeface="Work Sans"/>
              </a:rPr>
              <a:t>Days to close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49717" y="4163568"/>
            <a:ext cx="3173882" cy="4790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279" b="1" i="0">
                <a:solidFill>
                  <a:srgbClr val="141821"/>
                </a:solidFill>
                <a:latin typeface="Rubik"/>
              </a:rPr>
              <a:t>5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566928" y="5486400"/>
            <a:ext cx="11057839" cy="8229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As the first touch it started $60K of won revenue (24%); as the last touch it gets $35.9K.</a:t>
            </a:r>
          </a:p>
          <a:p>
            <a:pPr algn="l">
              <a:lnSpc>
                <a:spcPct val="115000"/>
              </a:lnSpc>
              <a:spcBef>
                <a:spcPts val="797"/>
              </a:spcBef>
            </a:pPr>
            <a:r>
              <a:rPr sz="1450" b="0" i="0">
                <a:solidFill>
                  <a:srgbClr val="4C5464"/>
                </a:solidFill>
                <a:latin typeface="Work Sans"/>
              </a:rPr>
              <a:t>Direct is the opposite: $31K on last touch, $5,585 on first.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2 / 8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First touch to outcome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Where your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deals</a:t>
            </a:r>
            <a:r>
              <a:rPr sz="3200" b="0" i="0">
                <a:solidFill>
                  <a:srgbClr val="141821"/>
                </a:solidFill>
                <a:latin typeface="Rubik"/>
              </a:rPr>
              <a:t> started, and how they ended.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Every deal matched to a form lead, by the channel of that person's first visit.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4431792"/>
          </a:xfrm>
          <a:prstGeom prst="roundRect">
            <a:avLst>
              <a:gd name="adj" fmla="val 4126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TextBox 5"/>
          <p:cNvSpPr txBox="1"/>
          <p:nvPr/>
        </p:nvSpPr>
        <p:spPr>
          <a:xfrm>
            <a:off x="795528" y="2033016"/>
            <a:ext cx="1060063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141821"/>
                </a:solidFill>
                <a:latin typeface="Rubik"/>
              </a:rPr>
              <a:t>First touch to </a:t>
            </a:r>
            <a:r>
              <a:rPr sz="1400" b="1" i="0">
                <a:solidFill>
                  <a:srgbClr val="0E7C66"/>
                </a:solidFill>
                <a:latin typeface="Rubik"/>
              </a:rPr>
              <a:t>outcome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751838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4C5464"/>
                </a:solidFill>
                <a:latin typeface="Work Sans"/>
              </a:rPr>
              <a:t>First touch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111947" y="2417064"/>
            <a:ext cx="2743200" cy="21945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000" b="0" i="0">
                <a:solidFill>
                  <a:srgbClr val="4C5464"/>
                </a:solidFill>
                <a:latin typeface="Work Sans"/>
              </a:rPr>
              <a:t>Outcome</a:t>
            </a:r>
          </a:p>
        </p:txBody>
      </p:sp>
      <p:sp>
        <p:nvSpPr>
          <p:cNvPr id="9" name="Freeform 8"/>
          <p:cNvSpPr/>
          <p:nvPr/>
        </p:nvSpPr>
        <p:spPr>
          <a:xfrm>
            <a:off x="1861536" y="2709642"/>
            <a:ext cx="8883853" cy="374264"/>
          </a:xfrm>
          <a:custGeom>
            <a:avLst/>
            <a:gdLst/>
            <a:ahLst/>
            <a:cxnLst/>
            <a:rect l="l" t="t" r="r" b="b"/>
            <a:pathLst>
              <a:path w="97155" h="4093">
                <a:moveTo>
                  <a:pt x="0" y="0"/>
                </a:moveTo>
                <a:lnTo>
                  <a:pt x="5826" y="0"/>
                </a:lnTo>
                <a:lnTo>
                  <a:pt x="11188" y="0"/>
                </a:lnTo>
                <a:lnTo>
                  <a:pt x="16129" y="0"/>
                </a:lnTo>
                <a:lnTo>
                  <a:pt x="20690" y="0"/>
                </a:lnTo>
                <a:lnTo>
                  <a:pt x="24914" y="0"/>
                </a:lnTo>
                <a:lnTo>
                  <a:pt x="28843" y="0"/>
                </a:lnTo>
                <a:lnTo>
                  <a:pt x="32518" y="0"/>
                </a:lnTo>
                <a:lnTo>
                  <a:pt x="35983" y="0"/>
                </a:lnTo>
                <a:lnTo>
                  <a:pt x="39279" y="0"/>
                </a:lnTo>
                <a:lnTo>
                  <a:pt x="42449" y="0"/>
                </a:lnTo>
                <a:lnTo>
                  <a:pt x="45534" y="0"/>
                </a:lnTo>
                <a:lnTo>
                  <a:pt x="48577" y="0"/>
                </a:lnTo>
                <a:lnTo>
                  <a:pt x="51620" y="0"/>
                </a:lnTo>
                <a:lnTo>
                  <a:pt x="54706" y="0"/>
                </a:lnTo>
                <a:lnTo>
                  <a:pt x="57875" y="0"/>
                </a:lnTo>
                <a:lnTo>
                  <a:pt x="61171" y="0"/>
                </a:lnTo>
                <a:lnTo>
                  <a:pt x="64636" y="0"/>
                </a:lnTo>
                <a:lnTo>
                  <a:pt x="68312" y="0"/>
                </a:lnTo>
                <a:lnTo>
                  <a:pt x="72241" y="0"/>
                </a:lnTo>
                <a:lnTo>
                  <a:pt x="76464" y="0"/>
                </a:lnTo>
                <a:lnTo>
                  <a:pt x="81026" y="0"/>
                </a:lnTo>
                <a:lnTo>
                  <a:pt x="85966" y="0"/>
                </a:lnTo>
                <a:lnTo>
                  <a:pt x="91329" y="0"/>
                </a:lnTo>
                <a:lnTo>
                  <a:pt x="97155" y="0"/>
                </a:lnTo>
                <a:lnTo>
                  <a:pt x="97155" y="4093"/>
                </a:lnTo>
                <a:lnTo>
                  <a:pt x="91329" y="4093"/>
                </a:lnTo>
                <a:lnTo>
                  <a:pt x="85966" y="4093"/>
                </a:lnTo>
                <a:lnTo>
                  <a:pt x="81026" y="4093"/>
                </a:lnTo>
                <a:lnTo>
                  <a:pt x="76464" y="4093"/>
                </a:lnTo>
                <a:lnTo>
                  <a:pt x="72241" y="4093"/>
                </a:lnTo>
                <a:lnTo>
                  <a:pt x="68312" y="4093"/>
                </a:lnTo>
                <a:lnTo>
                  <a:pt x="64636" y="4093"/>
                </a:lnTo>
                <a:lnTo>
                  <a:pt x="61172" y="4093"/>
                </a:lnTo>
                <a:lnTo>
                  <a:pt x="57875" y="4093"/>
                </a:lnTo>
                <a:lnTo>
                  <a:pt x="54706" y="4093"/>
                </a:lnTo>
                <a:lnTo>
                  <a:pt x="51620" y="4093"/>
                </a:lnTo>
                <a:lnTo>
                  <a:pt x="48577" y="4093"/>
                </a:lnTo>
                <a:lnTo>
                  <a:pt x="45534" y="4093"/>
                </a:lnTo>
                <a:lnTo>
                  <a:pt x="42449" y="4093"/>
                </a:lnTo>
                <a:lnTo>
                  <a:pt x="39279" y="4093"/>
                </a:lnTo>
                <a:lnTo>
                  <a:pt x="35983" y="4093"/>
                </a:lnTo>
                <a:lnTo>
                  <a:pt x="32518" y="4093"/>
                </a:lnTo>
                <a:lnTo>
                  <a:pt x="28843" y="4093"/>
                </a:lnTo>
                <a:lnTo>
                  <a:pt x="24914" y="4093"/>
                </a:lnTo>
                <a:lnTo>
                  <a:pt x="20690" y="4093"/>
                </a:lnTo>
                <a:lnTo>
                  <a:pt x="16129" y="4093"/>
                </a:lnTo>
                <a:lnTo>
                  <a:pt x="11188" y="4093"/>
                </a:lnTo>
                <a:lnTo>
                  <a:pt x="5826" y="4093"/>
                </a:lnTo>
                <a:lnTo>
                  <a:pt x="0" y="4093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Freeform 9"/>
          <p:cNvSpPr/>
          <p:nvPr/>
        </p:nvSpPr>
        <p:spPr>
          <a:xfrm>
            <a:off x="1861536" y="3083905"/>
            <a:ext cx="8883853" cy="1048360"/>
          </a:xfrm>
          <a:custGeom>
            <a:avLst/>
            <a:gdLst/>
            <a:ahLst/>
            <a:cxnLst/>
            <a:rect l="l" t="t" r="r" b="b"/>
            <a:pathLst>
              <a:path w="97155" h="11465">
                <a:moveTo>
                  <a:pt x="0" y="0"/>
                </a:moveTo>
                <a:lnTo>
                  <a:pt x="5826" y="47"/>
                </a:lnTo>
                <a:lnTo>
                  <a:pt x="11188" y="184"/>
                </a:lnTo>
                <a:lnTo>
                  <a:pt x="16129" y="401"/>
                </a:lnTo>
                <a:lnTo>
                  <a:pt x="20690" y="691"/>
                </a:lnTo>
                <a:lnTo>
                  <a:pt x="24914" y="1046"/>
                </a:lnTo>
                <a:lnTo>
                  <a:pt x="28843" y="1458"/>
                </a:lnTo>
                <a:lnTo>
                  <a:pt x="32518" y="1918"/>
                </a:lnTo>
                <a:lnTo>
                  <a:pt x="35983" y="2419"/>
                </a:lnTo>
                <a:lnTo>
                  <a:pt x="39279" y="2953"/>
                </a:lnTo>
                <a:lnTo>
                  <a:pt x="42449" y="3510"/>
                </a:lnTo>
                <a:lnTo>
                  <a:pt x="45534" y="4084"/>
                </a:lnTo>
                <a:lnTo>
                  <a:pt x="48577" y="4666"/>
                </a:lnTo>
                <a:lnTo>
                  <a:pt x="51620" y="5248"/>
                </a:lnTo>
                <a:lnTo>
                  <a:pt x="54706" y="5822"/>
                </a:lnTo>
                <a:lnTo>
                  <a:pt x="57875" y="6379"/>
                </a:lnTo>
                <a:lnTo>
                  <a:pt x="61171" y="6912"/>
                </a:lnTo>
                <a:lnTo>
                  <a:pt x="64636" y="7413"/>
                </a:lnTo>
                <a:lnTo>
                  <a:pt x="68312" y="7874"/>
                </a:lnTo>
                <a:lnTo>
                  <a:pt x="72241" y="8286"/>
                </a:lnTo>
                <a:lnTo>
                  <a:pt x="76464" y="8641"/>
                </a:lnTo>
                <a:lnTo>
                  <a:pt x="81026" y="8931"/>
                </a:lnTo>
                <a:lnTo>
                  <a:pt x="85966" y="9148"/>
                </a:lnTo>
                <a:lnTo>
                  <a:pt x="91329" y="9285"/>
                </a:lnTo>
                <a:lnTo>
                  <a:pt x="97155" y="9332"/>
                </a:lnTo>
                <a:lnTo>
                  <a:pt x="97155" y="11465"/>
                </a:lnTo>
                <a:lnTo>
                  <a:pt x="91329" y="11418"/>
                </a:lnTo>
                <a:lnTo>
                  <a:pt x="85966" y="11281"/>
                </a:lnTo>
                <a:lnTo>
                  <a:pt x="81026" y="11064"/>
                </a:lnTo>
                <a:lnTo>
                  <a:pt x="76464" y="10774"/>
                </a:lnTo>
                <a:lnTo>
                  <a:pt x="72241" y="10419"/>
                </a:lnTo>
                <a:lnTo>
                  <a:pt x="68312" y="10007"/>
                </a:lnTo>
                <a:lnTo>
                  <a:pt x="64636" y="9546"/>
                </a:lnTo>
                <a:lnTo>
                  <a:pt x="61172" y="9045"/>
                </a:lnTo>
                <a:lnTo>
                  <a:pt x="57875" y="8512"/>
                </a:lnTo>
                <a:lnTo>
                  <a:pt x="54706" y="7955"/>
                </a:lnTo>
                <a:lnTo>
                  <a:pt x="51620" y="7381"/>
                </a:lnTo>
                <a:lnTo>
                  <a:pt x="48577" y="6799"/>
                </a:lnTo>
                <a:lnTo>
                  <a:pt x="45534" y="6217"/>
                </a:lnTo>
                <a:lnTo>
                  <a:pt x="42449" y="5643"/>
                </a:lnTo>
                <a:lnTo>
                  <a:pt x="39279" y="5086"/>
                </a:lnTo>
                <a:lnTo>
                  <a:pt x="35983" y="4552"/>
                </a:lnTo>
                <a:lnTo>
                  <a:pt x="32518" y="4051"/>
                </a:lnTo>
                <a:lnTo>
                  <a:pt x="28843" y="3591"/>
                </a:lnTo>
                <a:lnTo>
                  <a:pt x="24914" y="3179"/>
                </a:lnTo>
                <a:lnTo>
                  <a:pt x="20690" y="2824"/>
                </a:lnTo>
                <a:lnTo>
                  <a:pt x="16129" y="2534"/>
                </a:lnTo>
                <a:lnTo>
                  <a:pt x="11188" y="2317"/>
                </a:lnTo>
                <a:lnTo>
                  <a:pt x="5826" y="2180"/>
                </a:lnTo>
                <a:lnTo>
                  <a:pt x="0" y="2133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Freeform 10"/>
          <p:cNvSpPr/>
          <p:nvPr/>
        </p:nvSpPr>
        <p:spPr>
          <a:xfrm>
            <a:off x="1861536" y="3278947"/>
            <a:ext cx="8883853" cy="1664482"/>
          </a:xfrm>
          <a:custGeom>
            <a:avLst/>
            <a:gdLst/>
            <a:ahLst/>
            <a:cxnLst/>
            <a:rect l="l" t="t" r="r" b="b"/>
            <a:pathLst>
              <a:path w="97155" h="18203">
                <a:moveTo>
                  <a:pt x="0" y="0"/>
                </a:moveTo>
                <a:lnTo>
                  <a:pt x="5826" y="73"/>
                </a:lnTo>
                <a:lnTo>
                  <a:pt x="11188" y="284"/>
                </a:lnTo>
                <a:lnTo>
                  <a:pt x="16129" y="621"/>
                </a:lnTo>
                <a:lnTo>
                  <a:pt x="20690" y="1071"/>
                </a:lnTo>
                <a:lnTo>
                  <a:pt x="24914" y="1621"/>
                </a:lnTo>
                <a:lnTo>
                  <a:pt x="28843" y="2259"/>
                </a:lnTo>
                <a:lnTo>
                  <a:pt x="32518" y="2972"/>
                </a:lnTo>
                <a:lnTo>
                  <a:pt x="35983" y="3748"/>
                </a:lnTo>
                <a:lnTo>
                  <a:pt x="39279" y="4574"/>
                </a:lnTo>
                <a:lnTo>
                  <a:pt x="42449" y="5437"/>
                </a:lnTo>
                <a:lnTo>
                  <a:pt x="45534" y="6326"/>
                </a:lnTo>
                <a:lnTo>
                  <a:pt x="48577" y="7228"/>
                </a:lnTo>
                <a:lnTo>
                  <a:pt x="51620" y="8129"/>
                </a:lnTo>
                <a:lnTo>
                  <a:pt x="54706" y="9018"/>
                </a:lnTo>
                <a:lnTo>
                  <a:pt x="57875" y="9882"/>
                </a:lnTo>
                <a:lnTo>
                  <a:pt x="61171" y="10708"/>
                </a:lnTo>
                <a:lnTo>
                  <a:pt x="64636" y="11484"/>
                </a:lnTo>
                <a:lnTo>
                  <a:pt x="68312" y="12197"/>
                </a:lnTo>
                <a:lnTo>
                  <a:pt x="72241" y="12835"/>
                </a:lnTo>
                <a:lnTo>
                  <a:pt x="76464" y="13385"/>
                </a:lnTo>
                <a:lnTo>
                  <a:pt x="81026" y="13834"/>
                </a:lnTo>
                <a:lnTo>
                  <a:pt x="85966" y="14171"/>
                </a:lnTo>
                <a:lnTo>
                  <a:pt x="91329" y="14382"/>
                </a:lnTo>
                <a:lnTo>
                  <a:pt x="97155" y="14456"/>
                </a:lnTo>
                <a:lnTo>
                  <a:pt x="97155" y="18203"/>
                </a:lnTo>
                <a:lnTo>
                  <a:pt x="91329" y="18129"/>
                </a:lnTo>
                <a:lnTo>
                  <a:pt x="85966" y="17918"/>
                </a:lnTo>
                <a:lnTo>
                  <a:pt x="81026" y="17582"/>
                </a:lnTo>
                <a:lnTo>
                  <a:pt x="76464" y="17132"/>
                </a:lnTo>
                <a:lnTo>
                  <a:pt x="72241" y="16582"/>
                </a:lnTo>
                <a:lnTo>
                  <a:pt x="68312" y="15944"/>
                </a:lnTo>
                <a:lnTo>
                  <a:pt x="64636" y="15231"/>
                </a:lnTo>
                <a:lnTo>
                  <a:pt x="61172" y="14455"/>
                </a:lnTo>
                <a:lnTo>
                  <a:pt x="57875" y="13629"/>
                </a:lnTo>
                <a:lnTo>
                  <a:pt x="54706" y="12765"/>
                </a:lnTo>
                <a:lnTo>
                  <a:pt x="51620" y="11876"/>
                </a:lnTo>
                <a:lnTo>
                  <a:pt x="48577" y="10975"/>
                </a:lnTo>
                <a:lnTo>
                  <a:pt x="45534" y="10073"/>
                </a:lnTo>
                <a:lnTo>
                  <a:pt x="42449" y="9185"/>
                </a:lnTo>
                <a:lnTo>
                  <a:pt x="39279" y="8321"/>
                </a:lnTo>
                <a:lnTo>
                  <a:pt x="35983" y="7495"/>
                </a:lnTo>
                <a:lnTo>
                  <a:pt x="32518" y="6719"/>
                </a:lnTo>
                <a:lnTo>
                  <a:pt x="28843" y="6006"/>
                </a:lnTo>
                <a:lnTo>
                  <a:pt x="24914" y="5368"/>
                </a:lnTo>
                <a:lnTo>
                  <a:pt x="20690" y="4818"/>
                </a:lnTo>
                <a:lnTo>
                  <a:pt x="16129" y="4368"/>
                </a:lnTo>
                <a:lnTo>
                  <a:pt x="11188" y="4031"/>
                </a:lnTo>
                <a:lnTo>
                  <a:pt x="5826" y="3820"/>
                </a:lnTo>
                <a:lnTo>
                  <a:pt x="0" y="3747"/>
                </a:lnTo>
                <a:close/>
              </a:path>
            </a:pathLst>
          </a:custGeom>
          <a:solidFill>
            <a:srgbClr val="007D6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Freeform 11"/>
          <p:cNvSpPr/>
          <p:nvPr/>
        </p:nvSpPr>
        <p:spPr>
          <a:xfrm>
            <a:off x="1861536" y="3083905"/>
            <a:ext cx="8883853" cy="990387"/>
          </a:xfrm>
          <a:custGeom>
            <a:avLst/>
            <a:gdLst/>
            <a:ahLst/>
            <a:cxnLst/>
            <a:rect l="l" t="t" r="r" b="b"/>
            <a:pathLst>
              <a:path w="97155" h="10831">
                <a:moveTo>
                  <a:pt x="0" y="6680"/>
                </a:moveTo>
                <a:lnTo>
                  <a:pt x="5826" y="6646"/>
                </a:lnTo>
                <a:lnTo>
                  <a:pt x="11188" y="6549"/>
                </a:lnTo>
                <a:lnTo>
                  <a:pt x="16129" y="6393"/>
                </a:lnTo>
                <a:lnTo>
                  <a:pt x="20690" y="6185"/>
                </a:lnTo>
                <a:lnTo>
                  <a:pt x="24914" y="5931"/>
                </a:lnTo>
                <a:lnTo>
                  <a:pt x="28843" y="5636"/>
                </a:lnTo>
                <a:lnTo>
                  <a:pt x="32518" y="5307"/>
                </a:lnTo>
                <a:lnTo>
                  <a:pt x="35983" y="4948"/>
                </a:lnTo>
                <a:lnTo>
                  <a:pt x="39279" y="4566"/>
                </a:lnTo>
                <a:lnTo>
                  <a:pt x="42449" y="4167"/>
                </a:lnTo>
                <a:lnTo>
                  <a:pt x="45534" y="3757"/>
                </a:lnTo>
                <a:lnTo>
                  <a:pt x="48577" y="3340"/>
                </a:lnTo>
                <a:lnTo>
                  <a:pt x="51620" y="2923"/>
                </a:lnTo>
                <a:lnTo>
                  <a:pt x="54706" y="2513"/>
                </a:lnTo>
                <a:lnTo>
                  <a:pt x="57875" y="2114"/>
                </a:lnTo>
                <a:lnTo>
                  <a:pt x="61171" y="1732"/>
                </a:lnTo>
                <a:lnTo>
                  <a:pt x="64636" y="1373"/>
                </a:lnTo>
                <a:lnTo>
                  <a:pt x="68312" y="1044"/>
                </a:lnTo>
                <a:lnTo>
                  <a:pt x="72241" y="749"/>
                </a:lnTo>
                <a:lnTo>
                  <a:pt x="76464" y="495"/>
                </a:lnTo>
                <a:lnTo>
                  <a:pt x="81026" y="287"/>
                </a:lnTo>
                <a:lnTo>
                  <a:pt x="85966" y="131"/>
                </a:lnTo>
                <a:lnTo>
                  <a:pt x="91329" y="34"/>
                </a:lnTo>
                <a:lnTo>
                  <a:pt x="97155" y="0"/>
                </a:lnTo>
                <a:lnTo>
                  <a:pt x="97155" y="4151"/>
                </a:lnTo>
                <a:lnTo>
                  <a:pt x="91329" y="4184"/>
                </a:lnTo>
                <a:lnTo>
                  <a:pt x="85966" y="4282"/>
                </a:lnTo>
                <a:lnTo>
                  <a:pt x="81026" y="4438"/>
                </a:lnTo>
                <a:lnTo>
                  <a:pt x="76464" y="4645"/>
                </a:lnTo>
                <a:lnTo>
                  <a:pt x="72241" y="4900"/>
                </a:lnTo>
                <a:lnTo>
                  <a:pt x="68312" y="5194"/>
                </a:lnTo>
                <a:lnTo>
                  <a:pt x="64636" y="5524"/>
                </a:lnTo>
                <a:lnTo>
                  <a:pt x="61172" y="5882"/>
                </a:lnTo>
                <a:lnTo>
                  <a:pt x="57875" y="6264"/>
                </a:lnTo>
                <a:lnTo>
                  <a:pt x="54706" y="6663"/>
                </a:lnTo>
                <a:lnTo>
                  <a:pt x="51620" y="7074"/>
                </a:lnTo>
                <a:lnTo>
                  <a:pt x="48577" y="7491"/>
                </a:lnTo>
                <a:lnTo>
                  <a:pt x="45534" y="7907"/>
                </a:lnTo>
                <a:lnTo>
                  <a:pt x="42449" y="8318"/>
                </a:lnTo>
                <a:lnTo>
                  <a:pt x="39279" y="8717"/>
                </a:lnTo>
                <a:lnTo>
                  <a:pt x="35983" y="9099"/>
                </a:lnTo>
                <a:lnTo>
                  <a:pt x="32518" y="9457"/>
                </a:lnTo>
                <a:lnTo>
                  <a:pt x="28843" y="9787"/>
                </a:lnTo>
                <a:lnTo>
                  <a:pt x="24914" y="10082"/>
                </a:lnTo>
                <a:lnTo>
                  <a:pt x="20690" y="10336"/>
                </a:lnTo>
                <a:lnTo>
                  <a:pt x="16129" y="10544"/>
                </a:lnTo>
                <a:lnTo>
                  <a:pt x="11188" y="10699"/>
                </a:lnTo>
                <a:lnTo>
                  <a:pt x="5826" y="10797"/>
                </a:lnTo>
                <a:lnTo>
                  <a:pt x="0" y="10831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Freeform 12"/>
          <p:cNvSpPr/>
          <p:nvPr/>
        </p:nvSpPr>
        <p:spPr>
          <a:xfrm>
            <a:off x="1861536" y="4074292"/>
            <a:ext cx="8883853" cy="289865"/>
          </a:xfrm>
          <a:custGeom>
            <a:avLst/>
            <a:gdLst/>
            <a:ahLst/>
            <a:cxnLst/>
            <a:rect l="l" t="t" r="r" b="b"/>
            <a:pathLst>
              <a:path w="97155" h="3170">
                <a:moveTo>
                  <a:pt x="0" y="0"/>
                </a:moveTo>
                <a:lnTo>
                  <a:pt x="5826" y="3"/>
                </a:lnTo>
                <a:lnTo>
                  <a:pt x="11188" y="12"/>
                </a:lnTo>
                <a:lnTo>
                  <a:pt x="16129" y="27"/>
                </a:lnTo>
                <a:lnTo>
                  <a:pt x="20690" y="47"/>
                </a:lnTo>
                <a:lnTo>
                  <a:pt x="24914" y="71"/>
                </a:lnTo>
                <a:lnTo>
                  <a:pt x="28843" y="99"/>
                </a:lnTo>
                <a:lnTo>
                  <a:pt x="32518" y="130"/>
                </a:lnTo>
                <a:lnTo>
                  <a:pt x="35983" y="164"/>
                </a:lnTo>
                <a:lnTo>
                  <a:pt x="39279" y="200"/>
                </a:lnTo>
                <a:lnTo>
                  <a:pt x="42449" y="238"/>
                </a:lnTo>
                <a:lnTo>
                  <a:pt x="45534" y="277"/>
                </a:lnTo>
                <a:lnTo>
                  <a:pt x="48577" y="317"/>
                </a:lnTo>
                <a:lnTo>
                  <a:pt x="51620" y="356"/>
                </a:lnTo>
                <a:lnTo>
                  <a:pt x="54706" y="395"/>
                </a:lnTo>
                <a:lnTo>
                  <a:pt x="57875" y="433"/>
                </a:lnTo>
                <a:lnTo>
                  <a:pt x="61171" y="469"/>
                </a:lnTo>
                <a:lnTo>
                  <a:pt x="64636" y="504"/>
                </a:lnTo>
                <a:lnTo>
                  <a:pt x="68312" y="535"/>
                </a:lnTo>
                <a:lnTo>
                  <a:pt x="72241" y="563"/>
                </a:lnTo>
                <a:lnTo>
                  <a:pt x="76464" y="587"/>
                </a:lnTo>
                <a:lnTo>
                  <a:pt x="81026" y="607"/>
                </a:lnTo>
                <a:lnTo>
                  <a:pt x="85966" y="621"/>
                </a:lnTo>
                <a:lnTo>
                  <a:pt x="91329" y="631"/>
                </a:lnTo>
                <a:lnTo>
                  <a:pt x="97155" y="634"/>
                </a:lnTo>
                <a:lnTo>
                  <a:pt x="97155" y="3170"/>
                </a:lnTo>
                <a:lnTo>
                  <a:pt x="91329" y="3167"/>
                </a:lnTo>
                <a:lnTo>
                  <a:pt x="85966" y="3158"/>
                </a:lnTo>
                <a:lnTo>
                  <a:pt x="81026" y="3143"/>
                </a:lnTo>
                <a:lnTo>
                  <a:pt x="76464" y="3123"/>
                </a:lnTo>
                <a:lnTo>
                  <a:pt x="72241" y="3099"/>
                </a:lnTo>
                <a:lnTo>
                  <a:pt x="68312" y="3071"/>
                </a:lnTo>
                <a:lnTo>
                  <a:pt x="64636" y="3040"/>
                </a:lnTo>
                <a:lnTo>
                  <a:pt x="61172" y="3006"/>
                </a:lnTo>
                <a:lnTo>
                  <a:pt x="57875" y="2970"/>
                </a:lnTo>
                <a:lnTo>
                  <a:pt x="54706" y="2932"/>
                </a:lnTo>
                <a:lnTo>
                  <a:pt x="51620" y="2893"/>
                </a:lnTo>
                <a:lnTo>
                  <a:pt x="48577" y="2853"/>
                </a:lnTo>
                <a:lnTo>
                  <a:pt x="45534" y="2814"/>
                </a:lnTo>
                <a:lnTo>
                  <a:pt x="42449" y="2775"/>
                </a:lnTo>
                <a:lnTo>
                  <a:pt x="39279" y="2737"/>
                </a:lnTo>
                <a:lnTo>
                  <a:pt x="35983" y="2701"/>
                </a:lnTo>
                <a:lnTo>
                  <a:pt x="32518" y="2667"/>
                </a:lnTo>
                <a:lnTo>
                  <a:pt x="28843" y="2635"/>
                </a:lnTo>
                <a:lnTo>
                  <a:pt x="24914" y="2607"/>
                </a:lnTo>
                <a:lnTo>
                  <a:pt x="20690" y="2583"/>
                </a:lnTo>
                <a:lnTo>
                  <a:pt x="16129" y="2564"/>
                </a:lnTo>
                <a:lnTo>
                  <a:pt x="11188" y="2549"/>
                </a:lnTo>
                <a:lnTo>
                  <a:pt x="5826" y="2539"/>
                </a:lnTo>
                <a:lnTo>
                  <a:pt x="0" y="2536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Freeform 13"/>
          <p:cNvSpPr/>
          <p:nvPr/>
        </p:nvSpPr>
        <p:spPr>
          <a:xfrm>
            <a:off x="1861536" y="4306184"/>
            <a:ext cx="8883853" cy="853318"/>
          </a:xfrm>
          <a:custGeom>
            <a:avLst/>
            <a:gdLst/>
            <a:ahLst/>
            <a:cxnLst/>
            <a:rect l="l" t="t" r="r" b="b"/>
            <a:pathLst>
              <a:path w="97155" h="9332">
                <a:moveTo>
                  <a:pt x="0" y="0"/>
                </a:moveTo>
                <a:lnTo>
                  <a:pt x="5826" y="36"/>
                </a:lnTo>
                <a:lnTo>
                  <a:pt x="11188" y="137"/>
                </a:lnTo>
                <a:lnTo>
                  <a:pt x="16129" y="300"/>
                </a:lnTo>
                <a:lnTo>
                  <a:pt x="20690" y="516"/>
                </a:lnTo>
                <a:lnTo>
                  <a:pt x="24914" y="782"/>
                </a:lnTo>
                <a:lnTo>
                  <a:pt x="28843" y="1089"/>
                </a:lnTo>
                <a:lnTo>
                  <a:pt x="32518" y="1433"/>
                </a:lnTo>
                <a:lnTo>
                  <a:pt x="35983" y="1807"/>
                </a:lnTo>
                <a:lnTo>
                  <a:pt x="39279" y="2205"/>
                </a:lnTo>
                <a:lnTo>
                  <a:pt x="42449" y="2622"/>
                </a:lnTo>
                <a:lnTo>
                  <a:pt x="45534" y="3050"/>
                </a:lnTo>
                <a:lnTo>
                  <a:pt x="48577" y="3484"/>
                </a:lnTo>
                <a:lnTo>
                  <a:pt x="51620" y="3919"/>
                </a:lnTo>
                <a:lnTo>
                  <a:pt x="54706" y="4347"/>
                </a:lnTo>
                <a:lnTo>
                  <a:pt x="57875" y="4764"/>
                </a:lnTo>
                <a:lnTo>
                  <a:pt x="61171" y="5162"/>
                </a:lnTo>
                <a:lnTo>
                  <a:pt x="64636" y="5536"/>
                </a:lnTo>
                <a:lnTo>
                  <a:pt x="68312" y="5880"/>
                </a:lnTo>
                <a:lnTo>
                  <a:pt x="72241" y="6187"/>
                </a:lnTo>
                <a:lnTo>
                  <a:pt x="76464" y="6453"/>
                </a:lnTo>
                <a:lnTo>
                  <a:pt x="81026" y="6669"/>
                </a:lnTo>
                <a:lnTo>
                  <a:pt x="85966" y="6832"/>
                </a:lnTo>
                <a:lnTo>
                  <a:pt x="91329" y="6933"/>
                </a:lnTo>
                <a:lnTo>
                  <a:pt x="97155" y="6969"/>
                </a:lnTo>
                <a:lnTo>
                  <a:pt x="97155" y="9332"/>
                </a:lnTo>
                <a:lnTo>
                  <a:pt x="91329" y="9297"/>
                </a:lnTo>
                <a:lnTo>
                  <a:pt x="85966" y="9195"/>
                </a:lnTo>
                <a:lnTo>
                  <a:pt x="81026" y="9033"/>
                </a:lnTo>
                <a:lnTo>
                  <a:pt x="76464" y="8816"/>
                </a:lnTo>
                <a:lnTo>
                  <a:pt x="72241" y="8551"/>
                </a:lnTo>
                <a:lnTo>
                  <a:pt x="68312" y="8243"/>
                </a:lnTo>
                <a:lnTo>
                  <a:pt x="64636" y="7900"/>
                </a:lnTo>
                <a:lnTo>
                  <a:pt x="61172" y="7526"/>
                </a:lnTo>
                <a:lnTo>
                  <a:pt x="57875" y="7127"/>
                </a:lnTo>
                <a:lnTo>
                  <a:pt x="54706" y="6711"/>
                </a:lnTo>
                <a:lnTo>
                  <a:pt x="51620" y="6283"/>
                </a:lnTo>
                <a:lnTo>
                  <a:pt x="48577" y="5848"/>
                </a:lnTo>
                <a:lnTo>
                  <a:pt x="45534" y="5414"/>
                </a:lnTo>
                <a:lnTo>
                  <a:pt x="42449" y="4985"/>
                </a:lnTo>
                <a:lnTo>
                  <a:pt x="39279" y="4569"/>
                </a:lnTo>
                <a:lnTo>
                  <a:pt x="35983" y="4171"/>
                </a:lnTo>
                <a:lnTo>
                  <a:pt x="32518" y="3796"/>
                </a:lnTo>
                <a:lnTo>
                  <a:pt x="28843" y="3453"/>
                </a:lnTo>
                <a:lnTo>
                  <a:pt x="24914" y="3145"/>
                </a:lnTo>
                <a:lnTo>
                  <a:pt x="20690" y="2880"/>
                </a:lnTo>
                <a:lnTo>
                  <a:pt x="16129" y="2663"/>
                </a:lnTo>
                <a:lnTo>
                  <a:pt x="11188" y="2501"/>
                </a:lnTo>
                <a:lnTo>
                  <a:pt x="5826" y="2399"/>
                </a:lnTo>
                <a:lnTo>
                  <a:pt x="0" y="2364"/>
                </a:lnTo>
                <a:close/>
              </a:path>
            </a:pathLst>
          </a:custGeom>
          <a:solidFill>
            <a:srgbClr val="EB9F39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Freeform 14"/>
          <p:cNvSpPr/>
          <p:nvPr/>
        </p:nvSpPr>
        <p:spPr>
          <a:xfrm>
            <a:off x="1861536" y="3463473"/>
            <a:ext cx="8883853" cy="1369223"/>
          </a:xfrm>
          <a:custGeom>
            <a:avLst/>
            <a:gdLst/>
            <a:ahLst/>
            <a:cxnLst/>
            <a:rect l="l" t="t" r="r" b="b"/>
            <a:pathLst>
              <a:path w="97155" h="14974">
                <a:moveTo>
                  <a:pt x="0" y="12380"/>
                </a:moveTo>
                <a:lnTo>
                  <a:pt x="5826" y="12317"/>
                </a:lnTo>
                <a:lnTo>
                  <a:pt x="11188" y="12136"/>
                </a:lnTo>
                <a:lnTo>
                  <a:pt x="16129" y="11848"/>
                </a:lnTo>
                <a:lnTo>
                  <a:pt x="20690" y="11463"/>
                </a:lnTo>
                <a:lnTo>
                  <a:pt x="24914" y="10992"/>
                </a:lnTo>
                <a:lnTo>
                  <a:pt x="28843" y="10445"/>
                </a:lnTo>
                <a:lnTo>
                  <a:pt x="32518" y="9835"/>
                </a:lnTo>
                <a:lnTo>
                  <a:pt x="35983" y="9170"/>
                </a:lnTo>
                <a:lnTo>
                  <a:pt x="39279" y="8463"/>
                </a:lnTo>
                <a:lnTo>
                  <a:pt x="42449" y="7723"/>
                </a:lnTo>
                <a:lnTo>
                  <a:pt x="45534" y="6962"/>
                </a:lnTo>
                <a:lnTo>
                  <a:pt x="48577" y="6190"/>
                </a:lnTo>
                <a:lnTo>
                  <a:pt x="51620" y="5418"/>
                </a:lnTo>
                <a:lnTo>
                  <a:pt x="54706" y="4657"/>
                </a:lnTo>
                <a:lnTo>
                  <a:pt x="57875" y="3917"/>
                </a:lnTo>
                <a:lnTo>
                  <a:pt x="61171" y="3209"/>
                </a:lnTo>
                <a:lnTo>
                  <a:pt x="64636" y="2545"/>
                </a:lnTo>
                <a:lnTo>
                  <a:pt x="68312" y="1934"/>
                </a:lnTo>
                <a:lnTo>
                  <a:pt x="72241" y="1388"/>
                </a:lnTo>
                <a:lnTo>
                  <a:pt x="76464" y="917"/>
                </a:lnTo>
                <a:lnTo>
                  <a:pt x="81026" y="532"/>
                </a:lnTo>
                <a:lnTo>
                  <a:pt x="85966" y="243"/>
                </a:lnTo>
                <a:lnTo>
                  <a:pt x="91329" y="62"/>
                </a:lnTo>
                <a:lnTo>
                  <a:pt x="97155" y="0"/>
                </a:lnTo>
                <a:lnTo>
                  <a:pt x="97155" y="2594"/>
                </a:lnTo>
                <a:lnTo>
                  <a:pt x="91329" y="2656"/>
                </a:lnTo>
                <a:lnTo>
                  <a:pt x="85966" y="2837"/>
                </a:lnTo>
                <a:lnTo>
                  <a:pt x="81026" y="3126"/>
                </a:lnTo>
                <a:lnTo>
                  <a:pt x="76464" y="3511"/>
                </a:lnTo>
                <a:lnTo>
                  <a:pt x="72241" y="3982"/>
                </a:lnTo>
                <a:lnTo>
                  <a:pt x="68312" y="4528"/>
                </a:lnTo>
                <a:lnTo>
                  <a:pt x="64636" y="5139"/>
                </a:lnTo>
                <a:lnTo>
                  <a:pt x="61172" y="5803"/>
                </a:lnTo>
                <a:lnTo>
                  <a:pt x="57875" y="6511"/>
                </a:lnTo>
                <a:lnTo>
                  <a:pt x="54706" y="7251"/>
                </a:lnTo>
                <a:lnTo>
                  <a:pt x="51620" y="8012"/>
                </a:lnTo>
                <a:lnTo>
                  <a:pt x="48577" y="8784"/>
                </a:lnTo>
                <a:lnTo>
                  <a:pt x="45534" y="9556"/>
                </a:lnTo>
                <a:lnTo>
                  <a:pt x="42449" y="10317"/>
                </a:lnTo>
                <a:lnTo>
                  <a:pt x="39279" y="11057"/>
                </a:lnTo>
                <a:lnTo>
                  <a:pt x="35983" y="11764"/>
                </a:lnTo>
                <a:lnTo>
                  <a:pt x="32518" y="12429"/>
                </a:lnTo>
                <a:lnTo>
                  <a:pt x="28843" y="13040"/>
                </a:lnTo>
                <a:lnTo>
                  <a:pt x="24914" y="13586"/>
                </a:lnTo>
                <a:lnTo>
                  <a:pt x="20690" y="14057"/>
                </a:lnTo>
                <a:lnTo>
                  <a:pt x="16129" y="14442"/>
                </a:lnTo>
                <a:lnTo>
                  <a:pt x="11188" y="14730"/>
                </a:lnTo>
                <a:lnTo>
                  <a:pt x="5826" y="14911"/>
                </a:lnTo>
                <a:lnTo>
                  <a:pt x="0" y="14974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Freeform 15"/>
          <p:cNvSpPr/>
          <p:nvPr/>
        </p:nvSpPr>
        <p:spPr>
          <a:xfrm>
            <a:off x="1861536" y="4364157"/>
            <a:ext cx="8883853" cy="568665"/>
          </a:xfrm>
          <a:custGeom>
            <a:avLst/>
            <a:gdLst/>
            <a:ahLst/>
            <a:cxnLst/>
            <a:rect l="l" t="t" r="r" b="b"/>
            <a:pathLst>
              <a:path w="97155" h="6219">
                <a:moveTo>
                  <a:pt x="0" y="5124"/>
                </a:moveTo>
                <a:lnTo>
                  <a:pt x="5826" y="5098"/>
                </a:lnTo>
                <a:lnTo>
                  <a:pt x="11188" y="5023"/>
                </a:lnTo>
                <a:lnTo>
                  <a:pt x="16129" y="4904"/>
                </a:lnTo>
                <a:lnTo>
                  <a:pt x="20690" y="4745"/>
                </a:lnTo>
                <a:lnTo>
                  <a:pt x="24914" y="4550"/>
                </a:lnTo>
                <a:lnTo>
                  <a:pt x="28843" y="4323"/>
                </a:lnTo>
                <a:lnTo>
                  <a:pt x="32518" y="4071"/>
                </a:lnTo>
                <a:lnTo>
                  <a:pt x="35983" y="3796"/>
                </a:lnTo>
                <a:lnTo>
                  <a:pt x="39279" y="3503"/>
                </a:lnTo>
                <a:lnTo>
                  <a:pt x="42449" y="3197"/>
                </a:lnTo>
                <a:lnTo>
                  <a:pt x="45534" y="2882"/>
                </a:lnTo>
                <a:lnTo>
                  <a:pt x="48577" y="2562"/>
                </a:lnTo>
                <a:lnTo>
                  <a:pt x="51620" y="2243"/>
                </a:lnTo>
                <a:lnTo>
                  <a:pt x="54706" y="1928"/>
                </a:lnTo>
                <a:lnTo>
                  <a:pt x="57875" y="1622"/>
                </a:lnTo>
                <a:lnTo>
                  <a:pt x="61171" y="1329"/>
                </a:lnTo>
                <a:lnTo>
                  <a:pt x="64636" y="1054"/>
                </a:lnTo>
                <a:lnTo>
                  <a:pt x="68312" y="801"/>
                </a:lnTo>
                <a:lnTo>
                  <a:pt x="72241" y="575"/>
                </a:lnTo>
                <a:lnTo>
                  <a:pt x="76464" y="380"/>
                </a:lnTo>
                <a:lnTo>
                  <a:pt x="81026" y="221"/>
                </a:lnTo>
                <a:lnTo>
                  <a:pt x="85966" y="101"/>
                </a:lnTo>
                <a:lnTo>
                  <a:pt x="91329" y="26"/>
                </a:lnTo>
                <a:lnTo>
                  <a:pt x="97155" y="0"/>
                </a:lnTo>
                <a:lnTo>
                  <a:pt x="97155" y="1096"/>
                </a:lnTo>
                <a:lnTo>
                  <a:pt x="91329" y="1122"/>
                </a:lnTo>
                <a:lnTo>
                  <a:pt x="85966" y="1197"/>
                </a:lnTo>
                <a:lnTo>
                  <a:pt x="81026" y="1316"/>
                </a:lnTo>
                <a:lnTo>
                  <a:pt x="76464" y="1475"/>
                </a:lnTo>
                <a:lnTo>
                  <a:pt x="72241" y="1670"/>
                </a:lnTo>
                <a:lnTo>
                  <a:pt x="68312" y="1896"/>
                </a:lnTo>
                <a:lnTo>
                  <a:pt x="64636" y="2149"/>
                </a:lnTo>
                <a:lnTo>
                  <a:pt x="61172" y="2424"/>
                </a:lnTo>
                <a:lnTo>
                  <a:pt x="57875" y="2717"/>
                </a:lnTo>
                <a:lnTo>
                  <a:pt x="54706" y="3023"/>
                </a:lnTo>
                <a:lnTo>
                  <a:pt x="51620" y="3338"/>
                </a:lnTo>
                <a:lnTo>
                  <a:pt x="48577" y="3658"/>
                </a:lnTo>
                <a:lnTo>
                  <a:pt x="45534" y="3977"/>
                </a:lnTo>
                <a:lnTo>
                  <a:pt x="42449" y="4292"/>
                </a:lnTo>
                <a:lnTo>
                  <a:pt x="39279" y="4598"/>
                </a:lnTo>
                <a:lnTo>
                  <a:pt x="35983" y="4891"/>
                </a:lnTo>
                <a:lnTo>
                  <a:pt x="32518" y="5166"/>
                </a:lnTo>
                <a:lnTo>
                  <a:pt x="28843" y="5419"/>
                </a:lnTo>
                <a:lnTo>
                  <a:pt x="24914" y="5645"/>
                </a:lnTo>
                <a:lnTo>
                  <a:pt x="20690" y="5840"/>
                </a:lnTo>
                <a:lnTo>
                  <a:pt x="16129" y="5999"/>
                </a:lnTo>
                <a:lnTo>
                  <a:pt x="11188" y="6119"/>
                </a:lnTo>
                <a:lnTo>
                  <a:pt x="5826" y="6193"/>
                </a:lnTo>
                <a:lnTo>
                  <a:pt x="0" y="6219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1861536" y="4932822"/>
            <a:ext cx="8883853" cy="453360"/>
          </a:xfrm>
          <a:custGeom>
            <a:avLst/>
            <a:gdLst/>
            <a:ahLst/>
            <a:cxnLst/>
            <a:rect l="l" t="t" r="r" b="b"/>
            <a:pathLst>
              <a:path w="97155" h="4958">
                <a:moveTo>
                  <a:pt x="0" y="0"/>
                </a:moveTo>
                <a:lnTo>
                  <a:pt x="5826" y="13"/>
                </a:lnTo>
                <a:lnTo>
                  <a:pt x="11188" y="49"/>
                </a:lnTo>
                <a:lnTo>
                  <a:pt x="16129" y="107"/>
                </a:lnTo>
                <a:lnTo>
                  <a:pt x="20690" y="184"/>
                </a:lnTo>
                <a:lnTo>
                  <a:pt x="24914" y="278"/>
                </a:lnTo>
                <a:lnTo>
                  <a:pt x="28843" y="388"/>
                </a:lnTo>
                <a:lnTo>
                  <a:pt x="32518" y="510"/>
                </a:lnTo>
                <a:lnTo>
                  <a:pt x="35983" y="643"/>
                </a:lnTo>
                <a:lnTo>
                  <a:pt x="39279" y="785"/>
                </a:lnTo>
                <a:lnTo>
                  <a:pt x="42449" y="933"/>
                </a:lnTo>
                <a:lnTo>
                  <a:pt x="45534" y="1085"/>
                </a:lnTo>
                <a:lnTo>
                  <a:pt x="48577" y="1240"/>
                </a:lnTo>
                <a:lnTo>
                  <a:pt x="51620" y="1394"/>
                </a:lnTo>
                <a:lnTo>
                  <a:pt x="54706" y="1547"/>
                </a:lnTo>
                <a:lnTo>
                  <a:pt x="57875" y="1695"/>
                </a:lnTo>
                <a:lnTo>
                  <a:pt x="61171" y="1837"/>
                </a:lnTo>
                <a:lnTo>
                  <a:pt x="64636" y="1970"/>
                </a:lnTo>
                <a:lnTo>
                  <a:pt x="68312" y="2092"/>
                </a:lnTo>
                <a:lnTo>
                  <a:pt x="72241" y="2201"/>
                </a:lnTo>
                <a:lnTo>
                  <a:pt x="76464" y="2296"/>
                </a:lnTo>
                <a:lnTo>
                  <a:pt x="81026" y="2373"/>
                </a:lnTo>
                <a:lnTo>
                  <a:pt x="85966" y="2431"/>
                </a:lnTo>
                <a:lnTo>
                  <a:pt x="91329" y="2467"/>
                </a:lnTo>
                <a:lnTo>
                  <a:pt x="97155" y="2479"/>
                </a:lnTo>
                <a:lnTo>
                  <a:pt x="97155" y="4958"/>
                </a:lnTo>
                <a:lnTo>
                  <a:pt x="91329" y="4946"/>
                </a:lnTo>
                <a:lnTo>
                  <a:pt x="85966" y="4909"/>
                </a:lnTo>
                <a:lnTo>
                  <a:pt x="81026" y="4852"/>
                </a:lnTo>
                <a:lnTo>
                  <a:pt x="76464" y="4775"/>
                </a:lnTo>
                <a:lnTo>
                  <a:pt x="72241" y="4680"/>
                </a:lnTo>
                <a:lnTo>
                  <a:pt x="68312" y="4571"/>
                </a:lnTo>
                <a:lnTo>
                  <a:pt x="64636" y="4449"/>
                </a:lnTo>
                <a:lnTo>
                  <a:pt x="61172" y="4316"/>
                </a:lnTo>
                <a:lnTo>
                  <a:pt x="57875" y="4174"/>
                </a:lnTo>
                <a:lnTo>
                  <a:pt x="54706" y="4026"/>
                </a:lnTo>
                <a:lnTo>
                  <a:pt x="51620" y="3873"/>
                </a:lnTo>
                <a:lnTo>
                  <a:pt x="48577" y="3719"/>
                </a:lnTo>
                <a:lnTo>
                  <a:pt x="45534" y="3564"/>
                </a:lnTo>
                <a:lnTo>
                  <a:pt x="42449" y="3412"/>
                </a:lnTo>
                <a:lnTo>
                  <a:pt x="39279" y="3264"/>
                </a:lnTo>
                <a:lnTo>
                  <a:pt x="35983" y="3122"/>
                </a:lnTo>
                <a:lnTo>
                  <a:pt x="32518" y="2989"/>
                </a:lnTo>
                <a:lnTo>
                  <a:pt x="28843" y="2867"/>
                </a:lnTo>
                <a:lnTo>
                  <a:pt x="24914" y="2757"/>
                </a:lnTo>
                <a:lnTo>
                  <a:pt x="20690" y="2663"/>
                </a:lnTo>
                <a:lnTo>
                  <a:pt x="16129" y="2586"/>
                </a:lnTo>
                <a:lnTo>
                  <a:pt x="11188" y="2528"/>
                </a:lnTo>
                <a:lnTo>
                  <a:pt x="5826" y="2492"/>
                </a:lnTo>
                <a:lnTo>
                  <a:pt x="0" y="2479"/>
                </a:lnTo>
                <a:close/>
              </a:path>
            </a:pathLst>
          </a:custGeom>
          <a:solidFill>
            <a:srgbClr val="2A78D6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Freeform 17"/>
          <p:cNvSpPr/>
          <p:nvPr/>
        </p:nvSpPr>
        <p:spPr>
          <a:xfrm>
            <a:off x="1861536" y="3700668"/>
            <a:ext cx="8883853" cy="1616385"/>
          </a:xfrm>
          <a:custGeom>
            <a:avLst/>
            <a:gdLst/>
            <a:ahLst/>
            <a:cxnLst/>
            <a:rect l="l" t="t" r="r" b="b"/>
            <a:pathLst>
              <a:path w="97155" h="17677">
                <a:moveTo>
                  <a:pt x="0" y="16754"/>
                </a:moveTo>
                <a:lnTo>
                  <a:pt x="5826" y="16669"/>
                </a:lnTo>
                <a:lnTo>
                  <a:pt x="11188" y="16425"/>
                </a:lnTo>
                <a:lnTo>
                  <a:pt x="16129" y="16034"/>
                </a:lnTo>
                <a:lnTo>
                  <a:pt x="20690" y="15513"/>
                </a:lnTo>
                <a:lnTo>
                  <a:pt x="24914" y="14876"/>
                </a:lnTo>
                <a:lnTo>
                  <a:pt x="28843" y="14136"/>
                </a:lnTo>
                <a:lnTo>
                  <a:pt x="32518" y="13310"/>
                </a:lnTo>
                <a:lnTo>
                  <a:pt x="35983" y="12411"/>
                </a:lnTo>
                <a:lnTo>
                  <a:pt x="39279" y="11453"/>
                </a:lnTo>
                <a:lnTo>
                  <a:pt x="42449" y="10452"/>
                </a:lnTo>
                <a:lnTo>
                  <a:pt x="45534" y="9422"/>
                </a:lnTo>
                <a:lnTo>
                  <a:pt x="48577" y="8377"/>
                </a:lnTo>
                <a:lnTo>
                  <a:pt x="51620" y="7332"/>
                </a:lnTo>
                <a:lnTo>
                  <a:pt x="54706" y="6302"/>
                </a:lnTo>
                <a:lnTo>
                  <a:pt x="57875" y="5301"/>
                </a:lnTo>
                <a:lnTo>
                  <a:pt x="61171" y="4344"/>
                </a:lnTo>
                <a:lnTo>
                  <a:pt x="64636" y="3444"/>
                </a:lnTo>
                <a:lnTo>
                  <a:pt x="68312" y="2618"/>
                </a:lnTo>
                <a:lnTo>
                  <a:pt x="72241" y="1878"/>
                </a:lnTo>
                <a:lnTo>
                  <a:pt x="76464" y="1241"/>
                </a:lnTo>
                <a:lnTo>
                  <a:pt x="81026" y="720"/>
                </a:lnTo>
                <a:lnTo>
                  <a:pt x="85966" y="329"/>
                </a:lnTo>
                <a:lnTo>
                  <a:pt x="91329" y="85"/>
                </a:lnTo>
                <a:lnTo>
                  <a:pt x="97155" y="0"/>
                </a:lnTo>
                <a:lnTo>
                  <a:pt x="97155" y="922"/>
                </a:lnTo>
                <a:lnTo>
                  <a:pt x="91329" y="1007"/>
                </a:lnTo>
                <a:lnTo>
                  <a:pt x="85966" y="1252"/>
                </a:lnTo>
                <a:lnTo>
                  <a:pt x="81026" y="1642"/>
                </a:lnTo>
                <a:lnTo>
                  <a:pt x="76464" y="2163"/>
                </a:lnTo>
                <a:lnTo>
                  <a:pt x="72241" y="2801"/>
                </a:lnTo>
                <a:lnTo>
                  <a:pt x="68312" y="3540"/>
                </a:lnTo>
                <a:lnTo>
                  <a:pt x="64636" y="4367"/>
                </a:lnTo>
                <a:lnTo>
                  <a:pt x="61172" y="5266"/>
                </a:lnTo>
                <a:lnTo>
                  <a:pt x="57875" y="6223"/>
                </a:lnTo>
                <a:lnTo>
                  <a:pt x="54706" y="7224"/>
                </a:lnTo>
                <a:lnTo>
                  <a:pt x="51620" y="8255"/>
                </a:lnTo>
                <a:lnTo>
                  <a:pt x="48577" y="9299"/>
                </a:lnTo>
                <a:lnTo>
                  <a:pt x="45534" y="10344"/>
                </a:lnTo>
                <a:lnTo>
                  <a:pt x="42449" y="11374"/>
                </a:lnTo>
                <a:lnTo>
                  <a:pt x="39279" y="12375"/>
                </a:lnTo>
                <a:lnTo>
                  <a:pt x="35983" y="13333"/>
                </a:lnTo>
                <a:lnTo>
                  <a:pt x="32518" y="14232"/>
                </a:lnTo>
                <a:lnTo>
                  <a:pt x="28843" y="15059"/>
                </a:lnTo>
                <a:lnTo>
                  <a:pt x="24914" y="15798"/>
                </a:lnTo>
                <a:lnTo>
                  <a:pt x="20690" y="16436"/>
                </a:lnTo>
                <a:lnTo>
                  <a:pt x="16129" y="16957"/>
                </a:lnTo>
                <a:lnTo>
                  <a:pt x="11188" y="17347"/>
                </a:lnTo>
                <a:lnTo>
                  <a:pt x="5826" y="17592"/>
                </a:lnTo>
                <a:lnTo>
                  <a:pt x="0" y="17677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Freeform 18"/>
          <p:cNvSpPr/>
          <p:nvPr/>
        </p:nvSpPr>
        <p:spPr>
          <a:xfrm>
            <a:off x="1861536" y="4464375"/>
            <a:ext cx="8883853" cy="884316"/>
          </a:xfrm>
          <a:custGeom>
            <a:avLst/>
            <a:gdLst/>
            <a:ahLst/>
            <a:cxnLst/>
            <a:rect l="l" t="t" r="r" b="b"/>
            <a:pathLst>
              <a:path w="97155" h="9671">
                <a:moveTo>
                  <a:pt x="0" y="9325"/>
                </a:moveTo>
                <a:lnTo>
                  <a:pt x="5826" y="9277"/>
                </a:lnTo>
                <a:lnTo>
                  <a:pt x="11188" y="9141"/>
                </a:lnTo>
                <a:lnTo>
                  <a:pt x="16129" y="8924"/>
                </a:lnTo>
                <a:lnTo>
                  <a:pt x="20690" y="8634"/>
                </a:lnTo>
                <a:lnTo>
                  <a:pt x="24914" y="8279"/>
                </a:lnTo>
                <a:lnTo>
                  <a:pt x="28843" y="7868"/>
                </a:lnTo>
                <a:lnTo>
                  <a:pt x="32518" y="7408"/>
                </a:lnTo>
                <a:lnTo>
                  <a:pt x="35983" y="6907"/>
                </a:lnTo>
                <a:lnTo>
                  <a:pt x="39279" y="6374"/>
                </a:lnTo>
                <a:lnTo>
                  <a:pt x="42449" y="5817"/>
                </a:lnTo>
                <a:lnTo>
                  <a:pt x="45534" y="5244"/>
                </a:lnTo>
                <a:lnTo>
                  <a:pt x="48577" y="4662"/>
                </a:lnTo>
                <a:lnTo>
                  <a:pt x="51620" y="4081"/>
                </a:lnTo>
                <a:lnTo>
                  <a:pt x="54706" y="3507"/>
                </a:lnTo>
                <a:lnTo>
                  <a:pt x="57875" y="2950"/>
                </a:lnTo>
                <a:lnTo>
                  <a:pt x="61171" y="2417"/>
                </a:lnTo>
                <a:lnTo>
                  <a:pt x="64636" y="1917"/>
                </a:lnTo>
                <a:lnTo>
                  <a:pt x="68312" y="1457"/>
                </a:lnTo>
                <a:lnTo>
                  <a:pt x="72241" y="1045"/>
                </a:lnTo>
                <a:lnTo>
                  <a:pt x="76464" y="690"/>
                </a:lnTo>
                <a:lnTo>
                  <a:pt x="81026" y="400"/>
                </a:lnTo>
                <a:lnTo>
                  <a:pt x="85966" y="183"/>
                </a:lnTo>
                <a:lnTo>
                  <a:pt x="91329" y="47"/>
                </a:lnTo>
                <a:lnTo>
                  <a:pt x="97155" y="0"/>
                </a:lnTo>
                <a:lnTo>
                  <a:pt x="97155" y="346"/>
                </a:lnTo>
                <a:lnTo>
                  <a:pt x="91329" y="393"/>
                </a:lnTo>
                <a:lnTo>
                  <a:pt x="85966" y="529"/>
                </a:lnTo>
                <a:lnTo>
                  <a:pt x="81026" y="746"/>
                </a:lnTo>
                <a:lnTo>
                  <a:pt x="76464" y="1036"/>
                </a:lnTo>
                <a:lnTo>
                  <a:pt x="72241" y="1391"/>
                </a:lnTo>
                <a:lnTo>
                  <a:pt x="68312" y="1803"/>
                </a:lnTo>
                <a:lnTo>
                  <a:pt x="64636" y="2263"/>
                </a:lnTo>
                <a:lnTo>
                  <a:pt x="61172" y="2763"/>
                </a:lnTo>
                <a:lnTo>
                  <a:pt x="57875" y="3296"/>
                </a:lnTo>
                <a:lnTo>
                  <a:pt x="54706" y="3853"/>
                </a:lnTo>
                <a:lnTo>
                  <a:pt x="51620" y="4427"/>
                </a:lnTo>
                <a:lnTo>
                  <a:pt x="48577" y="5008"/>
                </a:lnTo>
                <a:lnTo>
                  <a:pt x="45534" y="5590"/>
                </a:lnTo>
                <a:lnTo>
                  <a:pt x="42449" y="6163"/>
                </a:lnTo>
                <a:lnTo>
                  <a:pt x="39279" y="6720"/>
                </a:lnTo>
                <a:lnTo>
                  <a:pt x="35983" y="7253"/>
                </a:lnTo>
                <a:lnTo>
                  <a:pt x="32518" y="7753"/>
                </a:lnTo>
                <a:lnTo>
                  <a:pt x="28843" y="8214"/>
                </a:lnTo>
                <a:lnTo>
                  <a:pt x="24914" y="8625"/>
                </a:lnTo>
                <a:lnTo>
                  <a:pt x="20690" y="8980"/>
                </a:lnTo>
                <a:lnTo>
                  <a:pt x="16129" y="9270"/>
                </a:lnTo>
                <a:lnTo>
                  <a:pt x="11188" y="9487"/>
                </a:lnTo>
                <a:lnTo>
                  <a:pt x="5826" y="9623"/>
                </a:lnTo>
                <a:lnTo>
                  <a:pt x="0" y="9671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Freeform 19"/>
          <p:cNvSpPr/>
          <p:nvPr/>
        </p:nvSpPr>
        <p:spPr>
          <a:xfrm>
            <a:off x="1861536" y="5348691"/>
            <a:ext cx="8883853" cy="116586"/>
          </a:xfrm>
          <a:custGeom>
            <a:avLst/>
            <a:gdLst/>
            <a:ahLst/>
            <a:cxnLst/>
            <a:rect l="l" t="t" r="r" b="b"/>
            <a:pathLst>
              <a:path w="97155" h="1275">
                <a:moveTo>
                  <a:pt x="0" y="0"/>
                </a:moveTo>
                <a:lnTo>
                  <a:pt x="5826" y="2"/>
                </a:lnTo>
                <a:lnTo>
                  <a:pt x="11188" y="8"/>
                </a:lnTo>
                <a:lnTo>
                  <a:pt x="16129" y="17"/>
                </a:lnTo>
                <a:lnTo>
                  <a:pt x="20690" y="30"/>
                </a:lnTo>
                <a:lnTo>
                  <a:pt x="24914" y="46"/>
                </a:lnTo>
                <a:lnTo>
                  <a:pt x="28843" y="64"/>
                </a:lnTo>
                <a:lnTo>
                  <a:pt x="32518" y="84"/>
                </a:lnTo>
                <a:lnTo>
                  <a:pt x="35983" y="106"/>
                </a:lnTo>
                <a:lnTo>
                  <a:pt x="39279" y="129"/>
                </a:lnTo>
                <a:lnTo>
                  <a:pt x="42449" y="154"/>
                </a:lnTo>
                <a:lnTo>
                  <a:pt x="45534" y="179"/>
                </a:lnTo>
                <a:lnTo>
                  <a:pt x="48577" y="205"/>
                </a:lnTo>
                <a:lnTo>
                  <a:pt x="51620" y="230"/>
                </a:lnTo>
                <a:lnTo>
                  <a:pt x="54706" y="256"/>
                </a:lnTo>
                <a:lnTo>
                  <a:pt x="57875" y="280"/>
                </a:lnTo>
                <a:lnTo>
                  <a:pt x="61171" y="304"/>
                </a:lnTo>
                <a:lnTo>
                  <a:pt x="64636" y="326"/>
                </a:lnTo>
                <a:lnTo>
                  <a:pt x="68312" y="346"/>
                </a:lnTo>
                <a:lnTo>
                  <a:pt x="72241" y="364"/>
                </a:lnTo>
                <a:lnTo>
                  <a:pt x="76464" y="380"/>
                </a:lnTo>
                <a:lnTo>
                  <a:pt x="81026" y="393"/>
                </a:lnTo>
                <a:lnTo>
                  <a:pt x="85966" y="402"/>
                </a:lnTo>
                <a:lnTo>
                  <a:pt x="91329" y="408"/>
                </a:lnTo>
                <a:lnTo>
                  <a:pt x="97155" y="410"/>
                </a:lnTo>
                <a:lnTo>
                  <a:pt x="97155" y="1275"/>
                </a:lnTo>
                <a:lnTo>
                  <a:pt x="91329" y="1273"/>
                </a:lnTo>
                <a:lnTo>
                  <a:pt x="85966" y="1267"/>
                </a:lnTo>
                <a:lnTo>
                  <a:pt x="81026" y="1257"/>
                </a:lnTo>
                <a:lnTo>
                  <a:pt x="76464" y="1244"/>
                </a:lnTo>
                <a:lnTo>
                  <a:pt x="72241" y="1229"/>
                </a:lnTo>
                <a:lnTo>
                  <a:pt x="68312" y="1211"/>
                </a:lnTo>
                <a:lnTo>
                  <a:pt x="64636" y="1190"/>
                </a:lnTo>
                <a:lnTo>
                  <a:pt x="61172" y="1168"/>
                </a:lnTo>
                <a:lnTo>
                  <a:pt x="57875" y="1145"/>
                </a:lnTo>
                <a:lnTo>
                  <a:pt x="54706" y="1120"/>
                </a:lnTo>
                <a:lnTo>
                  <a:pt x="51620" y="1095"/>
                </a:lnTo>
                <a:lnTo>
                  <a:pt x="48577" y="1070"/>
                </a:lnTo>
                <a:lnTo>
                  <a:pt x="45534" y="1044"/>
                </a:lnTo>
                <a:lnTo>
                  <a:pt x="42449" y="1019"/>
                </a:lnTo>
                <a:lnTo>
                  <a:pt x="39279" y="994"/>
                </a:lnTo>
                <a:lnTo>
                  <a:pt x="35983" y="971"/>
                </a:lnTo>
                <a:lnTo>
                  <a:pt x="32518" y="949"/>
                </a:lnTo>
                <a:lnTo>
                  <a:pt x="28843" y="928"/>
                </a:lnTo>
                <a:lnTo>
                  <a:pt x="24914" y="910"/>
                </a:lnTo>
                <a:lnTo>
                  <a:pt x="20690" y="895"/>
                </a:lnTo>
                <a:lnTo>
                  <a:pt x="16129" y="882"/>
                </a:lnTo>
                <a:lnTo>
                  <a:pt x="11188" y="872"/>
                </a:lnTo>
                <a:lnTo>
                  <a:pt x="5826" y="866"/>
                </a:lnTo>
                <a:lnTo>
                  <a:pt x="0" y="864"/>
                </a:lnTo>
                <a:close/>
              </a:path>
            </a:pathLst>
          </a:custGeom>
          <a:solidFill>
            <a:srgbClr val="EB683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Freeform 20"/>
          <p:cNvSpPr/>
          <p:nvPr/>
        </p:nvSpPr>
        <p:spPr>
          <a:xfrm>
            <a:off x="1861536" y="3784976"/>
            <a:ext cx="8883853" cy="1779148"/>
          </a:xfrm>
          <a:custGeom>
            <a:avLst/>
            <a:gdLst/>
            <a:ahLst/>
            <a:cxnLst/>
            <a:rect l="l" t="t" r="r" b="b"/>
            <a:pathLst>
              <a:path w="97155" h="19457">
                <a:moveTo>
                  <a:pt x="0" y="18765"/>
                </a:moveTo>
                <a:lnTo>
                  <a:pt x="5826" y="18670"/>
                </a:lnTo>
                <a:lnTo>
                  <a:pt x="11188" y="18396"/>
                </a:lnTo>
                <a:lnTo>
                  <a:pt x="16129" y="17959"/>
                </a:lnTo>
                <a:lnTo>
                  <a:pt x="20690" y="17375"/>
                </a:lnTo>
                <a:lnTo>
                  <a:pt x="24914" y="16661"/>
                </a:lnTo>
                <a:lnTo>
                  <a:pt x="28843" y="15833"/>
                </a:lnTo>
                <a:lnTo>
                  <a:pt x="32518" y="14907"/>
                </a:lnTo>
                <a:lnTo>
                  <a:pt x="35983" y="13900"/>
                </a:lnTo>
                <a:lnTo>
                  <a:pt x="39279" y="12828"/>
                </a:lnTo>
                <a:lnTo>
                  <a:pt x="42449" y="11707"/>
                </a:lnTo>
                <a:lnTo>
                  <a:pt x="45534" y="10553"/>
                </a:lnTo>
                <a:lnTo>
                  <a:pt x="48577" y="9383"/>
                </a:lnTo>
                <a:lnTo>
                  <a:pt x="51620" y="8213"/>
                </a:lnTo>
                <a:lnTo>
                  <a:pt x="54706" y="7059"/>
                </a:lnTo>
                <a:lnTo>
                  <a:pt x="57875" y="5938"/>
                </a:lnTo>
                <a:lnTo>
                  <a:pt x="61171" y="4865"/>
                </a:lnTo>
                <a:lnTo>
                  <a:pt x="64636" y="3858"/>
                </a:lnTo>
                <a:lnTo>
                  <a:pt x="68312" y="2932"/>
                </a:lnTo>
                <a:lnTo>
                  <a:pt x="72241" y="2104"/>
                </a:lnTo>
                <a:lnTo>
                  <a:pt x="76464" y="1390"/>
                </a:lnTo>
                <a:lnTo>
                  <a:pt x="81026" y="806"/>
                </a:lnTo>
                <a:lnTo>
                  <a:pt x="85966" y="369"/>
                </a:lnTo>
                <a:lnTo>
                  <a:pt x="91329" y="95"/>
                </a:lnTo>
                <a:lnTo>
                  <a:pt x="97155" y="0"/>
                </a:lnTo>
                <a:lnTo>
                  <a:pt x="97155" y="692"/>
                </a:lnTo>
                <a:lnTo>
                  <a:pt x="91329" y="787"/>
                </a:lnTo>
                <a:lnTo>
                  <a:pt x="85966" y="1061"/>
                </a:lnTo>
                <a:lnTo>
                  <a:pt x="81026" y="1498"/>
                </a:lnTo>
                <a:lnTo>
                  <a:pt x="76464" y="2082"/>
                </a:lnTo>
                <a:lnTo>
                  <a:pt x="72241" y="2796"/>
                </a:lnTo>
                <a:lnTo>
                  <a:pt x="68312" y="3624"/>
                </a:lnTo>
                <a:lnTo>
                  <a:pt x="64636" y="4550"/>
                </a:lnTo>
                <a:lnTo>
                  <a:pt x="61172" y="5557"/>
                </a:lnTo>
                <a:lnTo>
                  <a:pt x="57875" y="6629"/>
                </a:lnTo>
                <a:lnTo>
                  <a:pt x="54706" y="7751"/>
                </a:lnTo>
                <a:lnTo>
                  <a:pt x="51620" y="8904"/>
                </a:lnTo>
                <a:lnTo>
                  <a:pt x="48577" y="10075"/>
                </a:lnTo>
                <a:lnTo>
                  <a:pt x="45534" y="11245"/>
                </a:lnTo>
                <a:lnTo>
                  <a:pt x="42449" y="12398"/>
                </a:lnTo>
                <a:lnTo>
                  <a:pt x="39279" y="13520"/>
                </a:lnTo>
                <a:lnTo>
                  <a:pt x="35983" y="14592"/>
                </a:lnTo>
                <a:lnTo>
                  <a:pt x="32518" y="15599"/>
                </a:lnTo>
                <a:lnTo>
                  <a:pt x="28843" y="16525"/>
                </a:lnTo>
                <a:lnTo>
                  <a:pt x="24914" y="17353"/>
                </a:lnTo>
                <a:lnTo>
                  <a:pt x="20690" y="18067"/>
                </a:lnTo>
                <a:lnTo>
                  <a:pt x="16129" y="18651"/>
                </a:lnTo>
                <a:lnTo>
                  <a:pt x="11188" y="19088"/>
                </a:lnTo>
                <a:lnTo>
                  <a:pt x="5826" y="19362"/>
                </a:lnTo>
                <a:lnTo>
                  <a:pt x="0" y="19457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Freeform 21"/>
          <p:cNvSpPr/>
          <p:nvPr/>
        </p:nvSpPr>
        <p:spPr>
          <a:xfrm>
            <a:off x="1861536" y="4496013"/>
            <a:ext cx="8883853" cy="1089233"/>
          </a:xfrm>
          <a:custGeom>
            <a:avLst/>
            <a:gdLst/>
            <a:ahLst/>
            <a:cxnLst/>
            <a:rect l="l" t="t" r="r" b="b"/>
            <a:pathLst>
              <a:path w="97155" h="11912">
                <a:moveTo>
                  <a:pt x="0" y="11681"/>
                </a:moveTo>
                <a:lnTo>
                  <a:pt x="5826" y="11622"/>
                </a:lnTo>
                <a:lnTo>
                  <a:pt x="11188" y="11451"/>
                </a:lnTo>
                <a:lnTo>
                  <a:pt x="16129" y="11179"/>
                </a:lnTo>
                <a:lnTo>
                  <a:pt x="20690" y="10816"/>
                </a:lnTo>
                <a:lnTo>
                  <a:pt x="24914" y="10371"/>
                </a:lnTo>
                <a:lnTo>
                  <a:pt x="28843" y="9856"/>
                </a:lnTo>
                <a:lnTo>
                  <a:pt x="32518" y="9280"/>
                </a:lnTo>
                <a:lnTo>
                  <a:pt x="35983" y="8653"/>
                </a:lnTo>
                <a:lnTo>
                  <a:pt x="39279" y="7985"/>
                </a:lnTo>
                <a:lnTo>
                  <a:pt x="42449" y="7287"/>
                </a:lnTo>
                <a:lnTo>
                  <a:pt x="45534" y="6569"/>
                </a:lnTo>
                <a:lnTo>
                  <a:pt x="48577" y="5840"/>
                </a:lnTo>
                <a:lnTo>
                  <a:pt x="51620" y="5112"/>
                </a:lnTo>
                <a:lnTo>
                  <a:pt x="54706" y="4394"/>
                </a:lnTo>
                <a:lnTo>
                  <a:pt x="57875" y="3696"/>
                </a:lnTo>
                <a:lnTo>
                  <a:pt x="61171" y="3028"/>
                </a:lnTo>
                <a:lnTo>
                  <a:pt x="64636" y="2401"/>
                </a:lnTo>
                <a:lnTo>
                  <a:pt x="68312" y="1825"/>
                </a:lnTo>
                <a:lnTo>
                  <a:pt x="72241" y="1309"/>
                </a:lnTo>
                <a:lnTo>
                  <a:pt x="76464" y="865"/>
                </a:lnTo>
                <a:lnTo>
                  <a:pt x="81026" y="502"/>
                </a:lnTo>
                <a:lnTo>
                  <a:pt x="85966" y="229"/>
                </a:lnTo>
                <a:lnTo>
                  <a:pt x="91329" y="59"/>
                </a:lnTo>
                <a:lnTo>
                  <a:pt x="97155" y="0"/>
                </a:lnTo>
                <a:lnTo>
                  <a:pt x="97155" y="230"/>
                </a:lnTo>
                <a:lnTo>
                  <a:pt x="91329" y="289"/>
                </a:lnTo>
                <a:lnTo>
                  <a:pt x="85966" y="460"/>
                </a:lnTo>
                <a:lnTo>
                  <a:pt x="81026" y="732"/>
                </a:lnTo>
                <a:lnTo>
                  <a:pt x="76464" y="1096"/>
                </a:lnTo>
                <a:lnTo>
                  <a:pt x="72241" y="1540"/>
                </a:lnTo>
                <a:lnTo>
                  <a:pt x="68312" y="2055"/>
                </a:lnTo>
                <a:lnTo>
                  <a:pt x="64636" y="2632"/>
                </a:lnTo>
                <a:lnTo>
                  <a:pt x="61172" y="3259"/>
                </a:lnTo>
                <a:lnTo>
                  <a:pt x="57875" y="3926"/>
                </a:lnTo>
                <a:lnTo>
                  <a:pt x="54706" y="4624"/>
                </a:lnTo>
                <a:lnTo>
                  <a:pt x="51620" y="5343"/>
                </a:lnTo>
                <a:lnTo>
                  <a:pt x="48577" y="6071"/>
                </a:lnTo>
                <a:lnTo>
                  <a:pt x="45534" y="6799"/>
                </a:lnTo>
                <a:lnTo>
                  <a:pt x="42449" y="7518"/>
                </a:lnTo>
                <a:lnTo>
                  <a:pt x="39279" y="8216"/>
                </a:lnTo>
                <a:lnTo>
                  <a:pt x="35983" y="8883"/>
                </a:lnTo>
                <a:lnTo>
                  <a:pt x="32518" y="9510"/>
                </a:lnTo>
                <a:lnTo>
                  <a:pt x="28843" y="10086"/>
                </a:lnTo>
                <a:lnTo>
                  <a:pt x="24914" y="10602"/>
                </a:lnTo>
                <a:lnTo>
                  <a:pt x="20690" y="11046"/>
                </a:lnTo>
                <a:lnTo>
                  <a:pt x="16129" y="11410"/>
                </a:lnTo>
                <a:lnTo>
                  <a:pt x="11188" y="11682"/>
                </a:lnTo>
                <a:lnTo>
                  <a:pt x="5826" y="11853"/>
                </a:lnTo>
                <a:lnTo>
                  <a:pt x="0" y="11912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Freeform 22"/>
          <p:cNvSpPr/>
          <p:nvPr/>
        </p:nvSpPr>
        <p:spPr>
          <a:xfrm>
            <a:off x="1861536" y="5465277"/>
            <a:ext cx="8883853" cy="135788"/>
          </a:xfrm>
          <a:custGeom>
            <a:avLst/>
            <a:gdLst/>
            <a:ahLst/>
            <a:cxnLst/>
            <a:rect l="l" t="t" r="r" b="b"/>
            <a:pathLst>
              <a:path w="97155" h="1485">
                <a:moveTo>
                  <a:pt x="0" y="1312"/>
                </a:moveTo>
                <a:lnTo>
                  <a:pt x="5826" y="1305"/>
                </a:lnTo>
                <a:lnTo>
                  <a:pt x="11188" y="1286"/>
                </a:lnTo>
                <a:lnTo>
                  <a:pt x="16129" y="1255"/>
                </a:lnTo>
                <a:lnTo>
                  <a:pt x="20690" y="1214"/>
                </a:lnTo>
                <a:lnTo>
                  <a:pt x="24914" y="1165"/>
                </a:lnTo>
                <a:lnTo>
                  <a:pt x="28843" y="1107"/>
                </a:lnTo>
                <a:lnTo>
                  <a:pt x="32518" y="1042"/>
                </a:lnTo>
                <a:lnTo>
                  <a:pt x="35983" y="972"/>
                </a:lnTo>
                <a:lnTo>
                  <a:pt x="39279" y="897"/>
                </a:lnTo>
                <a:lnTo>
                  <a:pt x="42449" y="818"/>
                </a:lnTo>
                <a:lnTo>
                  <a:pt x="45534" y="738"/>
                </a:lnTo>
                <a:lnTo>
                  <a:pt x="48577" y="656"/>
                </a:lnTo>
                <a:lnTo>
                  <a:pt x="51620" y="574"/>
                </a:lnTo>
                <a:lnTo>
                  <a:pt x="54706" y="493"/>
                </a:lnTo>
                <a:lnTo>
                  <a:pt x="57875" y="415"/>
                </a:lnTo>
                <a:lnTo>
                  <a:pt x="61171" y="340"/>
                </a:lnTo>
                <a:lnTo>
                  <a:pt x="64636" y="270"/>
                </a:lnTo>
                <a:lnTo>
                  <a:pt x="68312" y="205"/>
                </a:lnTo>
                <a:lnTo>
                  <a:pt x="72241" y="147"/>
                </a:lnTo>
                <a:lnTo>
                  <a:pt x="76464" y="97"/>
                </a:lnTo>
                <a:lnTo>
                  <a:pt x="81026" y="56"/>
                </a:lnTo>
                <a:lnTo>
                  <a:pt x="85966" y="26"/>
                </a:lnTo>
                <a:lnTo>
                  <a:pt x="91329" y="7"/>
                </a:lnTo>
                <a:lnTo>
                  <a:pt x="97155" y="0"/>
                </a:lnTo>
                <a:lnTo>
                  <a:pt x="97155" y="173"/>
                </a:lnTo>
                <a:lnTo>
                  <a:pt x="91329" y="179"/>
                </a:lnTo>
                <a:lnTo>
                  <a:pt x="85966" y="199"/>
                </a:lnTo>
                <a:lnTo>
                  <a:pt x="81026" y="229"/>
                </a:lnTo>
                <a:lnTo>
                  <a:pt x="76464" y="270"/>
                </a:lnTo>
                <a:lnTo>
                  <a:pt x="72241" y="320"/>
                </a:lnTo>
                <a:lnTo>
                  <a:pt x="68312" y="378"/>
                </a:lnTo>
                <a:lnTo>
                  <a:pt x="64636" y="443"/>
                </a:lnTo>
                <a:lnTo>
                  <a:pt x="61172" y="513"/>
                </a:lnTo>
                <a:lnTo>
                  <a:pt x="57875" y="588"/>
                </a:lnTo>
                <a:lnTo>
                  <a:pt x="54706" y="666"/>
                </a:lnTo>
                <a:lnTo>
                  <a:pt x="51620" y="747"/>
                </a:lnTo>
                <a:lnTo>
                  <a:pt x="48577" y="829"/>
                </a:lnTo>
                <a:lnTo>
                  <a:pt x="45534" y="911"/>
                </a:lnTo>
                <a:lnTo>
                  <a:pt x="42449" y="991"/>
                </a:lnTo>
                <a:lnTo>
                  <a:pt x="39279" y="1070"/>
                </a:lnTo>
                <a:lnTo>
                  <a:pt x="35983" y="1145"/>
                </a:lnTo>
                <a:lnTo>
                  <a:pt x="32518" y="1215"/>
                </a:lnTo>
                <a:lnTo>
                  <a:pt x="28843" y="1280"/>
                </a:lnTo>
                <a:lnTo>
                  <a:pt x="24914" y="1338"/>
                </a:lnTo>
                <a:lnTo>
                  <a:pt x="20690" y="1387"/>
                </a:lnTo>
                <a:lnTo>
                  <a:pt x="16129" y="1428"/>
                </a:lnTo>
                <a:lnTo>
                  <a:pt x="11188" y="1459"/>
                </a:lnTo>
                <a:lnTo>
                  <a:pt x="5826" y="1478"/>
                </a:lnTo>
                <a:lnTo>
                  <a:pt x="0" y="1485"/>
                </a:lnTo>
                <a:close/>
              </a:path>
            </a:pathLst>
          </a:custGeom>
          <a:solidFill>
            <a:srgbClr val="4A3AA7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Freeform 23"/>
          <p:cNvSpPr/>
          <p:nvPr/>
        </p:nvSpPr>
        <p:spPr>
          <a:xfrm>
            <a:off x="1861536" y="3848252"/>
            <a:ext cx="8883853" cy="1841784"/>
          </a:xfrm>
          <a:custGeom>
            <a:avLst/>
            <a:gdLst/>
            <a:ahLst/>
            <a:cxnLst/>
            <a:rect l="l" t="t" r="r" b="b"/>
            <a:pathLst>
              <a:path w="97155" h="20142">
                <a:moveTo>
                  <a:pt x="0" y="19969"/>
                </a:moveTo>
                <a:lnTo>
                  <a:pt x="5826" y="19867"/>
                </a:lnTo>
                <a:lnTo>
                  <a:pt x="11188" y="19576"/>
                </a:lnTo>
                <a:lnTo>
                  <a:pt x="16129" y="19111"/>
                </a:lnTo>
                <a:lnTo>
                  <a:pt x="20690" y="18489"/>
                </a:lnTo>
                <a:lnTo>
                  <a:pt x="24914" y="17730"/>
                </a:lnTo>
                <a:lnTo>
                  <a:pt x="28843" y="16849"/>
                </a:lnTo>
                <a:lnTo>
                  <a:pt x="32518" y="15863"/>
                </a:lnTo>
                <a:lnTo>
                  <a:pt x="35983" y="14792"/>
                </a:lnTo>
                <a:lnTo>
                  <a:pt x="39279" y="13650"/>
                </a:lnTo>
                <a:lnTo>
                  <a:pt x="42449" y="12457"/>
                </a:lnTo>
                <a:lnTo>
                  <a:pt x="45534" y="11229"/>
                </a:lnTo>
                <a:lnTo>
                  <a:pt x="48577" y="9984"/>
                </a:lnTo>
                <a:lnTo>
                  <a:pt x="51620" y="8739"/>
                </a:lnTo>
                <a:lnTo>
                  <a:pt x="54706" y="7511"/>
                </a:lnTo>
                <a:lnTo>
                  <a:pt x="57875" y="6318"/>
                </a:lnTo>
                <a:lnTo>
                  <a:pt x="61171" y="5177"/>
                </a:lnTo>
                <a:lnTo>
                  <a:pt x="64636" y="4105"/>
                </a:lnTo>
                <a:lnTo>
                  <a:pt x="68312" y="3120"/>
                </a:lnTo>
                <a:lnTo>
                  <a:pt x="72241" y="2239"/>
                </a:lnTo>
                <a:lnTo>
                  <a:pt x="76464" y="1479"/>
                </a:lnTo>
                <a:lnTo>
                  <a:pt x="81026" y="858"/>
                </a:lnTo>
                <a:lnTo>
                  <a:pt x="85966" y="393"/>
                </a:lnTo>
                <a:lnTo>
                  <a:pt x="91329" y="101"/>
                </a:lnTo>
                <a:lnTo>
                  <a:pt x="97155" y="0"/>
                </a:lnTo>
                <a:lnTo>
                  <a:pt x="97155" y="173"/>
                </a:lnTo>
                <a:lnTo>
                  <a:pt x="91329" y="274"/>
                </a:lnTo>
                <a:lnTo>
                  <a:pt x="85966" y="566"/>
                </a:lnTo>
                <a:lnTo>
                  <a:pt x="81026" y="1031"/>
                </a:lnTo>
                <a:lnTo>
                  <a:pt x="76464" y="1652"/>
                </a:lnTo>
                <a:lnTo>
                  <a:pt x="72241" y="2412"/>
                </a:lnTo>
                <a:lnTo>
                  <a:pt x="68312" y="3293"/>
                </a:lnTo>
                <a:lnTo>
                  <a:pt x="64636" y="4278"/>
                </a:lnTo>
                <a:lnTo>
                  <a:pt x="61172" y="5350"/>
                </a:lnTo>
                <a:lnTo>
                  <a:pt x="57875" y="6491"/>
                </a:lnTo>
                <a:lnTo>
                  <a:pt x="54706" y="7684"/>
                </a:lnTo>
                <a:lnTo>
                  <a:pt x="51620" y="8912"/>
                </a:lnTo>
                <a:lnTo>
                  <a:pt x="48577" y="10157"/>
                </a:lnTo>
                <a:lnTo>
                  <a:pt x="45534" y="11402"/>
                </a:lnTo>
                <a:lnTo>
                  <a:pt x="42449" y="12630"/>
                </a:lnTo>
                <a:lnTo>
                  <a:pt x="39279" y="13823"/>
                </a:lnTo>
                <a:lnTo>
                  <a:pt x="35983" y="14964"/>
                </a:lnTo>
                <a:lnTo>
                  <a:pt x="32518" y="16036"/>
                </a:lnTo>
                <a:lnTo>
                  <a:pt x="28843" y="17021"/>
                </a:lnTo>
                <a:lnTo>
                  <a:pt x="24914" y="17903"/>
                </a:lnTo>
                <a:lnTo>
                  <a:pt x="20690" y="18662"/>
                </a:lnTo>
                <a:lnTo>
                  <a:pt x="16129" y="19284"/>
                </a:lnTo>
                <a:lnTo>
                  <a:pt x="11188" y="19749"/>
                </a:lnTo>
                <a:lnTo>
                  <a:pt x="5826" y="20040"/>
                </a:lnTo>
                <a:lnTo>
                  <a:pt x="0" y="20142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Freeform 24"/>
          <p:cNvSpPr/>
          <p:nvPr/>
        </p:nvSpPr>
        <p:spPr>
          <a:xfrm>
            <a:off x="1861536" y="4517045"/>
            <a:ext cx="8883853" cy="1183508"/>
          </a:xfrm>
          <a:custGeom>
            <a:avLst/>
            <a:gdLst/>
            <a:ahLst/>
            <a:cxnLst/>
            <a:rect l="l" t="t" r="r" b="b"/>
            <a:pathLst>
              <a:path w="97155" h="12943">
                <a:moveTo>
                  <a:pt x="0" y="12828"/>
                </a:moveTo>
                <a:lnTo>
                  <a:pt x="5826" y="12763"/>
                </a:lnTo>
                <a:lnTo>
                  <a:pt x="11188" y="12575"/>
                </a:lnTo>
                <a:lnTo>
                  <a:pt x="16129" y="12276"/>
                </a:lnTo>
                <a:lnTo>
                  <a:pt x="20690" y="11877"/>
                </a:lnTo>
                <a:lnTo>
                  <a:pt x="24914" y="11389"/>
                </a:lnTo>
                <a:lnTo>
                  <a:pt x="28843" y="10823"/>
                </a:lnTo>
                <a:lnTo>
                  <a:pt x="32518" y="10190"/>
                </a:lnTo>
                <a:lnTo>
                  <a:pt x="35983" y="9502"/>
                </a:lnTo>
                <a:lnTo>
                  <a:pt x="39279" y="8769"/>
                </a:lnTo>
                <a:lnTo>
                  <a:pt x="42449" y="8002"/>
                </a:lnTo>
                <a:lnTo>
                  <a:pt x="45534" y="7214"/>
                </a:lnTo>
                <a:lnTo>
                  <a:pt x="48577" y="6414"/>
                </a:lnTo>
                <a:lnTo>
                  <a:pt x="51620" y="5614"/>
                </a:lnTo>
                <a:lnTo>
                  <a:pt x="54706" y="4825"/>
                </a:lnTo>
                <a:lnTo>
                  <a:pt x="57875" y="4059"/>
                </a:lnTo>
                <a:lnTo>
                  <a:pt x="61171" y="3326"/>
                </a:lnTo>
                <a:lnTo>
                  <a:pt x="64636" y="2637"/>
                </a:lnTo>
                <a:lnTo>
                  <a:pt x="68312" y="2005"/>
                </a:lnTo>
                <a:lnTo>
                  <a:pt x="72241" y="1438"/>
                </a:lnTo>
                <a:lnTo>
                  <a:pt x="76464" y="950"/>
                </a:lnTo>
                <a:lnTo>
                  <a:pt x="81026" y="551"/>
                </a:lnTo>
                <a:lnTo>
                  <a:pt x="85966" y="253"/>
                </a:lnTo>
                <a:lnTo>
                  <a:pt x="91329" y="65"/>
                </a:lnTo>
                <a:lnTo>
                  <a:pt x="97155" y="0"/>
                </a:lnTo>
                <a:lnTo>
                  <a:pt x="97155" y="116"/>
                </a:lnTo>
                <a:lnTo>
                  <a:pt x="91329" y="180"/>
                </a:lnTo>
                <a:lnTo>
                  <a:pt x="85966" y="368"/>
                </a:lnTo>
                <a:lnTo>
                  <a:pt x="81026" y="667"/>
                </a:lnTo>
                <a:lnTo>
                  <a:pt x="76464" y="1066"/>
                </a:lnTo>
                <a:lnTo>
                  <a:pt x="72241" y="1554"/>
                </a:lnTo>
                <a:lnTo>
                  <a:pt x="68312" y="2120"/>
                </a:lnTo>
                <a:lnTo>
                  <a:pt x="64636" y="2753"/>
                </a:lnTo>
                <a:lnTo>
                  <a:pt x="61172" y="3441"/>
                </a:lnTo>
                <a:lnTo>
                  <a:pt x="57875" y="4174"/>
                </a:lnTo>
                <a:lnTo>
                  <a:pt x="54706" y="4941"/>
                </a:lnTo>
                <a:lnTo>
                  <a:pt x="51620" y="5729"/>
                </a:lnTo>
                <a:lnTo>
                  <a:pt x="48577" y="6529"/>
                </a:lnTo>
                <a:lnTo>
                  <a:pt x="45534" y="7329"/>
                </a:lnTo>
                <a:lnTo>
                  <a:pt x="42449" y="8118"/>
                </a:lnTo>
                <a:lnTo>
                  <a:pt x="39279" y="8884"/>
                </a:lnTo>
                <a:lnTo>
                  <a:pt x="35983" y="9617"/>
                </a:lnTo>
                <a:lnTo>
                  <a:pt x="32518" y="10306"/>
                </a:lnTo>
                <a:lnTo>
                  <a:pt x="28843" y="10939"/>
                </a:lnTo>
                <a:lnTo>
                  <a:pt x="24914" y="11505"/>
                </a:lnTo>
                <a:lnTo>
                  <a:pt x="20690" y="11993"/>
                </a:lnTo>
                <a:lnTo>
                  <a:pt x="16129" y="12392"/>
                </a:lnTo>
                <a:lnTo>
                  <a:pt x="11188" y="12690"/>
                </a:lnTo>
                <a:lnTo>
                  <a:pt x="5826" y="12878"/>
                </a:lnTo>
                <a:lnTo>
                  <a:pt x="0" y="12943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Freeform 25"/>
          <p:cNvSpPr/>
          <p:nvPr/>
        </p:nvSpPr>
        <p:spPr>
          <a:xfrm>
            <a:off x="1861536" y="5481096"/>
            <a:ext cx="8883853" cy="224760"/>
          </a:xfrm>
          <a:custGeom>
            <a:avLst/>
            <a:gdLst/>
            <a:ahLst/>
            <a:cxnLst/>
            <a:rect l="l" t="t" r="r" b="b"/>
            <a:pathLst>
              <a:path w="97155" h="2458">
                <a:moveTo>
                  <a:pt x="0" y="2400"/>
                </a:moveTo>
                <a:lnTo>
                  <a:pt x="5826" y="2388"/>
                </a:lnTo>
                <a:lnTo>
                  <a:pt x="11188" y="2353"/>
                </a:lnTo>
                <a:lnTo>
                  <a:pt x="16129" y="2297"/>
                </a:lnTo>
                <a:lnTo>
                  <a:pt x="20690" y="2222"/>
                </a:lnTo>
                <a:lnTo>
                  <a:pt x="24914" y="2131"/>
                </a:lnTo>
                <a:lnTo>
                  <a:pt x="28843" y="2025"/>
                </a:lnTo>
                <a:lnTo>
                  <a:pt x="32518" y="1906"/>
                </a:lnTo>
                <a:lnTo>
                  <a:pt x="35983" y="1778"/>
                </a:lnTo>
                <a:lnTo>
                  <a:pt x="39279" y="1640"/>
                </a:lnTo>
                <a:lnTo>
                  <a:pt x="42449" y="1497"/>
                </a:lnTo>
                <a:lnTo>
                  <a:pt x="45534" y="1350"/>
                </a:lnTo>
                <a:lnTo>
                  <a:pt x="48577" y="1200"/>
                </a:lnTo>
                <a:lnTo>
                  <a:pt x="51620" y="1050"/>
                </a:lnTo>
                <a:lnTo>
                  <a:pt x="54706" y="903"/>
                </a:lnTo>
                <a:lnTo>
                  <a:pt x="57875" y="759"/>
                </a:lnTo>
                <a:lnTo>
                  <a:pt x="61171" y="622"/>
                </a:lnTo>
                <a:lnTo>
                  <a:pt x="64636" y="493"/>
                </a:lnTo>
                <a:lnTo>
                  <a:pt x="68312" y="375"/>
                </a:lnTo>
                <a:lnTo>
                  <a:pt x="72241" y="269"/>
                </a:lnTo>
                <a:lnTo>
                  <a:pt x="76464" y="178"/>
                </a:lnTo>
                <a:lnTo>
                  <a:pt x="81026" y="103"/>
                </a:lnTo>
                <a:lnTo>
                  <a:pt x="85966" y="47"/>
                </a:lnTo>
                <a:lnTo>
                  <a:pt x="91329" y="12"/>
                </a:lnTo>
                <a:lnTo>
                  <a:pt x="97155" y="0"/>
                </a:lnTo>
                <a:lnTo>
                  <a:pt x="97155" y="58"/>
                </a:lnTo>
                <a:lnTo>
                  <a:pt x="91329" y="70"/>
                </a:lnTo>
                <a:lnTo>
                  <a:pt x="85966" y="105"/>
                </a:lnTo>
                <a:lnTo>
                  <a:pt x="81026" y="161"/>
                </a:lnTo>
                <a:lnTo>
                  <a:pt x="76464" y="235"/>
                </a:lnTo>
                <a:lnTo>
                  <a:pt x="72241" y="327"/>
                </a:lnTo>
                <a:lnTo>
                  <a:pt x="68312" y="433"/>
                </a:lnTo>
                <a:lnTo>
                  <a:pt x="64636" y="551"/>
                </a:lnTo>
                <a:lnTo>
                  <a:pt x="61172" y="680"/>
                </a:lnTo>
                <a:lnTo>
                  <a:pt x="57875" y="817"/>
                </a:lnTo>
                <a:lnTo>
                  <a:pt x="54706" y="960"/>
                </a:lnTo>
                <a:lnTo>
                  <a:pt x="51620" y="1108"/>
                </a:lnTo>
                <a:lnTo>
                  <a:pt x="48577" y="1258"/>
                </a:lnTo>
                <a:lnTo>
                  <a:pt x="45534" y="1407"/>
                </a:lnTo>
                <a:lnTo>
                  <a:pt x="42449" y="1555"/>
                </a:lnTo>
                <a:lnTo>
                  <a:pt x="39279" y="1698"/>
                </a:lnTo>
                <a:lnTo>
                  <a:pt x="35983" y="1835"/>
                </a:lnTo>
                <a:lnTo>
                  <a:pt x="32518" y="1964"/>
                </a:lnTo>
                <a:lnTo>
                  <a:pt x="28843" y="2083"/>
                </a:lnTo>
                <a:lnTo>
                  <a:pt x="24914" y="2188"/>
                </a:lnTo>
                <a:lnTo>
                  <a:pt x="20690" y="2280"/>
                </a:lnTo>
                <a:lnTo>
                  <a:pt x="16129" y="2354"/>
                </a:lnTo>
                <a:lnTo>
                  <a:pt x="11188" y="2410"/>
                </a:lnTo>
                <a:lnTo>
                  <a:pt x="5826" y="2445"/>
                </a:lnTo>
                <a:lnTo>
                  <a:pt x="0" y="2458"/>
                </a:lnTo>
                <a:close/>
              </a:path>
            </a:pathLst>
          </a:custGeom>
          <a:solidFill>
            <a:srgbClr val="E87BA4">
              <a:alpha val="36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Rounded Rectangle 26"/>
          <p:cNvSpPr/>
          <p:nvPr/>
        </p:nvSpPr>
        <p:spPr>
          <a:xfrm>
            <a:off x="1751838" y="2709672"/>
            <a:ext cx="109728" cy="911951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8" name="TextBox 27"/>
          <p:cNvSpPr txBox="1"/>
          <p:nvPr/>
        </p:nvSpPr>
        <p:spPr>
          <a:xfrm>
            <a:off x="795528" y="2982767"/>
            <a:ext cx="86487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Organic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795528" y="3183935"/>
            <a:ext cx="8648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173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751838" y="3694775"/>
            <a:ext cx="109728" cy="82760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795528" y="3925699"/>
            <a:ext cx="86487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Google Ads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795528" y="4126867"/>
            <a:ext cx="8648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157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1751838" y="4595535"/>
            <a:ext cx="109728" cy="564039"/>
          </a:xfrm>
          <a:prstGeom prst="roundRect">
            <a:avLst>
              <a:gd name="adj" fmla="val 16666"/>
            </a:avLst>
          </a:prstGeom>
          <a:solidFill>
            <a:srgbClr val="2A78D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4" name="TextBox 33"/>
          <p:cNvSpPr txBox="1"/>
          <p:nvPr/>
        </p:nvSpPr>
        <p:spPr>
          <a:xfrm>
            <a:off x="795528" y="4694674"/>
            <a:ext cx="86487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Meta Ads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95528" y="4895842"/>
            <a:ext cx="86487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50" b="0" i="0">
                <a:solidFill>
                  <a:srgbClr val="737B8B"/>
                </a:solidFill>
                <a:latin typeface="Work Sans"/>
              </a:rPr>
              <a:t>107</a:t>
            </a:r>
          </a:p>
        </p:txBody>
      </p:sp>
      <p:sp>
        <p:nvSpPr>
          <p:cNvPr id="36" name="Rounded Rectangle 35"/>
          <p:cNvSpPr/>
          <p:nvPr/>
        </p:nvSpPr>
        <p:spPr>
          <a:xfrm>
            <a:off x="1751838" y="5232726"/>
            <a:ext cx="109728" cy="195041"/>
          </a:xfrm>
          <a:prstGeom prst="roundRect">
            <a:avLst>
              <a:gd name="adj" fmla="val 16666"/>
            </a:avLst>
          </a:prstGeom>
          <a:solidFill>
            <a:srgbClr val="EB683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7" name="TextBox 36"/>
          <p:cNvSpPr txBox="1"/>
          <p:nvPr/>
        </p:nvSpPr>
        <p:spPr>
          <a:xfrm>
            <a:off x="795528" y="5147367"/>
            <a:ext cx="86487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Referral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1751838" y="5500919"/>
            <a:ext cx="109728" cy="100156"/>
          </a:xfrm>
          <a:prstGeom prst="roundRect">
            <a:avLst>
              <a:gd name="adj" fmla="val 18259"/>
            </a:avLst>
          </a:prstGeom>
          <a:solidFill>
            <a:srgbClr val="4A3A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TextBox 38"/>
          <p:cNvSpPr txBox="1"/>
          <p:nvPr/>
        </p:nvSpPr>
        <p:spPr>
          <a:xfrm>
            <a:off x="795528" y="5368117"/>
            <a:ext cx="86487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Direct</a:t>
            </a:r>
          </a:p>
        </p:txBody>
      </p:sp>
      <p:sp>
        <p:nvSpPr>
          <p:cNvPr id="40" name="Rounded Rectangle 39"/>
          <p:cNvSpPr/>
          <p:nvPr/>
        </p:nvSpPr>
        <p:spPr>
          <a:xfrm>
            <a:off x="1751838" y="5674228"/>
            <a:ext cx="109728" cy="31628"/>
          </a:xfrm>
          <a:prstGeom prst="roundRect">
            <a:avLst>
              <a:gd name="adj" fmla="val 50000"/>
            </a:avLst>
          </a:prstGeom>
          <a:solidFill>
            <a:srgbClr val="E87BA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795528" y="5507162"/>
            <a:ext cx="86487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0" i="0">
                <a:solidFill>
                  <a:srgbClr val="141821"/>
                </a:solidFill>
                <a:latin typeface="Work Sans"/>
              </a:rPr>
              <a:t>Social</a:t>
            </a:r>
          </a:p>
        </p:txBody>
      </p:sp>
      <p:sp>
        <p:nvSpPr>
          <p:cNvPr id="42" name="Rounded Rectangle 41"/>
          <p:cNvSpPr/>
          <p:nvPr/>
        </p:nvSpPr>
        <p:spPr>
          <a:xfrm>
            <a:off x="10745419" y="2709672"/>
            <a:ext cx="109728" cy="1154435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3" name="TextBox 42"/>
          <p:cNvSpPr txBox="1"/>
          <p:nvPr/>
        </p:nvSpPr>
        <p:spPr>
          <a:xfrm>
            <a:off x="10946587" y="3104009"/>
            <a:ext cx="5410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Won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946587" y="3305177"/>
            <a:ext cx="5410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219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10745419" y="3937259"/>
            <a:ext cx="109728" cy="590396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TextBox 45"/>
          <p:cNvSpPr txBox="1"/>
          <p:nvPr/>
        </p:nvSpPr>
        <p:spPr>
          <a:xfrm>
            <a:off x="10946587" y="4049576"/>
            <a:ext cx="5410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Open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10946587" y="4250744"/>
            <a:ext cx="5410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112</a:t>
            </a:r>
          </a:p>
        </p:txBody>
      </p:sp>
      <p:sp>
        <p:nvSpPr>
          <p:cNvPr id="48" name="Rounded Rectangle 47"/>
          <p:cNvSpPr/>
          <p:nvPr/>
        </p:nvSpPr>
        <p:spPr>
          <a:xfrm>
            <a:off x="10745419" y="4600806"/>
            <a:ext cx="109728" cy="885594"/>
          </a:xfrm>
          <a:prstGeom prst="roundRect">
            <a:avLst>
              <a:gd name="adj" fmla="val 16666"/>
            </a:avLst>
          </a:prstGeom>
          <a:solidFill>
            <a:srgbClr val="4C546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946587" y="4860723"/>
            <a:ext cx="541020" cy="201168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100" b="0" i="0">
                <a:solidFill>
                  <a:srgbClr val="141821"/>
                </a:solidFill>
                <a:latin typeface="Work Sans"/>
              </a:rPr>
              <a:t>Lost</a:t>
            </a:r>
          </a:p>
        </p:txBody>
      </p:sp>
      <p:sp>
        <p:nvSpPr>
          <p:cNvPr id="50" name="TextBox 49"/>
          <p:cNvSpPr txBox="1"/>
          <p:nvPr/>
        </p:nvSpPr>
        <p:spPr>
          <a:xfrm>
            <a:off x="10946587" y="5061891"/>
            <a:ext cx="541020" cy="18288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168</a:t>
            </a:r>
          </a:p>
        </p:txBody>
      </p:sp>
      <p:sp>
        <p:nvSpPr>
          <p:cNvPr id="51" name="TextBox 50"/>
          <p:cNvSpPr txBox="1"/>
          <p:nvPr/>
        </p:nvSpPr>
        <p:spPr>
          <a:xfrm>
            <a:off x="795528" y="5788152"/>
            <a:ext cx="1060063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499 of 519 deals matched a form lead by email.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3 / 8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Close rate by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first touch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566928" y="1371600"/>
          <a:ext cx="11057841" cy="4279392"/>
        </p:xfrm>
        <a:graphic>
          <a:graphicData uri="http://schemas.openxmlformats.org/drawingml/2006/table">
            <a:tbl>
              <a:tblPr firstRow="0" bandRow="0" firstCol="0" lastRow="0" lastCol="0" bandCol="0">
                <a:tableStyleId>{2D5ABB26-0587-4C30-8999-92F81FD0307C}</a:tableStyleId>
              </a:tblPr>
              <a:tblGrid>
                <a:gridCol w="2469226"/>
                <a:gridCol w="2147153"/>
                <a:gridCol w="1073577"/>
                <a:gridCol w="1073577"/>
                <a:gridCol w="1073577"/>
                <a:gridCol w="1073577"/>
                <a:gridCol w="1073577"/>
                <a:gridCol w="1073577"/>
              </a:tblGrid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First touch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Deals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Won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Close rate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Won revenue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Average deal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Days to close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950" b="1" i="0">
                          <a:solidFill>
                            <a:srgbClr val="737B8B"/>
                          </a:solidFill>
                          <a:latin typeface="Work Sans"/>
                        </a:rPr>
                        <a:t>Ad cost per customer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E6E8EE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Organic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71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$60K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$845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Google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64%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$95.4K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$1,325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$262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E7F0ED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Meta Ads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51%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$72.4K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$1,610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$202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Referral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$17.3K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$1,080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4.5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Direct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12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80%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$5,585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$465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Social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75%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$700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$233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4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No form lead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/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10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62%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$20K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$1,996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0" i="0">
                          <a:solidFill>
                            <a:srgbClr val="141821"/>
                          </a:solidFill>
                          <a:latin typeface="Work Sans"/>
                        </a:rPr>
                        <a:t>–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0">
                      <a:noFill/>
                    </a:lnT>
                    <a:lnB w="9525">
                      <a:solidFill>
                        <a:srgbClr val="F0F1F5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75488"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Total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l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519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229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57%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$271K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$1,185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5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  <a:tc>
                  <a:txBody>
                    <a:bodyPr wrap="none"/>
                    <a:lstStyle/>
                    <a:p>
                      <a:pPr algn="r"/>
                      <a:r>
                        <a:rPr sz="1100" b="1" i="0">
                          <a:solidFill>
                            <a:srgbClr val="141821"/>
                          </a:solidFill>
                          <a:latin typeface="Work Sans"/>
                        </a:rPr>
                        <a:t>$239</a:t>
                      </a:r>
                    </a:p>
                  </a:txBody>
                  <a:tcPr marL="91440" marR="91440" marT="18288" marB="18288" anchor="ctr">
                    <a:lnL w="0">
                      <a:noFill/>
                    </a:lnL>
                    <a:lnR w="0">
                      <a:noFill/>
                    </a:lnR>
                    <a:lnT w="9525">
                      <a:solidFill>
                        <a:srgbClr val="737B8B"/>
                      </a:solidFill>
                    </a:lnT>
                    <a:lnB w="0">
                      <a:noFill/>
                    </a:lnB>
                    <a:solidFill>
                      <a:srgbClr val="EEF8F5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3127594" y="196596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173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3721954" y="2039112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127594" y="244144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157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3721954" y="2514600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Rounded Rectangle 8"/>
          <p:cNvSpPr/>
          <p:nvPr/>
        </p:nvSpPr>
        <p:spPr>
          <a:xfrm>
            <a:off x="3721954" y="2514600"/>
            <a:ext cx="1243216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0" name="TextBox 9"/>
          <p:cNvSpPr txBox="1"/>
          <p:nvPr/>
        </p:nvSpPr>
        <p:spPr>
          <a:xfrm>
            <a:off x="3127594" y="2916936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107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3721954" y="2990088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2" name="Rounded Rectangle 11"/>
          <p:cNvSpPr/>
          <p:nvPr/>
        </p:nvSpPr>
        <p:spPr>
          <a:xfrm>
            <a:off x="3721954" y="2990088"/>
            <a:ext cx="84728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3127594" y="3392424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37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3721954" y="3465576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3721954" y="3465576"/>
            <a:ext cx="292987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TextBox 15"/>
          <p:cNvSpPr txBox="1"/>
          <p:nvPr/>
        </p:nvSpPr>
        <p:spPr>
          <a:xfrm>
            <a:off x="3127594" y="3867912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19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721954" y="3941064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8" name="Rounded Rectangle 17"/>
          <p:cNvSpPr/>
          <p:nvPr/>
        </p:nvSpPr>
        <p:spPr>
          <a:xfrm>
            <a:off x="3721954" y="3941064"/>
            <a:ext cx="150453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9" name="TextBox 18"/>
          <p:cNvSpPr txBox="1"/>
          <p:nvPr/>
        </p:nvSpPr>
        <p:spPr>
          <a:xfrm>
            <a:off x="3127594" y="4343400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6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721954" y="4416552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Rounded Rectangle 20"/>
          <p:cNvSpPr/>
          <p:nvPr/>
        </p:nvSpPr>
        <p:spPr>
          <a:xfrm>
            <a:off x="3721954" y="4416552"/>
            <a:ext cx="4751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TextBox 21"/>
          <p:cNvSpPr txBox="1"/>
          <p:nvPr/>
        </p:nvSpPr>
        <p:spPr>
          <a:xfrm>
            <a:off x="3127594" y="4818888"/>
            <a:ext cx="502920" cy="237744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r"/>
            <a:r>
              <a:rPr sz="1100" b="1" i="0">
                <a:solidFill>
                  <a:srgbClr val="141821"/>
                </a:solidFill>
                <a:latin typeface="Work Sans"/>
              </a:rPr>
              <a:t>20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3721954" y="4892040"/>
            <a:ext cx="1369913" cy="91440"/>
          </a:xfrm>
          <a:prstGeom prst="roundRect">
            <a:avLst>
              <a:gd name="adj" fmla="val 50000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3721954" y="4892040"/>
            <a:ext cx="158371" cy="91440"/>
          </a:xfrm>
          <a:prstGeom prst="roundRect">
            <a:avLst>
              <a:gd name="adj" fmla="val 50000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566928" y="6053328"/>
            <a:ext cx="11057839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00" b="0" i="0">
                <a:solidFill>
                  <a:srgbClr val="737B8B"/>
                </a:solidFill>
                <a:latin typeface="Work Sans"/>
              </a:rPr>
              <a:t>Close rate counts won and lost deals; open deals are left out. Ad cost per customer divides each platform's spend by the customers whose first visit came from it.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4 / 8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First vs last touch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Who starts the journeys that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close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292352"/>
            <a:ext cx="8778240" cy="36576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50" b="0" i="0">
                <a:solidFill>
                  <a:srgbClr val="4C5464"/>
                </a:solidFill>
                <a:latin typeface="Work Sans"/>
              </a:rPr>
              <a:t>The same won revenue, credited two ways.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566928" y="1804416"/>
            <a:ext cx="11057839" cy="3749040"/>
          </a:xfrm>
          <a:prstGeom prst="roundRect">
            <a:avLst>
              <a:gd name="adj" fmla="val 4878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6" name="Rounded Rectangle 5"/>
          <p:cNvSpPr/>
          <p:nvPr/>
        </p:nvSpPr>
        <p:spPr>
          <a:xfrm>
            <a:off x="599805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7" name="TextBox 6"/>
          <p:cNvSpPr txBox="1"/>
          <p:nvPr/>
        </p:nvSpPr>
        <p:spPr>
          <a:xfrm>
            <a:off x="3493008" y="2023872"/>
            <a:ext cx="379156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1500" b="1" i="0">
                <a:solidFill>
                  <a:srgbClr val="141821"/>
                </a:solidFill>
                <a:latin typeface="Rubik"/>
              </a:rPr>
              <a:t>First touch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7741768" y="2106168"/>
            <a:ext cx="118872" cy="118872"/>
          </a:xfrm>
          <a:prstGeom prst="roundRect">
            <a:avLst>
              <a:gd name="adj" fmla="val 2307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9" name="TextBox 8"/>
          <p:cNvSpPr txBox="1"/>
          <p:nvPr/>
        </p:nvSpPr>
        <p:spPr>
          <a:xfrm>
            <a:off x="7952080" y="2023872"/>
            <a:ext cx="3928720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500" b="1" i="0">
                <a:solidFill>
                  <a:srgbClr val="141821"/>
                </a:solidFill>
                <a:latin typeface="Rubik"/>
              </a:rPr>
              <a:t>Last touch</a:t>
            </a:r>
          </a:p>
        </p:txBody>
      </p:sp>
      <p:cxnSp>
        <p:nvCxnSpPr>
          <p:cNvPr id="10" name="Connector 9"/>
          <p:cNvCxnSpPr/>
          <p:nvPr/>
        </p:nvCxnSpPr>
        <p:spPr>
          <a:xfrm>
            <a:off x="841248" y="2453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841248" y="2490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Google Ads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493008" y="2490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$95.4K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454456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4" name="Rounded Rectangle 13"/>
          <p:cNvSpPr/>
          <p:nvPr/>
        </p:nvSpPr>
        <p:spPr>
          <a:xfrm>
            <a:off x="4674842" y="2618232"/>
            <a:ext cx="265544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Rounded Rectangle 14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6" name="Rounded Rectangle 15"/>
          <p:cNvSpPr/>
          <p:nvPr/>
        </p:nvSpPr>
        <p:spPr>
          <a:xfrm>
            <a:off x="7604608" y="2618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7" name="TextBox 16"/>
          <p:cNvSpPr txBox="1"/>
          <p:nvPr/>
        </p:nvSpPr>
        <p:spPr>
          <a:xfrm>
            <a:off x="10481767" y="2490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$100K</a:t>
            </a:r>
          </a:p>
        </p:txBody>
      </p:sp>
      <p:cxnSp>
        <p:nvCxnSpPr>
          <p:cNvPr id="18" name="Connector 17"/>
          <p:cNvCxnSpPr/>
          <p:nvPr/>
        </p:nvCxnSpPr>
        <p:spPr>
          <a:xfrm>
            <a:off x="841248" y="29108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41248" y="29474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Meta Ads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493008" y="29474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$72.4K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2" name="Rounded Rectangle 21"/>
          <p:cNvSpPr/>
          <p:nvPr/>
        </p:nvSpPr>
        <p:spPr>
          <a:xfrm>
            <a:off x="454456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Rounded Rectangle 22"/>
          <p:cNvSpPr/>
          <p:nvPr/>
        </p:nvSpPr>
        <p:spPr>
          <a:xfrm>
            <a:off x="7604608" y="30754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4" name="Rounded Rectangle 23"/>
          <p:cNvSpPr/>
          <p:nvPr/>
        </p:nvSpPr>
        <p:spPr>
          <a:xfrm>
            <a:off x="7604608" y="3075432"/>
            <a:ext cx="2478417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TextBox 24"/>
          <p:cNvSpPr txBox="1"/>
          <p:nvPr/>
        </p:nvSpPr>
        <p:spPr>
          <a:xfrm>
            <a:off x="10481767" y="29474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$64.4K</a:t>
            </a:r>
          </a:p>
        </p:txBody>
      </p:sp>
      <p:cxnSp>
        <p:nvCxnSpPr>
          <p:cNvPr id="26" name="Connector 25"/>
          <p:cNvCxnSpPr/>
          <p:nvPr/>
        </p:nvCxnSpPr>
        <p:spPr>
          <a:xfrm>
            <a:off x="841248" y="33680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841248" y="34046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Organic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3493008" y="34046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$60K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0" name="Rounded Rectangle 29"/>
          <p:cNvSpPr/>
          <p:nvPr/>
        </p:nvSpPr>
        <p:spPr>
          <a:xfrm>
            <a:off x="454456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Rounded Rectangle 30"/>
          <p:cNvSpPr/>
          <p:nvPr/>
        </p:nvSpPr>
        <p:spPr>
          <a:xfrm>
            <a:off x="7604608" y="35326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2" name="Rounded Rectangle 31"/>
          <p:cNvSpPr/>
          <p:nvPr/>
        </p:nvSpPr>
        <p:spPr>
          <a:xfrm>
            <a:off x="7604608" y="3532632"/>
            <a:ext cx="1665812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10481767" y="34046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$35.9K</a:t>
            </a:r>
          </a:p>
        </p:txBody>
      </p:sp>
      <p:cxnSp>
        <p:nvCxnSpPr>
          <p:cNvPr id="34" name="Connector 33"/>
          <p:cNvCxnSpPr/>
          <p:nvPr/>
        </p:nvCxnSpPr>
        <p:spPr>
          <a:xfrm>
            <a:off x="841248" y="38252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5" name="TextBox 34"/>
          <p:cNvSpPr txBox="1"/>
          <p:nvPr/>
        </p:nvSpPr>
        <p:spPr>
          <a:xfrm>
            <a:off x="841248" y="38618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Direct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493008" y="38618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$5,585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454456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8" name="Rounded Rectangle 37"/>
          <p:cNvSpPr/>
          <p:nvPr/>
        </p:nvSpPr>
        <p:spPr>
          <a:xfrm>
            <a:off x="6828004" y="3989832"/>
            <a:ext cx="502284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9" name="Rounded Rectangle 38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0" name="Rounded Rectangle 39"/>
          <p:cNvSpPr/>
          <p:nvPr/>
        </p:nvSpPr>
        <p:spPr>
          <a:xfrm>
            <a:off x="7604608" y="39898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1" name="TextBox 40"/>
          <p:cNvSpPr txBox="1"/>
          <p:nvPr/>
        </p:nvSpPr>
        <p:spPr>
          <a:xfrm>
            <a:off x="10481767" y="38618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$31K</a:t>
            </a:r>
          </a:p>
        </p:txBody>
      </p:sp>
      <p:cxnSp>
        <p:nvCxnSpPr>
          <p:cNvPr id="42" name="Connector 41"/>
          <p:cNvCxnSpPr/>
          <p:nvPr/>
        </p:nvCxnSpPr>
        <p:spPr>
          <a:xfrm>
            <a:off x="841248" y="42824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841248" y="43190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Referral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3493008" y="43190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$17.3K</a:t>
            </a:r>
          </a:p>
        </p:txBody>
      </p:sp>
      <p:sp>
        <p:nvSpPr>
          <p:cNvPr id="45" name="Rounded Rectangle 44"/>
          <p:cNvSpPr/>
          <p:nvPr/>
        </p:nvSpPr>
        <p:spPr>
          <a:xfrm>
            <a:off x="454456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6" name="Rounded Rectangle 45"/>
          <p:cNvSpPr/>
          <p:nvPr/>
        </p:nvSpPr>
        <p:spPr>
          <a:xfrm>
            <a:off x="4837991" y="4447032"/>
            <a:ext cx="2492296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7" name="Rounded Rectangle 46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8" name="Rounded Rectangle 47"/>
          <p:cNvSpPr/>
          <p:nvPr/>
        </p:nvSpPr>
        <p:spPr>
          <a:xfrm>
            <a:off x="7604608" y="44470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49" name="TextBox 48"/>
          <p:cNvSpPr txBox="1"/>
          <p:nvPr/>
        </p:nvSpPr>
        <p:spPr>
          <a:xfrm>
            <a:off x="10481767" y="43190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$19.3K</a:t>
            </a:r>
          </a:p>
        </p:txBody>
      </p:sp>
      <p:cxnSp>
        <p:nvCxnSpPr>
          <p:cNvPr id="50" name="Connector 49"/>
          <p:cNvCxnSpPr/>
          <p:nvPr/>
        </p:nvCxnSpPr>
        <p:spPr>
          <a:xfrm>
            <a:off x="841248" y="4739640"/>
            <a:ext cx="10509199" cy="0"/>
          </a:xfrm>
          <a:prstGeom prst="line">
            <a:avLst/>
          </a:prstGeom>
          <a:ln w="9525">
            <a:solidFill>
              <a:srgbClr val="F0F1F5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1" name="TextBox 50"/>
          <p:cNvSpPr txBox="1"/>
          <p:nvPr/>
        </p:nvSpPr>
        <p:spPr>
          <a:xfrm>
            <a:off x="841248" y="4776216"/>
            <a:ext cx="2651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00" b="0" i="0">
                <a:solidFill>
                  <a:srgbClr val="4C5464"/>
                </a:solidFill>
                <a:latin typeface="Work Sans"/>
              </a:rPr>
              <a:t>Social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3493008" y="4776216"/>
            <a:ext cx="100584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$700</a:t>
            </a:r>
          </a:p>
        </p:txBody>
      </p:sp>
      <p:sp>
        <p:nvSpPr>
          <p:cNvPr id="53" name="Rounded Rectangle 52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4" name="Rounded Rectangle 53"/>
          <p:cNvSpPr/>
          <p:nvPr/>
        </p:nvSpPr>
        <p:spPr>
          <a:xfrm>
            <a:off x="454456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5" name="Rounded Rectangle 54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FF1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6" name="Rounded Rectangle 55"/>
          <p:cNvSpPr/>
          <p:nvPr/>
        </p:nvSpPr>
        <p:spPr>
          <a:xfrm>
            <a:off x="7604608" y="4904232"/>
            <a:ext cx="2785720" cy="109728"/>
          </a:xfrm>
          <a:prstGeom prst="roundRect">
            <a:avLst>
              <a:gd name="adj" fmla="val 16666"/>
            </a:avLst>
          </a:prstGeom>
          <a:solidFill>
            <a:srgbClr val="EB9F3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7" name="TextBox 56"/>
          <p:cNvSpPr txBox="1"/>
          <p:nvPr/>
        </p:nvSpPr>
        <p:spPr>
          <a:xfrm>
            <a:off x="10481767" y="4776216"/>
            <a:ext cx="118872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l"/>
            <a:r>
              <a:rPr sz="1250" b="1" i="0">
                <a:solidFill>
                  <a:srgbClr val="141821"/>
                </a:solidFill>
                <a:latin typeface="Work Sans"/>
              </a:rPr>
              <a:t>$700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841248" y="5251704"/>
            <a:ext cx="10509199" cy="2377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050" b="0" i="0">
                <a:solidFill>
                  <a:srgbClr val="737B8B"/>
                </a:solidFill>
                <a:latin typeface="Work Sans"/>
              </a:rPr>
              <a:t>Won revenue from deals with a form lead, by channel. Each deal counts once on each side, so both columns add up to $251K.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60" name="TextBox 59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5 / 8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Next steps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What to do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next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6692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5" name="Oval 4"/>
          <p:cNvSpPr/>
          <p:nvPr/>
        </p:nvSpPr>
        <p:spPr>
          <a:xfrm>
            <a:off x="80467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0467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331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5331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Judge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Organic</a:t>
            </a:r>
            <a:r>
              <a:rPr sz="1800" b="0" i="0">
                <a:solidFill>
                  <a:srgbClr val="141821"/>
                </a:solidFill>
                <a:latin typeface="Rubik"/>
              </a:rPr>
              <a:t> on first touch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331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 started $60K of won revenue but gets $35.9K on last touch. Cutting it on last-touch numbers would cut the journeys it starts.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135331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1" name="TextBox 10"/>
          <p:cNvSpPr txBox="1"/>
          <p:nvPr/>
        </p:nvSpPr>
        <p:spPr>
          <a:xfrm>
            <a:off x="135331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2377694" y="332232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3" name="TextBox 12"/>
          <p:cNvSpPr txBox="1"/>
          <p:nvPr/>
        </p:nvSpPr>
        <p:spPr>
          <a:xfrm>
            <a:off x="2377694" y="332232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187288" y="147523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15" name="Oval 14"/>
          <p:cNvSpPr/>
          <p:nvPr/>
        </p:nvSpPr>
        <p:spPr>
          <a:xfrm>
            <a:off x="6425032" y="171297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425032" y="171297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973672" y="171297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month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973672" y="193243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Feed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Google Ads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973672" y="229819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Its leads close at 64% vs 57% overall, at $1,325 per deal.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6973672" y="332232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1" name="TextBox 20"/>
          <p:cNvSpPr txBox="1"/>
          <p:nvPr/>
        </p:nvSpPr>
        <p:spPr>
          <a:xfrm>
            <a:off x="6973672" y="332232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7998054" y="3322320"/>
            <a:ext cx="106756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3" name="TextBox 22"/>
          <p:cNvSpPr txBox="1"/>
          <p:nvPr/>
        </p:nvSpPr>
        <p:spPr>
          <a:xfrm>
            <a:off x="7998054" y="3322320"/>
            <a:ext cx="106756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Medium effort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66928" y="3852672"/>
            <a:ext cx="5437480" cy="2194560"/>
          </a:xfrm>
          <a:prstGeom prst="roundRect">
            <a:avLst>
              <a:gd name="adj" fmla="val 8333"/>
            </a:avLst>
          </a:prstGeom>
          <a:solidFill>
            <a:srgbClr val="FFFFFF"/>
          </a:solidFill>
          <a:ln w="9525">
            <a:solidFill>
              <a:srgbClr val="E6E8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25" name="Oval 24"/>
          <p:cNvSpPr/>
          <p:nvPr/>
        </p:nvSpPr>
        <p:spPr>
          <a:xfrm>
            <a:off x="804672" y="4090416"/>
            <a:ext cx="365760" cy="365760"/>
          </a:xfrm>
          <a:prstGeom prst="ellipse">
            <a:avLst/>
          </a:prstGeom>
          <a:solidFill>
            <a:srgbClr val="0E7C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804672" y="4090416"/>
            <a:ext cx="365760" cy="365760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1300" b="1" i="0">
                <a:solidFill>
                  <a:srgbClr val="FFFFFF"/>
                </a:solidFill>
                <a:latin typeface="Rubik"/>
              </a:rPr>
              <a:t>3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353312" y="4090416"/>
            <a:ext cx="4413352" cy="20116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50" b="0" i="0">
                <a:solidFill>
                  <a:srgbClr val="737B8B"/>
                </a:solidFill>
                <a:latin typeface="Work Sans"/>
              </a:rPr>
              <a:t>This week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353312" y="4309872"/>
            <a:ext cx="4413352" cy="3200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800" b="0" i="0">
                <a:solidFill>
                  <a:srgbClr val="141821"/>
                </a:solidFill>
                <a:latin typeface="Rubik"/>
              </a:rPr>
              <a:t>Follow up the </a:t>
            </a:r>
            <a:r>
              <a:rPr sz="1800" b="1" i="0">
                <a:solidFill>
                  <a:srgbClr val="0E7C66"/>
                </a:solidFill>
                <a:latin typeface="Rubik"/>
              </a:rPr>
              <a:t>116 open deals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353312" y="4675632"/>
            <a:ext cx="4413352" cy="95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12000"/>
              </a:lnSpc>
            </a:pPr>
            <a:r>
              <a:rPr sz="1250" b="0" i="0">
                <a:solidFill>
                  <a:srgbClr val="4C5464"/>
                </a:solidFill>
                <a:latin typeface="Work Sans"/>
              </a:rPr>
              <a:t>116 deals worth $176K are still open. 30 of them were created more than 14 days before Oct 5. Give each one a dated next step in HubSpot.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1353312" y="5699760"/>
            <a:ext cx="932942" cy="219456"/>
          </a:xfrm>
          <a:prstGeom prst="roundRect">
            <a:avLst>
              <a:gd name="adj" fmla="val 50000"/>
            </a:avLst>
          </a:prstGeom>
          <a:solidFill>
            <a:srgbClr val="FDEBE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1" name="TextBox 30"/>
          <p:cNvSpPr txBox="1"/>
          <p:nvPr/>
        </p:nvSpPr>
        <p:spPr>
          <a:xfrm>
            <a:off x="1353312" y="5699760"/>
            <a:ext cx="93294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C0322B"/>
                </a:solidFill>
                <a:latin typeface="Work Sans"/>
              </a:rPr>
              <a:t>High impact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2377694" y="5699760"/>
            <a:ext cx="858012" cy="219456"/>
          </a:xfrm>
          <a:prstGeom prst="roundRect">
            <a:avLst>
              <a:gd name="adj" fmla="val 50000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3" name="TextBox 32"/>
          <p:cNvSpPr txBox="1"/>
          <p:nvPr/>
        </p:nvSpPr>
        <p:spPr>
          <a:xfrm>
            <a:off x="2377694" y="5699760"/>
            <a:ext cx="858012" cy="219456"/>
          </a:xfrm>
          <a:prstGeom prst="rect">
            <a:avLst/>
          </a:prstGeom>
          <a:noFill/>
        </p:spPr>
        <p:txBody>
          <a:bodyPr wrap="square" lIns="0" rIns="0" tIns="0" bIns="0" anchor="ctr">
            <a:noAutofit/>
          </a:bodyPr>
          <a:lstStyle/>
          <a:p>
            <a:pPr algn="ctr"/>
            <a:r>
              <a:rPr sz="900" b="1" i="0">
                <a:solidFill>
                  <a:srgbClr val="4C5464"/>
                </a:solidFill>
                <a:latin typeface="Work Sans"/>
              </a:rPr>
              <a:t>Low effort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6 / 8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329184" y="329184"/>
            <a:ext cx="11533327" cy="6199632"/>
          </a:xfrm>
          <a:prstGeom prst="roundRect">
            <a:avLst>
              <a:gd name="adj" fmla="val 5014"/>
            </a:avLst>
          </a:prstGeom>
          <a:solidFill>
            <a:srgbClr val="EEF8F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/>
        </p:txBody>
      </p:sp>
      <p:sp>
        <p:nvSpPr>
          <p:cNvPr id="3" name="TextBox 2"/>
          <p:cNvSpPr txBox="1"/>
          <p:nvPr/>
        </p:nvSpPr>
        <p:spPr>
          <a:xfrm>
            <a:off x="841248" y="914400"/>
            <a:ext cx="9144000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The pipeline in one line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41248" y="1207008"/>
            <a:ext cx="10509199" cy="122732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2000"/>
              </a:lnSpc>
            </a:pPr>
            <a:r>
              <a:rPr sz="4000" b="0" i="0">
                <a:solidFill>
                  <a:srgbClr val="141821"/>
                </a:solidFill>
                <a:latin typeface="Rubik"/>
              </a:rPr>
              <a:t>Next: judge </a:t>
            </a:r>
            <a:r>
              <a:rPr sz="4000" b="1" i="0">
                <a:solidFill>
                  <a:srgbClr val="0E7C66"/>
                </a:solidFill>
                <a:latin typeface="Rubik"/>
              </a:rPr>
              <a:t>Organic</a:t>
            </a:r>
            <a:r>
              <a:rPr sz="4000" b="0" i="0">
                <a:solidFill>
                  <a:srgbClr val="141821"/>
                </a:solidFill>
                <a:latin typeface="Rubik"/>
              </a:rPr>
              <a:t> on first touch. It started 24% of won revenue.</a:t>
            </a:r>
          </a:p>
        </p:txBody>
      </p:sp>
      <p:cxnSp>
        <p:nvCxnSpPr>
          <p:cNvPr id="5" name="Connector 4"/>
          <p:cNvCxnSpPr/>
          <p:nvPr/>
        </p:nvCxnSpPr>
        <p:spPr>
          <a:xfrm>
            <a:off x="84124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8412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Deals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519</a:t>
            </a:r>
          </a:p>
        </p:txBody>
      </p:sp>
      <p:cxnSp>
        <p:nvCxnSpPr>
          <p:cNvPr id="8" name="Connector 7"/>
          <p:cNvCxnSpPr/>
          <p:nvPr/>
        </p:nvCxnSpPr>
        <p:spPr>
          <a:xfrm>
            <a:off x="3525698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352569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Won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52569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229</a:t>
            </a:r>
          </a:p>
        </p:txBody>
      </p:sp>
      <p:cxnSp>
        <p:nvCxnSpPr>
          <p:cNvPr id="11" name="Connector 10"/>
          <p:cNvCxnSpPr/>
          <p:nvPr/>
        </p:nvCxnSpPr>
        <p:spPr>
          <a:xfrm>
            <a:off x="6210148" y="2845816"/>
            <a:ext cx="2455849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6210148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Close rate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210148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57%</a:t>
            </a:r>
          </a:p>
        </p:txBody>
      </p:sp>
      <p:cxnSp>
        <p:nvCxnSpPr>
          <p:cNvPr id="14" name="Connector 13"/>
          <p:cNvCxnSpPr/>
          <p:nvPr/>
        </p:nvCxnSpPr>
        <p:spPr>
          <a:xfrm>
            <a:off x="8894597" y="2845816"/>
            <a:ext cx="2455850" cy="0"/>
          </a:xfrm>
          <a:prstGeom prst="line">
            <a:avLst/>
          </a:prstGeom>
          <a:ln w="12700">
            <a:solidFill>
              <a:srgbClr val="E6E8E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8894597" y="2982976"/>
            <a:ext cx="245585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100" b="0" i="0">
                <a:solidFill>
                  <a:srgbClr val="737B8B"/>
                </a:solidFill>
                <a:latin typeface="Work Sans"/>
              </a:rPr>
              <a:t>Won revenue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894597" y="3229864"/>
            <a:ext cx="2455850" cy="54864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3600" b="1" i="0">
                <a:solidFill>
                  <a:srgbClr val="141821"/>
                </a:solidFill>
                <a:latin typeface="Rubik"/>
              </a:rPr>
              <a:t>$271K</a:t>
            </a:r>
          </a:p>
        </p:txBody>
      </p:sp>
      <p:sp>
        <p:nvSpPr>
          <p:cNvPr id="17" name="Oval 16"/>
          <p:cNvSpPr/>
          <p:nvPr/>
        </p:nvSpPr>
        <p:spPr>
          <a:xfrm>
            <a:off x="850392" y="4162552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1069848" y="4080256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Best close rate: Google Ads at 64% on 113 decided deals.</a:t>
            </a:r>
          </a:p>
        </p:txBody>
      </p:sp>
      <p:sp>
        <p:nvSpPr>
          <p:cNvPr id="19" name="Oval 18"/>
          <p:cNvSpPr/>
          <p:nvPr/>
        </p:nvSpPr>
        <p:spPr>
          <a:xfrm>
            <a:off x="850392" y="4510024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1069848" y="4427728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Most won revenue by first touch: Google Ads, $95.4K.</a:t>
            </a:r>
          </a:p>
        </p:txBody>
      </p:sp>
      <p:sp>
        <p:nvSpPr>
          <p:cNvPr id="21" name="Oval 20"/>
          <p:cNvSpPr/>
          <p:nvPr/>
        </p:nvSpPr>
        <p:spPr>
          <a:xfrm>
            <a:off x="850392" y="4857496"/>
            <a:ext cx="91440" cy="91440"/>
          </a:xfrm>
          <a:prstGeom prst="ellipse">
            <a:avLst/>
          </a:prstGeom>
          <a:solidFill>
            <a:srgbClr val="007D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1069848" y="4775200"/>
            <a:ext cx="10234879" cy="292608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400" b="0" i="0">
                <a:solidFill>
                  <a:srgbClr val="4C5464"/>
                </a:solidFill>
                <a:latin typeface="Work Sans"/>
              </a:rPr>
              <a:t>116 deals are still open.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7 / 8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66928" y="420624"/>
            <a:ext cx="11057839" cy="256032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1200" b="1" i="0">
                <a:solidFill>
                  <a:srgbClr val="0E7C66"/>
                </a:solidFill>
                <a:latin typeface="Work Sans"/>
              </a:rPr>
              <a:t>Method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66928" y="713232"/>
            <a:ext cx="11057839" cy="542544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00000"/>
              </a:lnSpc>
            </a:pPr>
            <a:r>
              <a:rPr sz="3200" b="0" i="0">
                <a:solidFill>
                  <a:srgbClr val="141821"/>
                </a:solidFill>
                <a:latin typeface="Rubik"/>
              </a:rPr>
              <a:t>How we built this </a:t>
            </a:r>
            <a:r>
              <a:rPr sz="3200" b="1" i="0">
                <a:solidFill>
                  <a:srgbClr val="0E7C66"/>
                </a:solidFill>
                <a:latin typeface="Rubik"/>
              </a:rPr>
              <a:t>report</a:t>
            </a:r>
            <a:r>
              <a:rPr sz="3200" b="0" i="0">
                <a:solidFill>
                  <a:srgbClr val="141821"/>
                </a:solidFill>
                <a:latin typeface="Rubik"/>
              </a:rPr>
              <a:t>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66928" y="1566672"/>
            <a:ext cx="9601200" cy="4760976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>
              <a:lnSpc>
                <a:spcPct val="120000"/>
              </a:lnSpc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Deals: 519 from your HubSpot, created Sep 1 to Oct 5, 2026. 499 (96%) matched a form lead by email; 20 match no form lead.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First touch is the channel of the person's first recorded visit (UTM Grabber's first-touch fields), with ad platforms split out when that visit shows one; last touch is the visit that ended in the form.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Close rate = won / (won + lost). Days to close = close date minus create date, won deals only.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Ad spend: $27.9K from Google Ads and Meta Ads, September 2026.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Changes compare September 2026 with August.</a:t>
            </a:r>
          </a:p>
          <a:p>
            <a:pPr algn="l">
              <a:lnSpc>
                <a:spcPct val="120000"/>
              </a:lnSpc>
              <a:spcBef>
                <a:spcPts val="715"/>
              </a:spcBef>
            </a:pPr>
            <a:r>
              <a:rPr sz="1300" b="0" i="0">
                <a:solidFill>
                  <a:srgbClr val="4C5464"/>
                </a:solidFill>
                <a:latin typeface="Work Sans"/>
              </a:rPr>
              <a:t>•  Won deals, revenue and days to close are not compared with August: 22% of this period's deals are still open.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66928" y="6437376"/>
            <a:ext cx="73152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l"/>
            <a:r>
              <a:rPr sz="900" b="0" i="0">
                <a:solidFill>
                  <a:srgbClr val="737B8B"/>
                </a:solidFill>
                <a:latin typeface="Work Sans"/>
              </a:rPr>
              <a:t>Close rate by first touch, Northwind Dental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795967" y="6437376"/>
            <a:ext cx="1828800" cy="228600"/>
          </a:xfrm>
          <a:prstGeom prst="rect">
            <a:avLst/>
          </a:prstGeom>
          <a:noFill/>
        </p:spPr>
        <p:txBody>
          <a:bodyPr wrap="square" lIns="0" rIns="0" tIns="0" bIns="0" anchor="t">
            <a:noAutofit/>
          </a:bodyPr>
          <a:lstStyle/>
          <a:p>
            <a:pPr algn="r"/>
            <a:r>
              <a:rPr sz="900" b="0" i="0">
                <a:solidFill>
                  <a:srgbClr val="737B8B"/>
                </a:solidFill>
                <a:latin typeface="Work Sans"/>
              </a:rPr>
              <a:t>8 / 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