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BM Plex Sans" charset="0"/>
      <p:regular r:id="rId15"/>
      <p:bold r:id="rId16"/>
    </p:embeddedFont>
    <p:embeddedFont>
      <p:font typeface="IBM Plex Sans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Close rate by first touch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67686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Leads whose first visit came from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Google Ads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close 64% of decided deals.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519 deals, 229 won so far (57% of decided deals), worth $271K. 116 deals are still open.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3208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Gravity Forms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2414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943600"/>
            <a:ext cx="21556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5943600"/>
            <a:ext cx="18813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1998" y="5943600"/>
            <a:ext cx="21556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leads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814066" y="5943600"/>
            <a:ext cx="175818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2928366" y="6048756"/>
            <a:ext cx="82296" cy="82296"/>
          </a:xfrm>
          <a:prstGeom prst="ellipse">
            <a:avLst/>
          </a:prstGeom>
          <a:solidFill>
            <a:srgbClr val="FF5C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088386" y="5943600"/>
            <a:ext cx="14838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HubSpot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28466" y="5943600"/>
            <a:ext cx="17581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519 deals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663694" y="5943600"/>
            <a:ext cx="216331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4777994" y="604875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938014" y="5943600"/>
            <a:ext cx="18889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38114" y="5943600"/>
            <a:ext cx="21633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$18.9K spend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918452" y="5943600"/>
            <a:ext cx="203250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7032752" y="604875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192772" y="5943600"/>
            <a:ext cx="17581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7142" y="5943600"/>
            <a:ext cx="20325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$9,100 spend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42400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Oval 28"/>
          <p:cNvSpPr/>
          <p:nvPr/>
        </p:nvSpPr>
        <p:spPr>
          <a:xfrm>
            <a:off x="9156700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316720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99370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Organic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starts more won revenue than it gets credit for.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Deals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519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+14%  vs August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07738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47233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Won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7233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229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9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13141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Close rate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13141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57%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1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Flat vs August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31520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Won revenue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$271K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07738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472330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Average deal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72330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$1,185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72330" y="422391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BF3029"/>
                </a:solidFill>
                <a:latin typeface="IBM Plex Sans Condensed"/>
              </a:rPr>
              <a:t>▼ −14%  vs August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48549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213141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Days to close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13141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As the first touch it started $60K of won revenue (24%); as the last touch it gets $35.9K.</a:t>
            </a:r>
          </a:p>
          <a:p>
            <a:pPr algn="l">
              <a:lnSpc>
                <a:spcPct val="115000"/>
              </a:lnSpc>
              <a:spcBef>
                <a:spcPts val="742"/>
              </a:spcBef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Direct is the opposite: $31K on last touch, $5,585 on first.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Close rate by first touch,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First touch to outcome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Where your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deals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started, and how they ended.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Every deal matched to a form lead, by the channel of that person's first visit.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11057839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194157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First touch to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outcome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89608" y="2325624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475262"/>
                </a:solidFill>
                <a:latin typeface="IBM Plex Sans Condensed"/>
              </a:rPr>
              <a:t>First touch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6077" y="2325624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475262"/>
                </a:solidFill>
                <a:latin typeface="IBM Plex Sans Condensed"/>
              </a:rPr>
              <a:t>Outcome</a:t>
            </a:r>
          </a:p>
        </p:txBody>
      </p:sp>
      <p:sp>
        <p:nvSpPr>
          <p:cNvPr id="9" name="Freeform 8"/>
          <p:cNvSpPr/>
          <p:nvPr/>
        </p:nvSpPr>
        <p:spPr>
          <a:xfrm>
            <a:off x="1799265" y="2618202"/>
            <a:ext cx="8970264" cy="387248"/>
          </a:xfrm>
          <a:custGeom>
            <a:avLst/>
            <a:gdLst/>
            <a:ahLst/>
            <a:cxnLst/>
            <a:rect l="l" t="t" r="r" b="b"/>
            <a:pathLst>
              <a:path w="98100" h="4235">
                <a:moveTo>
                  <a:pt x="0" y="0"/>
                </a:moveTo>
                <a:lnTo>
                  <a:pt x="5883" y="0"/>
                </a:lnTo>
                <a:lnTo>
                  <a:pt x="11298" y="0"/>
                </a:lnTo>
                <a:lnTo>
                  <a:pt x="16286" y="0"/>
                </a:lnTo>
                <a:lnTo>
                  <a:pt x="20892" y="0"/>
                </a:lnTo>
                <a:lnTo>
                  <a:pt x="25157" y="0"/>
                </a:lnTo>
                <a:lnTo>
                  <a:pt x="29124" y="0"/>
                </a:lnTo>
                <a:lnTo>
                  <a:pt x="32835" y="0"/>
                </a:lnTo>
                <a:lnTo>
                  <a:pt x="36333" y="0"/>
                </a:lnTo>
                <a:lnTo>
                  <a:pt x="39662" y="0"/>
                </a:lnTo>
                <a:lnTo>
                  <a:pt x="42862" y="0"/>
                </a:lnTo>
                <a:lnTo>
                  <a:pt x="45977" y="0"/>
                </a:lnTo>
                <a:lnTo>
                  <a:pt x="49050" y="0"/>
                </a:lnTo>
                <a:lnTo>
                  <a:pt x="52123" y="0"/>
                </a:lnTo>
                <a:lnTo>
                  <a:pt x="55238" y="0"/>
                </a:lnTo>
                <a:lnTo>
                  <a:pt x="58438" y="0"/>
                </a:lnTo>
                <a:lnTo>
                  <a:pt x="61767" y="0"/>
                </a:lnTo>
                <a:lnTo>
                  <a:pt x="65265" y="0"/>
                </a:lnTo>
                <a:lnTo>
                  <a:pt x="68976" y="0"/>
                </a:lnTo>
                <a:lnTo>
                  <a:pt x="72943" y="0"/>
                </a:lnTo>
                <a:lnTo>
                  <a:pt x="77208" y="0"/>
                </a:lnTo>
                <a:lnTo>
                  <a:pt x="81814" y="0"/>
                </a:lnTo>
                <a:lnTo>
                  <a:pt x="86802" y="0"/>
                </a:lnTo>
                <a:lnTo>
                  <a:pt x="92217" y="0"/>
                </a:lnTo>
                <a:lnTo>
                  <a:pt x="98100" y="0"/>
                </a:lnTo>
                <a:lnTo>
                  <a:pt x="98100" y="4235"/>
                </a:lnTo>
                <a:lnTo>
                  <a:pt x="92217" y="4235"/>
                </a:lnTo>
                <a:lnTo>
                  <a:pt x="86802" y="4235"/>
                </a:lnTo>
                <a:lnTo>
                  <a:pt x="81814" y="4235"/>
                </a:lnTo>
                <a:lnTo>
                  <a:pt x="77208" y="4235"/>
                </a:lnTo>
                <a:lnTo>
                  <a:pt x="72943" y="4235"/>
                </a:lnTo>
                <a:lnTo>
                  <a:pt x="68976" y="4235"/>
                </a:lnTo>
                <a:lnTo>
                  <a:pt x="65265" y="4235"/>
                </a:lnTo>
                <a:lnTo>
                  <a:pt x="61767" y="4235"/>
                </a:lnTo>
                <a:lnTo>
                  <a:pt x="58438" y="4235"/>
                </a:lnTo>
                <a:lnTo>
                  <a:pt x="55238" y="4235"/>
                </a:lnTo>
                <a:lnTo>
                  <a:pt x="52123" y="4235"/>
                </a:lnTo>
                <a:lnTo>
                  <a:pt x="49050" y="4235"/>
                </a:lnTo>
                <a:lnTo>
                  <a:pt x="45977" y="4235"/>
                </a:lnTo>
                <a:lnTo>
                  <a:pt x="42862" y="4235"/>
                </a:lnTo>
                <a:lnTo>
                  <a:pt x="39662" y="4235"/>
                </a:lnTo>
                <a:lnTo>
                  <a:pt x="36333" y="4235"/>
                </a:lnTo>
                <a:lnTo>
                  <a:pt x="32835" y="4235"/>
                </a:lnTo>
                <a:lnTo>
                  <a:pt x="29124" y="4235"/>
                </a:lnTo>
                <a:lnTo>
                  <a:pt x="25157" y="4235"/>
                </a:lnTo>
                <a:lnTo>
                  <a:pt x="20892" y="4235"/>
                </a:lnTo>
                <a:lnTo>
                  <a:pt x="16286" y="4235"/>
                </a:lnTo>
                <a:lnTo>
                  <a:pt x="11298" y="4235"/>
                </a:lnTo>
                <a:lnTo>
                  <a:pt x="5883" y="4235"/>
                </a:lnTo>
                <a:lnTo>
                  <a:pt x="0" y="4235"/>
                </a:lnTo>
                <a:close/>
              </a:path>
            </a:pathLst>
          </a:custGeom>
          <a:solidFill>
            <a:srgbClr val="007D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799265" y="3005450"/>
            <a:ext cx="8970264" cy="1082284"/>
          </a:xfrm>
          <a:custGeom>
            <a:avLst/>
            <a:gdLst/>
            <a:ahLst/>
            <a:cxnLst/>
            <a:rect l="l" t="t" r="r" b="b"/>
            <a:pathLst>
              <a:path w="98100" h="11836">
                <a:moveTo>
                  <a:pt x="0" y="0"/>
                </a:moveTo>
                <a:lnTo>
                  <a:pt x="5883" y="49"/>
                </a:lnTo>
                <a:lnTo>
                  <a:pt x="11298" y="190"/>
                </a:lnTo>
                <a:lnTo>
                  <a:pt x="16286" y="414"/>
                </a:lnTo>
                <a:lnTo>
                  <a:pt x="20892" y="713"/>
                </a:lnTo>
                <a:lnTo>
                  <a:pt x="25157" y="1080"/>
                </a:lnTo>
                <a:lnTo>
                  <a:pt x="29124" y="1505"/>
                </a:lnTo>
                <a:lnTo>
                  <a:pt x="32835" y="1980"/>
                </a:lnTo>
                <a:lnTo>
                  <a:pt x="36333" y="2496"/>
                </a:lnTo>
                <a:lnTo>
                  <a:pt x="39662" y="3047"/>
                </a:lnTo>
                <a:lnTo>
                  <a:pt x="42862" y="3622"/>
                </a:lnTo>
                <a:lnTo>
                  <a:pt x="45977" y="4214"/>
                </a:lnTo>
                <a:lnTo>
                  <a:pt x="49050" y="4814"/>
                </a:lnTo>
                <a:lnTo>
                  <a:pt x="52123" y="5415"/>
                </a:lnTo>
                <a:lnTo>
                  <a:pt x="55238" y="6007"/>
                </a:lnTo>
                <a:lnTo>
                  <a:pt x="58438" y="6582"/>
                </a:lnTo>
                <a:lnTo>
                  <a:pt x="61767" y="7132"/>
                </a:lnTo>
                <a:lnTo>
                  <a:pt x="65265" y="7649"/>
                </a:lnTo>
                <a:lnTo>
                  <a:pt x="68976" y="8124"/>
                </a:lnTo>
                <a:lnTo>
                  <a:pt x="72943" y="8549"/>
                </a:lnTo>
                <a:lnTo>
                  <a:pt x="77208" y="8916"/>
                </a:lnTo>
                <a:lnTo>
                  <a:pt x="81814" y="9215"/>
                </a:lnTo>
                <a:lnTo>
                  <a:pt x="86802" y="9439"/>
                </a:lnTo>
                <a:lnTo>
                  <a:pt x="92217" y="9580"/>
                </a:lnTo>
                <a:lnTo>
                  <a:pt x="98100" y="9629"/>
                </a:lnTo>
                <a:lnTo>
                  <a:pt x="98100" y="11836"/>
                </a:lnTo>
                <a:lnTo>
                  <a:pt x="92217" y="11787"/>
                </a:lnTo>
                <a:lnTo>
                  <a:pt x="86802" y="11646"/>
                </a:lnTo>
                <a:lnTo>
                  <a:pt x="81814" y="11422"/>
                </a:lnTo>
                <a:lnTo>
                  <a:pt x="77208" y="11123"/>
                </a:lnTo>
                <a:lnTo>
                  <a:pt x="72943" y="10756"/>
                </a:lnTo>
                <a:lnTo>
                  <a:pt x="68976" y="10331"/>
                </a:lnTo>
                <a:lnTo>
                  <a:pt x="65265" y="9856"/>
                </a:lnTo>
                <a:lnTo>
                  <a:pt x="61767" y="9340"/>
                </a:lnTo>
                <a:lnTo>
                  <a:pt x="58438" y="8789"/>
                </a:lnTo>
                <a:lnTo>
                  <a:pt x="55238" y="8214"/>
                </a:lnTo>
                <a:lnTo>
                  <a:pt x="52123" y="7622"/>
                </a:lnTo>
                <a:lnTo>
                  <a:pt x="49050" y="7022"/>
                </a:lnTo>
                <a:lnTo>
                  <a:pt x="45977" y="6421"/>
                </a:lnTo>
                <a:lnTo>
                  <a:pt x="42862" y="5829"/>
                </a:lnTo>
                <a:lnTo>
                  <a:pt x="39662" y="5254"/>
                </a:lnTo>
                <a:lnTo>
                  <a:pt x="36333" y="4704"/>
                </a:lnTo>
                <a:lnTo>
                  <a:pt x="32835" y="4187"/>
                </a:lnTo>
                <a:lnTo>
                  <a:pt x="29124" y="3712"/>
                </a:lnTo>
                <a:lnTo>
                  <a:pt x="25157" y="3287"/>
                </a:lnTo>
                <a:lnTo>
                  <a:pt x="20892" y="2921"/>
                </a:lnTo>
                <a:lnTo>
                  <a:pt x="16286" y="2621"/>
                </a:lnTo>
                <a:lnTo>
                  <a:pt x="11298" y="2397"/>
                </a:lnTo>
                <a:lnTo>
                  <a:pt x="5883" y="2256"/>
                </a:lnTo>
                <a:lnTo>
                  <a:pt x="0" y="2207"/>
                </a:lnTo>
                <a:close/>
              </a:path>
            </a:pathLst>
          </a:custGeom>
          <a:solidFill>
            <a:srgbClr val="007D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799265" y="3207258"/>
            <a:ext cx="8970264" cy="1717243"/>
          </a:xfrm>
          <a:custGeom>
            <a:avLst/>
            <a:gdLst/>
            <a:ahLst/>
            <a:cxnLst/>
            <a:rect l="l" t="t" r="r" b="b"/>
            <a:pathLst>
              <a:path w="98100" h="18780">
                <a:moveTo>
                  <a:pt x="0" y="0"/>
                </a:moveTo>
                <a:lnTo>
                  <a:pt x="5883" y="76"/>
                </a:lnTo>
                <a:lnTo>
                  <a:pt x="11298" y="294"/>
                </a:lnTo>
                <a:lnTo>
                  <a:pt x="16286" y="641"/>
                </a:lnTo>
                <a:lnTo>
                  <a:pt x="20892" y="1104"/>
                </a:lnTo>
                <a:lnTo>
                  <a:pt x="25157" y="1671"/>
                </a:lnTo>
                <a:lnTo>
                  <a:pt x="29124" y="2329"/>
                </a:lnTo>
                <a:lnTo>
                  <a:pt x="32835" y="3064"/>
                </a:lnTo>
                <a:lnTo>
                  <a:pt x="36333" y="3864"/>
                </a:lnTo>
                <a:lnTo>
                  <a:pt x="39662" y="4716"/>
                </a:lnTo>
                <a:lnTo>
                  <a:pt x="42862" y="5606"/>
                </a:lnTo>
                <a:lnTo>
                  <a:pt x="45977" y="6522"/>
                </a:lnTo>
                <a:lnTo>
                  <a:pt x="49050" y="7452"/>
                </a:lnTo>
                <a:lnTo>
                  <a:pt x="52123" y="8381"/>
                </a:lnTo>
                <a:lnTo>
                  <a:pt x="55238" y="9297"/>
                </a:lnTo>
                <a:lnTo>
                  <a:pt x="58438" y="10188"/>
                </a:lnTo>
                <a:lnTo>
                  <a:pt x="61767" y="11039"/>
                </a:lnTo>
                <a:lnTo>
                  <a:pt x="65265" y="11839"/>
                </a:lnTo>
                <a:lnTo>
                  <a:pt x="68976" y="12574"/>
                </a:lnTo>
                <a:lnTo>
                  <a:pt x="72943" y="13232"/>
                </a:lnTo>
                <a:lnTo>
                  <a:pt x="77208" y="13799"/>
                </a:lnTo>
                <a:lnTo>
                  <a:pt x="81814" y="14263"/>
                </a:lnTo>
                <a:lnTo>
                  <a:pt x="86802" y="14610"/>
                </a:lnTo>
                <a:lnTo>
                  <a:pt x="92217" y="14827"/>
                </a:lnTo>
                <a:lnTo>
                  <a:pt x="98100" y="14903"/>
                </a:lnTo>
                <a:lnTo>
                  <a:pt x="98100" y="18780"/>
                </a:lnTo>
                <a:lnTo>
                  <a:pt x="92217" y="18705"/>
                </a:lnTo>
                <a:lnTo>
                  <a:pt x="86802" y="18487"/>
                </a:lnTo>
                <a:lnTo>
                  <a:pt x="81814" y="18140"/>
                </a:lnTo>
                <a:lnTo>
                  <a:pt x="77208" y="17676"/>
                </a:lnTo>
                <a:lnTo>
                  <a:pt x="72943" y="17109"/>
                </a:lnTo>
                <a:lnTo>
                  <a:pt x="68976" y="16452"/>
                </a:lnTo>
                <a:lnTo>
                  <a:pt x="65265" y="15717"/>
                </a:lnTo>
                <a:lnTo>
                  <a:pt x="61767" y="14917"/>
                </a:lnTo>
                <a:lnTo>
                  <a:pt x="58438" y="14065"/>
                </a:lnTo>
                <a:lnTo>
                  <a:pt x="55238" y="13175"/>
                </a:lnTo>
                <a:lnTo>
                  <a:pt x="52123" y="12258"/>
                </a:lnTo>
                <a:lnTo>
                  <a:pt x="49050" y="11329"/>
                </a:lnTo>
                <a:lnTo>
                  <a:pt x="45977" y="10400"/>
                </a:lnTo>
                <a:lnTo>
                  <a:pt x="42862" y="9483"/>
                </a:lnTo>
                <a:lnTo>
                  <a:pt x="39662" y="8593"/>
                </a:lnTo>
                <a:lnTo>
                  <a:pt x="36333" y="7741"/>
                </a:lnTo>
                <a:lnTo>
                  <a:pt x="32835" y="6941"/>
                </a:lnTo>
                <a:lnTo>
                  <a:pt x="29124" y="6206"/>
                </a:lnTo>
                <a:lnTo>
                  <a:pt x="25157" y="5549"/>
                </a:lnTo>
                <a:lnTo>
                  <a:pt x="20892" y="4982"/>
                </a:lnTo>
                <a:lnTo>
                  <a:pt x="16286" y="4518"/>
                </a:lnTo>
                <a:lnTo>
                  <a:pt x="11298" y="4171"/>
                </a:lnTo>
                <a:lnTo>
                  <a:pt x="5883" y="3953"/>
                </a:lnTo>
                <a:lnTo>
                  <a:pt x="0" y="3878"/>
                </a:lnTo>
                <a:close/>
              </a:path>
            </a:pathLst>
          </a:custGeom>
          <a:solidFill>
            <a:srgbClr val="007D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799265" y="3005450"/>
            <a:ext cx="8970264" cy="1022299"/>
          </a:xfrm>
          <a:custGeom>
            <a:avLst/>
            <a:gdLst/>
            <a:ahLst/>
            <a:cxnLst/>
            <a:rect l="l" t="t" r="r" b="b"/>
            <a:pathLst>
              <a:path w="98100" h="11180">
                <a:moveTo>
                  <a:pt x="0" y="6885"/>
                </a:moveTo>
                <a:lnTo>
                  <a:pt x="5883" y="6850"/>
                </a:lnTo>
                <a:lnTo>
                  <a:pt x="11298" y="6749"/>
                </a:lnTo>
                <a:lnTo>
                  <a:pt x="16286" y="6589"/>
                </a:lnTo>
                <a:lnTo>
                  <a:pt x="20892" y="6375"/>
                </a:lnTo>
                <a:lnTo>
                  <a:pt x="25157" y="6113"/>
                </a:lnTo>
                <a:lnTo>
                  <a:pt x="29124" y="5809"/>
                </a:lnTo>
                <a:lnTo>
                  <a:pt x="32835" y="5469"/>
                </a:lnTo>
                <a:lnTo>
                  <a:pt x="36333" y="5100"/>
                </a:lnTo>
                <a:lnTo>
                  <a:pt x="39662" y="4706"/>
                </a:lnTo>
                <a:lnTo>
                  <a:pt x="42862" y="4295"/>
                </a:lnTo>
                <a:lnTo>
                  <a:pt x="45977" y="3872"/>
                </a:lnTo>
                <a:lnTo>
                  <a:pt x="49050" y="3442"/>
                </a:lnTo>
                <a:lnTo>
                  <a:pt x="52123" y="3013"/>
                </a:lnTo>
                <a:lnTo>
                  <a:pt x="55238" y="2590"/>
                </a:lnTo>
                <a:lnTo>
                  <a:pt x="58438" y="2178"/>
                </a:lnTo>
                <a:lnTo>
                  <a:pt x="61767" y="1785"/>
                </a:lnTo>
                <a:lnTo>
                  <a:pt x="65265" y="1416"/>
                </a:lnTo>
                <a:lnTo>
                  <a:pt x="68976" y="1076"/>
                </a:lnTo>
                <a:lnTo>
                  <a:pt x="72943" y="772"/>
                </a:lnTo>
                <a:lnTo>
                  <a:pt x="77208" y="510"/>
                </a:lnTo>
                <a:lnTo>
                  <a:pt x="81814" y="296"/>
                </a:lnTo>
                <a:lnTo>
                  <a:pt x="86802" y="136"/>
                </a:lnTo>
                <a:lnTo>
                  <a:pt x="92217" y="35"/>
                </a:lnTo>
                <a:lnTo>
                  <a:pt x="98100" y="0"/>
                </a:lnTo>
                <a:lnTo>
                  <a:pt x="98100" y="4295"/>
                </a:lnTo>
                <a:lnTo>
                  <a:pt x="92217" y="4330"/>
                </a:lnTo>
                <a:lnTo>
                  <a:pt x="86802" y="4431"/>
                </a:lnTo>
                <a:lnTo>
                  <a:pt x="81814" y="4591"/>
                </a:lnTo>
                <a:lnTo>
                  <a:pt x="77208" y="4805"/>
                </a:lnTo>
                <a:lnTo>
                  <a:pt x="72943" y="5067"/>
                </a:lnTo>
                <a:lnTo>
                  <a:pt x="68976" y="5371"/>
                </a:lnTo>
                <a:lnTo>
                  <a:pt x="65265" y="5711"/>
                </a:lnTo>
                <a:lnTo>
                  <a:pt x="61767" y="6080"/>
                </a:lnTo>
                <a:lnTo>
                  <a:pt x="58438" y="6473"/>
                </a:lnTo>
                <a:lnTo>
                  <a:pt x="55238" y="6885"/>
                </a:lnTo>
                <a:lnTo>
                  <a:pt x="52123" y="7308"/>
                </a:lnTo>
                <a:lnTo>
                  <a:pt x="49050" y="7737"/>
                </a:lnTo>
                <a:lnTo>
                  <a:pt x="45977" y="8167"/>
                </a:lnTo>
                <a:lnTo>
                  <a:pt x="42862" y="8590"/>
                </a:lnTo>
                <a:lnTo>
                  <a:pt x="39662" y="9001"/>
                </a:lnTo>
                <a:lnTo>
                  <a:pt x="36333" y="9395"/>
                </a:lnTo>
                <a:lnTo>
                  <a:pt x="32835" y="9764"/>
                </a:lnTo>
                <a:lnTo>
                  <a:pt x="29124" y="10104"/>
                </a:lnTo>
                <a:lnTo>
                  <a:pt x="25157" y="10408"/>
                </a:lnTo>
                <a:lnTo>
                  <a:pt x="20892" y="10670"/>
                </a:lnTo>
                <a:lnTo>
                  <a:pt x="16286" y="10884"/>
                </a:lnTo>
                <a:lnTo>
                  <a:pt x="11298" y="11044"/>
                </a:lnTo>
                <a:lnTo>
                  <a:pt x="5883" y="11145"/>
                </a:lnTo>
                <a:lnTo>
                  <a:pt x="0" y="11180"/>
                </a:lnTo>
                <a:close/>
              </a:path>
            </a:pathLst>
          </a:custGeom>
          <a:solidFill>
            <a:srgbClr val="EB9F39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799265" y="4027749"/>
            <a:ext cx="8970264" cy="300015"/>
          </a:xfrm>
          <a:custGeom>
            <a:avLst/>
            <a:gdLst/>
            <a:ahLst/>
            <a:cxnLst/>
            <a:rect l="l" t="t" r="r" b="b"/>
            <a:pathLst>
              <a:path w="98100" h="3281">
                <a:moveTo>
                  <a:pt x="0" y="0"/>
                </a:moveTo>
                <a:lnTo>
                  <a:pt x="5883" y="3"/>
                </a:lnTo>
                <a:lnTo>
                  <a:pt x="11298" y="13"/>
                </a:lnTo>
                <a:lnTo>
                  <a:pt x="16286" y="28"/>
                </a:lnTo>
                <a:lnTo>
                  <a:pt x="20892" y="48"/>
                </a:lnTo>
                <a:lnTo>
                  <a:pt x="25157" y="73"/>
                </a:lnTo>
                <a:lnTo>
                  <a:pt x="29124" y="102"/>
                </a:lnTo>
                <a:lnTo>
                  <a:pt x="32835" y="135"/>
                </a:lnTo>
                <a:lnTo>
                  <a:pt x="36333" y="170"/>
                </a:lnTo>
                <a:lnTo>
                  <a:pt x="39662" y="207"/>
                </a:lnTo>
                <a:lnTo>
                  <a:pt x="42862" y="247"/>
                </a:lnTo>
                <a:lnTo>
                  <a:pt x="45977" y="287"/>
                </a:lnTo>
                <a:lnTo>
                  <a:pt x="49050" y="328"/>
                </a:lnTo>
                <a:lnTo>
                  <a:pt x="52123" y="369"/>
                </a:lnTo>
                <a:lnTo>
                  <a:pt x="55238" y="409"/>
                </a:lnTo>
                <a:lnTo>
                  <a:pt x="58438" y="448"/>
                </a:lnTo>
                <a:lnTo>
                  <a:pt x="61767" y="486"/>
                </a:lnTo>
                <a:lnTo>
                  <a:pt x="65265" y="521"/>
                </a:lnTo>
                <a:lnTo>
                  <a:pt x="68976" y="553"/>
                </a:lnTo>
                <a:lnTo>
                  <a:pt x="72943" y="582"/>
                </a:lnTo>
                <a:lnTo>
                  <a:pt x="77208" y="607"/>
                </a:lnTo>
                <a:lnTo>
                  <a:pt x="81814" y="628"/>
                </a:lnTo>
                <a:lnTo>
                  <a:pt x="86802" y="643"/>
                </a:lnTo>
                <a:lnTo>
                  <a:pt x="92217" y="653"/>
                </a:lnTo>
                <a:lnTo>
                  <a:pt x="98100" y="656"/>
                </a:lnTo>
                <a:lnTo>
                  <a:pt x="98100" y="3281"/>
                </a:lnTo>
                <a:lnTo>
                  <a:pt x="92217" y="3277"/>
                </a:lnTo>
                <a:lnTo>
                  <a:pt x="86802" y="3268"/>
                </a:lnTo>
                <a:lnTo>
                  <a:pt x="81814" y="3252"/>
                </a:lnTo>
                <a:lnTo>
                  <a:pt x="77208" y="3232"/>
                </a:lnTo>
                <a:lnTo>
                  <a:pt x="72943" y="3207"/>
                </a:lnTo>
                <a:lnTo>
                  <a:pt x="68976" y="3178"/>
                </a:lnTo>
                <a:lnTo>
                  <a:pt x="65265" y="3146"/>
                </a:lnTo>
                <a:lnTo>
                  <a:pt x="61767" y="3111"/>
                </a:lnTo>
                <a:lnTo>
                  <a:pt x="58438" y="3073"/>
                </a:lnTo>
                <a:lnTo>
                  <a:pt x="55238" y="3034"/>
                </a:lnTo>
                <a:lnTo>
                  <a:pt x="52123" y="2993"/>
                </a:lnTo>
                <a:lnTo>
                  <a:pt x="49050" y="2953"/>
                </a:lnTo>
                <a:lnTo>
                  <a:pt x="45977" y="2912"/>
                </a:lnTo>
                <a:lnTo>
                  <a:pt x="42862" y="2871"/>
                </a:lnTo>
                <a:lnTo>
                  <a:pt x="39662" y="2832"/>
                </a:lnTo>
                <a:lnTo>
                  <a:pt x="36333" y="2795"/>
                </a:lnTo>
                <a:lnTo>
                  <a:pt x="32835" y="2759"/>
                </a:lnTo>
                <a:lnTo>
                  <a:pt x="29124" y="2727"/>
                </a:lnTo>
                <a:lnTo>
                  <a:pt x="25157" y="2698"/>
                </a:lnTo>
                <a:lnTo>
                  <a:pt x="20892" y="2673"/>
                </a:lnTo>
                <a:lnTo>
                  <a:pt x="16286" y="2653"/>
                </a:lnTo>
                <a:lnTo>
                  <a:pt x="11298" y="2637"/>
                </a:lnTo>
                <a:lnTo>
                  <a:pt x="5883" y="2628"/>
                </a:lnTo>
                <a:lnTo>
                  <a:pt x="0" y="2624"/>
                </a:lnTo>
                <a:close/>
              </a:path>
            </a:pathLst>
          </a:custGeom>
          <a:solidFill>
            <a:srgbClr val="EB9F39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1799265" y="4267688"/>
            <a:ext cx="8970264" cy="880476"/>
          </a:xfrm>
          <a:custGeom>
            <a:avLst/>
            <a:gdLst/>
            <a:ahLst/>
            <a:cxnLst/>
            <a:rect l="l" t="t" r="r" b="b"/>
            <a:pathLst>
              <a:path w="98100" h="9629">
                <a:moveTo>
                  <a:pt x="0" y="0"/>
                </a:moveTo>
                <a:lnTo>
                  <a:pt x="5883" y="37"/>
                </a:lnTo>
                <a:lnTo>
                  <a:pt x="11298" y="142"/>
                </a:lnTo>
                <a:lnTo>
                  <a:pt x="16286" y="309"/>
                </a:lnTo>
                <a:lnTo>
                  <a:pt x="20892" y="533"/>
                </a:lnTo>
                <a:lnTo>
                  <a:pt x="25157" y="806"/>
                </a:lnTo>
                <a:lnTo>
                  <a:pt x="29124" y="1123"/>
                </a:lnTo>
                <a:lnTo>
                  <a:pt x="32835" y="1477"/>
                </a:lnTo>
                <a:lnTo>
                  <a:pt x="36333" y="1863"/>
                </a:lnTo>
                <a:lnTo>
                  <a:pt x="39662" y="2273"/>
                </a:lnTo>
                <a:lnTo>
                  <a:pt x="42862" y="2702"/>
                </a:lnTo>
                <a:lnTo>
                  <a:pt x="45977" y="3144"/>
                </a:lnTo>
                <a:lnTo>
                  <a:pt x="49050" y="3592"/>
                </a:lnTo>
                <a:lnTo>
                  <a:pt x="52123" y="4040"/>
                </a:lnTo>
                <a:lnTo>
                  <a:pt x="55238" y="4481"/>
                </a:lnTo>
                <a:lnTo>
                  <a:pt x="58438" y="4911"/>
                </a:lnTo>
                <a:lnTo>
                  <a:pt x="61767" y="5321"/>
                </a:lnTo>
                <a:lnTo>
                  <a:pt x="65265" y="5707"/>
                </a:lnTo>
                <a:lnTo>
                  <a:pt x="68976" y="6061"/>
                </a:lnTo>
                <a:lnTo>
                  <a:pt x="72943" y="6378"/>
                </a:lnTo>
                <a:lnTo>
                  <a:pt x="77208" y="6651"/>
                </a:lnTo>
                <a:lnTo>
                  <a:pt x="81814" y="6875"/>
                </a:lnTo>
                <a:lnTo>
                  <a:pt x="86802" y="7042"/>
                </a:lnTo>
                <a:lnTo>
                  <a:pt x="92217" y="7147"/>
                </a:lnTo>
                <a:lnTo>
                  <a:pt x="98100" y="7183"/>
                </a:lnTo>
                <a:lnTo>
                  <a:pt x="98100" y="9629"/>
                </a:lnTo>
                <a:lnTo>
                  <a:pt x="92217" y="9593"/>
                </a:lnTo>
                <a:lnTo>
                  <a:pt x="86802" y="9488"/>
                </a:lnTo>
                <a:lnTo>
                  <a:pt x="81814" y="9320"/>
                </a:lnTo>
                <a:lnTo>
                  <a:pt x="77208" y="9097"/>
                </a:lnTo>
                <a:lnTo>
                  <a:pt x="72943" y="8824"/>
                </a:lnTo>
                <a:lnTo>
                  <a:pt x="68976" y="8507"/>
                </a:lnTo>
                <a:lnTo>
                  <a:pt x="65265" y="8152"/>
                </a:lnTo>
                <a:lnTo>
                  <a:pt x="61767" y="7767"/>
                </a:lnTo>
                <a:lnTo>
                  <a:pt x="58438" y="7356"/>
                </a:lnTo>
                <a:lnTo>
                  <a:pt x="55238" y="6927"/>
                </a:lnTo>
                <a:lnTo>
                  <a:pt x="52123" y="6486"/>
                </a:lnTo>
                <a:lnTo>
                  <a:pt x="49050" y="6038"/>
                </a:lnTo>
                <a:lnTo>
                  <a:pt x="45977" y="5590"/>
                </a:lnTo>
                <a:lnTo>
                  <a:pt x="42862" y="5148"/>
                </a:lnTo>
                <a:lnTo>
                  <a:pt x="39662" y="4719"/>
                </a:lnTo>
                <a:lnTo>
                  <a:pt x="36333" y="4308"/>
                </a:lnTo>
                <a:lnTo>
                  <a:pt x="32835" y="3923"/>
                </a:lnTo>
                <a:lnTo>
                  <a:pt x="29124" y="3569"/>
                </a:lnTo>
                <a:lnTo>
                  <a:pt x="25157" y="3252"/>
                </a:lnTo>
                <a:lnTo>
                  <a:pt x="20892" y="2978"/>
                </a:lnTo>
                <a:lnTo>
                  <a:pt x="16286" y="2755"/>
                </a:lnTo>
                <a:lnTo>
                  <a:pt x="11298" y="2588"/>
                </a:lnTo>
                <a:lnTo>
                  <a:pt x="5883" y="2483"/>
                </a:lnTo>
                <a:lnTo>
                  <a:pt x="0" y="2446"/>
                </a:lnTo>
                <a:close/>
              </a:path>
            </a:pathLst>
          </a:custGeom>
          <a:solidFill>
            <a:srgbClr val="EB9F39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799265" y="3398185"/>
            <a:ext cx="8970264" cy="1411834"/>
          </a:xfrm>
          <a:custGeom>
            <a:avLst/>
            <a:gdLst/>
            <a:ahLst/>
            <a:cxnLst/>
            <a:rect l="l" t="t" r="r" b="b"/>
            <a:pathLst>
              <a:path w="98100" h="15440">
                <a:moveTo>
                  <a:pt x="0" y="12755"/>
                </a:moveTo>
                <a:lnTo>
                  <a:pt x="5883" y="12691"/>
                </a:lnTo>
                <a:lnTo>
                  <a:pt x="11298" y="12504"/>
                </a:lnTo>
                <a:lnTo>
                  <a:pt x="16286" y="12207"/>
                </a:lnTo>
                <a:lnTo>
                  <a:pt x="20892" y="11810"/>
                </a:lnTo>
                <a:lnTo>
                  <a:pt x="25157" y="11325"/>
                </a:lnTo>
                <a:lnTo>
                  <a:pt x="29124" y="10762"/>
                </a:lnTo>
                <a:lnTo>
                  <a:pt x="32835" y="10133"/>
                </a:lnTo>
                <a:lnTo>
                  <a:pt x="36333" y="9448"/>
                </a:lnTo>
                <a:lnTo>
                  <a:pt x="39662" y="8719"/>
                </a:lnTo>
                <a:lnTo>
                  <a:pt x="42862" y="7957"/>
                </a:lnTo>
                <a:lnTo>
                  <a:pt x="45977" y="7173"/>
                </a:lnTo>
                <a:lnTo>
                  <a:pt x="49050" y="6378"/>
                </a:lnTo>
                <a:lnTo>
                  <a:pt x="52123" y="5582"/>
                </a:lnTo>
                <a:lnTo>
                  <a:pt x="55238" y="4798"/>
                </a:lnTo>
                <a:lnTo>
                  <a:pt x="58438" y="4036"/>
                </a:lnTo>
                <a:lnTo>
                  <a:pt x="61767" y="3307"/>
                </a:lnTo>
                <a:lnTo>
                  <a:pt x="65265" y="2622"/>
                </a:lnTo>
                <a:lnTo>
                  <a:pt x="68976" y="1993"/>
                </a:lnTo>
                <a:lnTo>
                  <a:pt x="72943" y="1430"/>
                </a:lnTo>
                <a:lnTo>
                  <a:pt x="77208" y="945"/>
                </a:lnTo>
                <a:lnTo>
                  <a:pt x="81814" y="548"/>
                </a:lnTo>
                <a:lnTo>
                  <a:pt x="86802" y="251"/>
                </a:lnTo>
                <a:lnTo>
                  <a:pt x="92217" y="65"/>
                </a:lnTo>
                <a:lnTo>
                  <a:pt x="98100" y="0"/>
                </a:lnTo>
                <a:lnTo>
                  <a:pt x="98100" y="2685"/>
                </a:lnTo>
                <a:lnTo>
                  <a:pt x="92217" y="2749"/>
                </a:lnTo>
                <a:lnTo>
                  <a:pt x="86802" y="2935"/>
                </a:lnTo>
                <a:lnTo>
                  <a:pt x="81814" y="3233"/>
                </a:lnTo>
                <a:lnTo>
                  <a:pt x="77208" y="3629"/>
                </a:lnTo>
                <a:lnTo>
                  <a:pt x="72943" y="4115"/>
                </a:lnTo>
                <a:lnTo>
                  <a:pt x="68976" y="4678"/>
                </a:lnTo>
                <a:lnTo>
                  <a:pt x="65265" y="5307"/>
                </a:lnTo>
                <a:lnTo>
                  <a:pt x="61767" y="5991"/>
                </a:lnTo>
                <a:lnTo>
                  <a:pt x="58438" y="6720"/>
                </a:lnTo>
                <a:lnTo>
                  <a:pt x="55238" y="7482"/>
                </a:lnTo>
                <a:lnTo>
                  <a:pt x="52123" y="8267"/>
                </a:lnTo>
                <a:lnTo>
                  <a:pt x="49050" y="9062"/>
                </a:lnTo>
                <a:lnTo>
                  <a:pt x="45977" y="9857"/>
                </a:lnTo>
                <a:lnTo>
                  <a:pt x="42862" y="10642"/>
                </a:lnTo>
                <a:lnTo>
                  <a:pt x="39662" y="11404"/>
                </a:lnTo>
                <a:lnTo>
                  <a:pt x="36333" y="12133"/>
                </a:lnTo>
                <a:lnTo>
                  <a:pt x="32835" y="12817"/>
                </a:lnTo>
                <a:lnTo>
                  <a:pt x="29124" y="13447"/>
                </a:lnTo>
                <a:lnTo>
                  <a:pt x="25157" y="14009"/>
                </a:lnTo>
                <a:lnTo>
                  <a:pt x="20892" y="14495"/>
                </a:lnTo>
                <a:lnTo>
                  <a:pt x="16286" y="14892"/>
                </a:lnTo>
                <a:lnTo>
                  <a:pt x="11298" y="15189"/>
                </a:lnTo>
                <a:lnTo>
                  <a:pt x="5883" y="15375"/>
                </a:lnTo>
                <a:lnTo>
                  <a:pt x="0" y="15440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799265" y="4327764"/>
            <a:ext cx="8970264" cy="585856"/>
          </a:xfrm>
          <a:custGeom>
            <a:avLst/>
            <a:gdLst/>
            <a:ahLst/>
            <a:cxnLst/>
            <a:rect l="l" t="t" r="r" b="b"/>
            <a:pathLst>
              <a:path w="98100" h="6407">
                <a:moveTo>
                  <a:pt x="0" y="5274"/>
                </a:moveTo>
                <a:lnTo>
                  <a:pt x="5883" y="5247"/>
                </a:lnTo>
                <a:lnTo>
                  <a:pt x="11298" y="5170"/>
                </a:lnTo>
                <a:lnTo>
                  <a:pt x="16286" y="5047"/>
                </a:lnTo>
                <a:lnTo>
                  <a:pt x="20892" y="4883"/>
                </a:lnTo>
                <a:lnTo>
                  <a:pt x="25157" y="4682"/>
                </a:lnTo>
                <a:lnTo>
                  <a:pt x="29124" y="4450"/>
                </a:lnTo>
                <a:lnTo>
                  <a:pt x="32835" y="4189"/>
                </a:lnTo>
                <a:lnTo>
                  <a:pt x="36333" y="3906"/>
                </a:lnTo>
                <a:lnTo>
                  <a:pt x="39662" y="3605"/>
                </a:lnTo>
                <a:lnTo>
                  <a:pt x="42862" y="3290"/>
                </a:lnTo>
                <a:lnTo>
                  <a:pt x="45977" y="2965"/>
                </a:lnTo>
                <a:lnTo>
                  <a:pt x="49050" y="2637"/>
                </a:lnTo>
                <a:lnTo>
                  <a:pt x="52123" y="2308"/>
                </a:lnTo>
                <a:lnTo>
                  <a:pt x="55238" y="1983"/>
                </a:lnTo>
                <a:lnTo>
                  <a:pt x="58438" y="1668"/>
                </a:lnTo>
                <a:lnTo>
                  <a:pt x="61767" y="1367"/>
                </a:lnTo>
                <a:lnTo>
                  <a:pt x="65265" y="1084"/>
                </a:lnTo>
                <a:lnTo>
                  <a:pt x="68976" y="824"/>
                </a:lnTo>
                <a:lnTo>
                  <a:pt x="72943" y="591"/>
                </a:lnTo>
                <a:lnTo>
                  <a:pt x="77208" y="390"/>
                </a:lnTo>
                <a:lnTo>
                  <a:pt x="81814" y="226"/>
                </a:lnTo>
                <a:lnTo>
                  <a:pt x="86802" y="103"/>
                </a:lnTo>
                <a:lnTo>
                  <a:pt x="92217" y="26"/>
                </a:lnTo>
                <a:lnTo>
                  <a:pt x="98100" y="0"/>
                </a:lnTo>
                <a:lnTo>
                  <a:pt x="98100" y="1133"/>
                </a:lnTo>
                <a:lnTo>
                  <a:pt x="92217" y="1160"/>
                </a:lnTo>
                <a:lnTo>
                  <a:pt x="86802" y="1237"/>
                </a:lnTo>
                <a:lnTo>
                  <a:pt x="81814" y="1360"/>
                </a:lnTo>
                <a:lnTo>
                  <a:pt x="77208" y="1524"/>
                </a:lnTo>
                <a:lnTo>
                  <a:pt x="72943" y="1724"/>
                </a:lnTo>
                <a:lnTo>
                  <a:pt x="68976" y="1957"/>
                </a:lnTo>
                <a:lnTo>
                  <a:pt x="65265" y="2217"/>
                </a:lnTo>
                <a:lnTo>
                  <a:pt x="61767" y="2500"/>
                </a:lnTo>
                <a:lnTo>
                  <a:pt x="58438" y="2802"/>
                </a:lnTo>
                <a:lnTo>
                  <a:pt x="55238" y="3117"/>
                </a:lnTo>
                <a:lnTo>
                  <a:pt x="52123" y="3441"/>
                </a:lnTo>
                <a:lnTo>
                  <a:pt x="49050" y="3770"/>
                </a:lnTo>
                <a:lnTo>
                  <a:pt x="45977" y="4099"/>
                </a:lnTo>
                <a:lnTo>
                  <a:pt x="42862" y="4423"/>
                </a:lnTo>
                <a:lnTo>
                  <a:pt x="39662" y="4738"/>
                </a:lnTo>
                <a:lnTo>
                  <a:pt x="36333" y="5040"/>
                </a:lnTo>
                <a:lnTo>
                  <a:pt x="32835" y="5323"/>
                </a:lnTo>
                <a:lnTo>
                  <a:pt x="29124" y="5583"/>
                </a:lnTo>
                <a:lnTo>
                  <a:pt x="25157" y="5816"/>
                </a:lnTo>
                <a:lnTo>
                  <a:pt x="20892" y="6016"/>
                </a:lnTo>
                <a:lnTo>
                  <a:pt x="16286" y="6180"/>
                </a:lnTo>
                <a:lnTo>
                  <a:pt x="11298" y="6303"/>
                </a:lnTo>
                <a:lnTo>
                  <a:pt x="5883" y="6380"/>
                </a:lnTo>
                <a:lnTo>
                  <a:pt x="0" y="6407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799265" y="4913620"/>
            <a:ext cx="8970264" cy="469087"/>
          </a:xfrm>
          <a:custGeom>
            <a:avLst/>
            <a:gdLst/>
            <a:ahLst/>
            <a:cxnLst/>
            <a:rect l="l" t="t" r="r" b="b"/>
            <a:pathLst>
              <a:path w="98100" h="5130">
                <a:moveTo>
                  <a:pt x="0" y="0"/>
                </a:moveTo>
                <a:lnTo>
                  <a:pt x="5883" y="13"/>
                </a:lnTo>
                <a:lnTo>
                  <a:pt x="11298" y="50"/>
                </a:lnTo>
                <a:lnTo>
                  <a:pt x="16286" y="110"/>
                </a:lnTo>
                <a:lnTo>
                  <a:pt x="20892" y="190"/>
                </a:lnTo>
                <a:lnTo>
                  <a:pt x="25157" y="288"/>
                </a:lnTo>
                <a:lnTo>
                  <a:pt x="29124" y="401"/>
                </a:lnTo>
                <a:lnTo>
                  <a:pt x="32835" y="527"/>
                </a:lnTo>
                <a:lnTo>
                  <a:pt x="36333" y="665"/>
                </a:lnTo>
                <a:lnTo>
                  <a:pt x="39662" y="812"/>
                </a:lnTo>
                <a:lnTo>
                  <a:pt x="42862" y="965"/>
                </a:lnTo>
                <a:lnTo>
                  <a:pt x="45977" y="1123"/>
                </a:lnTo>
                <a:lnTo>
                  <a:pt x="49050" y="1283"/>
                </a:lnTo>
                <a:lnTo>
                  <a:pt x="52123" y="1442"/>
                </a:lnTo>
                <a:lnTo>
                  <a:pt x="55238" y="1600"/>
                </a:lnTo>
                <a:lnTo>
                  <a:pt x="58438" y="1753"/>
                </a:lnTo>
                <a:lnTo>
                  <a:pt x="61767" y="1900"/>
                </a:lnTo>
                <a:lnTo>
                  <a:pt x="65265" y="2038"/>
                </a:lnTo>
                <a:lnTo>
                  <a:pt x="68976" y="2164"/>
                </a:lnTo>
                <a:lnTo>
                  <a:pt x="72943" y="2277"/>
                </a:lnTo>
                <a:lnTo>
                  <a:pt x="77208" y="2375"/>
                </a:lnTo>
                <a:lnTo>
                  <a:pt x="81814" y="2455"/>
                </a:lnTo>
                <a:lnTo>
                  <a:pt x="86802" y="2515"/>
                </a:lnTo>
                <a:lnTo>
                  <a:pt x="92217" y="2552"/>
                </a:lnTo>
                <a:lnTo>
                  <a:pt x="98100" y="2565"/>
                </a:lnTo>
                <a:lnTo>
                  <a:pt x="98100" y="5130"/>
                </a:lnTo>
                <a:lnTo>
                  <a:pt x="92217" y="5117"/>
                </a:lnTo>
                <a:lnTo>
                  <a:pt x="86802" y="5080"/>
                </a:lnTo>
                <a:lnTo>
                  <a:pt x="81814" y="5020"/>
                </a:lnTo>
                <a:lnTo>
                  <a:pt x="77208" y="4940"/>
                </a:lnTo>
                <a:lnTo>
                  <a:pt x="72943" y="4842"/>
                </a:lnTo>
                <a:lnTo>
                  <a:pt x="68976" y="4729"/>
                </a:lnTo>
                <a:lnTo>
                  <a:pt x="65265" y="4603"/>
                </a:lnTo>
                <a:lnTo>
                  <a:pt x="61767" y="4465"/>
                </a:lnTo>
                <a:lnTo>
                  <a:pt x="58438" y="4318"/>
                </a:lnTo>
                <a:lnTo>
                  <a:pt x="55238" y="4165"/>
                </a:lnTo>
                <a:lnTo>
                  <a:pt x="52123" y="4008"/>
                </a:lnTo>
                <a:lnTo>
                  <a:pt x="49050" y="3848"/>
                </a:lnTo>
                <a:lnTo>
                  <a:pt x="45977" y="3688"/>
                </a:lnTo>
                <a:lnTo>
                  <a:pt x="42862" y="3530"/>
                </a:lnTo>
                <a:lnTo>
                  <a:pt x="39662" y="3377"/>
                </a:lnTo>
                <a:lnTo>
                  <a:pt x="36333" y="3230"/>
                </a:lnTo>
                <a:lnTo>
                  <a:pt x="32835" y="3092"/>
                </a:lnTo>
                <a:lnTo>
                  <a:pt x="29124" y="2966"/>
                </a:lnTo>
                <a:lnTo>
                  <a:pt x="25157" y="2853"/>
                </a:lnTo>
                <a:lnTo>
                  <a:pt x="20892" y="2755"/>
                </a:lnTo>
                <a:lnTo>
                  <a:pt x="16286" y="2675"/>
                </a:lnTo>
                <a:lnTo>
                  <a:pt x="11298" y="2616"/>
                </a:lnTo>
                <a:lnTo>
                  <a:pt x="5883" y="2578"/>
                </a:lnTo>
                <a:lnTo>
                  <a:pt x="0" y="2565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799265" y="3643701"/>
            <a:ext cx="8970264" cy="1664848"/>
          </a:xfrm>
          <a:custGeom>
            <a:avLst/>
            <a:gdLst/>
            <a:ahLst/>
            <a:cxnLst/>
            <a:rect l="l" t="t" r="r" b="b"/>
            <a:pathLst>
              <a:path w="98100" h="18207">
                <a:moveTo>
                  <a:pt x="0" y="17253"/>
                </a:moveTo>
                <a:lnTo>
                  <a:pt x="5883" y="17166"/>
                </a:lnTo>
                <a:lnTo>
                  <a:pt x="11298" y="16914"/>
                </a:lnTo>
                <a:lnTo>
                  <a:pt x="16286" y="16512"/>
                </a:lnTo>
                <a:lnTo>
                  <a:pt x="20892" y="15975"/>
                </a:lnTo>
                <a:lnTo>
                  <a:pt x="25157" y="15319"/>
                </a:lnTo>
                <a:lnTo>
                  <a:pt x="29124" y="14557"/>
                </a:lnTo>
                <a:lnTo>
                  <a:pt x="32835" y="13706"/>
                </a:lnTo>
                <a:lnTo>
                  <a:pt x="36333" y="12780"/>
                </a:lnTo>
                <a:lnTo>
                  <a:pt x="39662" y="11794"/>
                </a:lnTo>
                <a:lnTo>
                  <a:pt x="42862" y="10763"/>
                </a:lnTo>
                <a:lnTo>
                  <a:pt x="45977" y="9702"/>
                </a:lnTo>
                <a:lnTo>
                  <a:pt x="49050" y="8626"/>
                </a:lnTo>
                <a:lnTo>
                  <a:pt x="52123" y="7550"/>
                </a:lnTo>
                <a:lnTo>
                  <a:pt x="55238" y="6490"/>
                </a:lnTo>
                <a:lnTo>
                  <a:pt x="58438" y="5459"/>
                </a:lnTo>
                <a:lnTo>
                  <a:pt x="61767" y="4473"/>
                </a:lnTo>
                <a:lnTo>
                  <a:pt x="65265" y="3547"/>
                </a:lnTo>
                <a:lnTo>
                  <a:pt x="68976" y="2695"/>
                </a:lnTo>
                <a:lnTo>
                  <a:pt x="72943" y="1934"/>
                </a:lnTo>
                <a:lnTo>
                  <a:pt x="77208" y="1278"/>
                </a:lnTo>
                <a:lnTo>
                  <a:pt x="81814" y="741"/>
                </a:lnTo>
                <a:lnTo>
                  <a:pt x="86802" y="339"/>
                </a:lnTo>
                <a:lnTo>
                  <a:pt x="92217" y="87"/>
                </a:lnTo>
                <a:lnTo>
                  <a:pt x="98100" y="0"/>
                </a:lnTo>
                <a:lnTo>
                  <a:pt x="98100" y="954"/>
                </a:lnTo>
                <a:lnTo>
                  <a:pt x="92217" y="1041"/>
                </a:lnTo>
                <a:lnTo>
                  <a:pt x="86802" y="1293"/>
                </a:lnTo>
                <a:lnTo>
                  <a:pt x="81814" y="1695"/>
                </a:lnTo>
                <a:lnTo>
                  <a:pt x="77208" y="2232"/>
                </a:lnTo>
                <a:lnTo>
                  <a:pt x="72943" y="2889"/>
                </a:lnTo>
                <a:lnTo>
                  <a:pt x="68976" y="3650"/>
                </a:lnTo>
                <a:lnTo>
                  <a:pt x="65265" y="4501"/>
                </a:lnTo>
                <a:lnTo>
                  <a:pt x="61767" y="5427"/>
                </a:lnTo>
                <a:lnTo>
                  <a:pt x="58438" y="6413"/>
                </a:lnTo>
                <a:lnTo>
                  <a:pt x="55238" y="7444"/>
                </a:lnTo>
                <a:lnTo>
                  <a:pt x="52123" y="8505"/>
                </a:lnTo>
                <a:lnTo>
                  <a:pt x="49050" y="9581"/>
                </a:lnTo>
                <a:lnTo>
                  <a:pt x="45977" y="10657"/>
                </a:lnTo>
                <a:lnTo>
                  <a:pt x="42862" y="11717"/>
                </a:lnTo>
                <a:lnTo>
                  <a:pt x="39662" y="12748"/>
                </a:lnTo>
                <a:lnTo>
                  <a:pt x="36333" y="13734"/>
                </a:lnTo>
                <a:lnTo>
                  <a:pt x="32835" y="14660"/>
                </a:lnTo>
                <a:lnTo>
                  <a:pt x="29124" y="15512"/>
                </a:lnTo>
                <a:lnTo>
                  <a:pt x="25157" y="16273"/>
                </a:lnTo>
                <a:lnTo>
                  <a:pt x="20892" y="16929"/>
                </a:lnTo>
                <a:lnTo>
                  <a:pt x="16286" y="17466"/>
                </a:lnTo>
                <a:lnTo>
                  <a:pt x="11298" y="17868"/>
                </a:lnTo>
                <a:lnTo>
                  <a:pt x="5883" y="18120"/>
                </a:lnTo>
                <a:lnTo>
                  <a:pt x="0" y="18207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799265" y="4431365"/>
            <a:ext cx="8970264" cy="909919"/>
          </a:xfrm>
          <a:custGeom>
            <a:avLst/>
            <a:gdLst/>
            <a:ahLst/>
            <a:cxnLst/>
            <a:rect l="l" t="t" r="r" b="b"/>
            <a:pathLst>
              <a:path w="98100" h="9951">
                <a:moveTo>
                  <a:pt x="0" y="9593"/>
                </a:moveTo>
                <a:lnTo>
                  <a:pt x="5883" y="9545"/>
                </a:lnTo>
                <a:lnTo>
                  <a:pt x="11298" y="9405"/>
                </a:lnTo>
                <a:lnTo>
                  <a:pt x="16286" y="9181"/>
                </a:lnTo>
                <a:lnTo>
                  <a:pt x="20892" y="8883"/>
                </a:lnTo>
                <a:lnTo>
                  <a:pt x="25157" y="8518"/>
                </a:lnTo>
                <a:lnTo>
                  <a:pt x="29124" y="8095"/>
                </a:lnTo>
                <a:lnTo>
                  <a:pt x="32835" y="7621"/>
                </a:lnTo>
                <a:lnTo>
                  <a:pt x="36333" y="7106"/>
                </a:lnTo>
                <a:lnTo>
                  <a:pt x="39662" y="6558"/>
                </a:lnTo>
                <a:lnTo>
                  <a:pt x="42862" y="5985"/>
                </a:lnTo>
                <a:lnTo>
                  <a:pt x="45977" y="5395"/>
                </a:lnTo>
                <a:lnTo>
                  <a:pt x="49050" y="4797"/>
                </a:lnTo>
                <a:lnTo>
                  <a:pt x="52123" y="4199"/>
                </a:lnTo>
                <a:lnTo>
                  <a:pt x="55238" y="3609"/>
                </a:lnTo>
                <a:lnTo>
                  <a:pt x="58438" y="3035"/>
                </a:lnTo>
                <a:lnTo>
                  <a:pt x="61767" y="2487"/>
                </a:lnTo>
                <a:lnTo>
                  <a:pt x="65265" y="1972"/>
                </a:lnTo>
                <a:lnTo>
                  <a:pt x="68976" y="1499"/>
                </a:lnTo>
                <a:lnTo>
                  <a:pt x="72943" y="1076"/>
                </a:lnTo>
                <a:lnTo>
                  <a:pt x="77208" y="711"/>
                </a:lnTo>
                <a:lnTo>
                  <a:pt x="81814" y="412"/>
                </a:lnTo>
                <a:lnTo>
                  <a:pt x="86802" y="189"/>
                </a:lnTo>
                <a:lnTo>
                  <a:pt x="92217" y="49"/>
                </a:lnTo>
                <a:lnTo>
                  <a:pt x="98100" y="0"/>
                </a:lnTo>
                <a:lnTo>
                  <a:pt x="98100" y="358"/>
                </a:lnTo>
                <a:lnTo>
                  <a:pt x="92217" y="407"/>
                </a:lnTo>
                <a:lnTo>
                  <a:pt x="86802" y="547"/>
                </a:lnTo>
                <a:lnTo>
                  <a:pt x="81814" y="770"/>
                </a:lnTo>
                <a:lnTo>
                  <a:pt x="77208" y="1069"/>
                </a:lnTo>
                <a:lnTo>
                  <a:pt x="72943" y="1434"/>
                </a:lnTo>
                <a:lnTo>
                  <a:pt x="68976" y="1857"/>
                </a:lnTo>
                <a:lnTo>
                  <a:pt x="65265" y="2330"/>
                </a:lnTo>
                <a:lnTo>
                  <a:pt x="61767" y="2845"/>
                </a:lnTo>
                <a:lnTo>
                  <a:pt x="58438" y="3393"/>
                </a:lnTo>
                <a:lnTo>
                  <a:pt x="55238" y="3967"/>
                </a:lnTo>
                <a:lnTo>
                  <a:pt x="52123" y="4556"/>
                </a:lnTo>
                <a:lnTo>
                  <a:pt x="49050" y="5155"/>
                </a:lnTo>
                <a:lnTo>
                  <a:pt x="45977" y="5753"/>
                </a:lnTo>
                <a:lnTo>
                  <a:pt x="42862" y="6343"/>
                </a:lnTo>
                <a:lnTo>
                  <a:pt x="39662" y="6916"/>
                </a:lnTo>
                <a:lnTo>
                  <a:pt x="36333" y="7464"/>
                </a:lnTo>
                <a:lnTo>
                  <a:pt x="32835" y="7979"/>
                </a:lnTo>
                <a:lnTo>
                  <a:pt x="29124" y="8452"/>
                </a:lnTo>
                <a:lnTo>
                  <a:pt x="25157" y="8876"/>
                </a:lnTo>
                <a:lnTo>
                  <a:pt x="20892" y="9241"/>
                </a:lnTo>
                <a:lnTo>
                  <a:pt x="16286" y="9539"/>
                </a:lnTo>
                <a:lnTo>
                  <a:pt x="11298" y="9763"/>
                </a:lnTo>
                <a:lnTo>
                  <a:pt x="5883" y="9903"/>
                </a:lnTo>
                <a:lnTo>
                  <a:pt x="0" y="9951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799265" y="5341285"/>
            <a:ext cx="8970264" cy="123261"/>
          </a:xfrm>
          <a:custGeom>
            <a:avLst/>
            <a:gdLst/>
            <a:ahLst/>
            <a:cxnLst/>
            <a:rect l="l" t="t" r="r" b="b"/>
            <a:pathLst>
              <a:path w="98100" h="1348">
                <a:moveTo>
                  <a:pt x="0" y="0"/>
                </a:moveTo>
                <a:lnTo>
                  <a:pt x="5883" y="3"/>
                </a:lnTo>
                <a:lnTo>
                  <a:pt x="11298" y="9"/>
                </a:lnTo>
                <a:lnTo>
                  <a:pt x="16286" y="20"/>
                </a:lnTo>
                <a:lnTo>
                  <a:pt x="20892" y="34"/>
                </a:lnTo>
                <a:lnTo>
                  <a:pt x="25157" y="51"/>
                </a:lnTo>
                <a:lnTo>
                  <a:pt x="29124" y="71"/>
                </a:lnTo>
                <a:lnTo>
                  <a:pt x="32835" y="93"/>
                </a:lnTo>
                <a:lnTo>
                  <a:pt x="36333" y="118"/>
                </a:lnTo>
                <a:lnTo>
                  <a:pt x="39662" y="144"/>
                </a:lnTo>
                <a:lnTo>
                  <a:pt x="42862" y="171"/>
                </a:lnTo>
                <a:lnTo>
                  <a:pt x="45977" y="199"/>
                </a:lnTo>
                <a:lnTo>
                  <a:pt x="49050" y="227"/>
                </a:lnTo>
                <a:lnTo>
                  <a:pt x="52123" y="255"/>
                </a:lnTo>
                <a:lnTo>
                  <a:pt x="55238" y="283"/>
                </a:lnTo>
                <a:lnTo>
                  <a:pt x="58438" y="310"/>
                </a:lnTo>
                <a:lnTo>
                  <a:pt x="61767" y="336"/>
                </a:lnTo>
                <a:lnTo>
                  <a:pt x="65265" y="360"/>
                </a:lnTo>
                <a:lnTo>
                  <a:pt x="68976" y="382"/>
                </a:lnTo>
                <a:lnTo>
                  <a:pt x="72943" y="402"/>
                </a:lnTo>
                <a:lnTo>
                  <a:pt x="77208" y="420"/>
                </a:lnTo>
                <a:lnTo>
                  <a:pt x="81814" y="434"/>
                </a:lnTo>
                <a:lnTo>
                  <a:pt x="86802" y="444"/>
                </a:lnTo>
                <a:lnTo>
                  <a:pt x="92217" y="451"/>
                </a:lnTo>
                <a:lnTo>
                  <a:pt x="98100" y="453"/>
                </a:lnTo>
                <a:lnTo>
                  <a:pt x="98100" y="1348"/>
                </a:lnTo>
                <a:lnTo>
                  <a:pt x="92217" y="1346"/>
                </a:lnTo>
                <a:lnTo>
                  <a:pt x="86802" y="1339"/>
                </a:lnTo>
                <a:lnTo>
                  <a:pt x="81814" y="1328"/>
                </a:lnTo>
                <a:lnTo>
                  <a:pt x="77208" y="1314"/>
                </a:lnTo>
                <a:lnTo>
                  <a:pt x="72943" y="1297"/>
                </a:lnTo>
                <a:lnTo>
                  <a:pt x="68976" y="1277"/>
                </a:lnTo>
                <a:lnTo>
                  <a:pt x="65265" y="1255"/>
                </a:lnTo>
                <a:lnTo>
                  <a:pt x="61767" y="1231"/>
                </a:lnTo>
                <a:lnTo>
                  <a:pt x="58438" y="1205"/>
                </a:lnTo>
                <a:lnTo>
                  <a:pt x="55238" y="1178"/>
                </a:lnTo>
                <a:lnTo>
                  <a:pt x="52123" y="1150"/>
                </a:lnTo>
                <a:lnTo>
                  <a:pt x="49050" y="1122"/>
                </a:lnTo>
                <a:lnTo>
                  <a:pt x="45977" y="1093"/>
                </a:lnTo>
                <a:lnTo>
                  <a:pt x="42862" y="1065"/>
                </a:lnTo>
                <a:lnTo>
                  <a:pt x="39662" y="1038"/>
                </a:lnTo>
                <a:lnTo>
                  <a:pt x="36333" y="1013"/>
                </a:lnTo>
                <a:lnTo>
                  <a:pt x="32835" y="988"/>
                </a:lnTo>
                <a:lnTo>
                  <a:pt x="29124" y="966"/>
                </a:lnTo>
                <a:lnTo>
                  <a:pt x="25157" y="946"/>
                </a:lnTo>
                <a:lnTo>
                  <a:pt x="20892" y="929"/>
                </a:lnTo>
                <a:lnTo>
                  <a:pt x="16286" y="915"/>
                </a:lnTo>
                <a:lnTo>
                  <a:pt x="11298" y="904"/>
                </a:lnTo>
                <a:lnTo>
                  <a:pt x="5883" y="897"/>
                </a:lnTo>
                <a:lnTo>
                  <a:pt x="0" y="895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799265" y="3730935"/>
            <a:ext cx="8970264" cy="1830812"/>
          </a:xfrm>
          <a:custGeom>
            <a:avLst/>
            <a:gdLst/>
            <a:ahLst/>
            <a:cxnLst/>
            <a:rect l="l" t="t" r="r" b="b"/>
            <a:pathLst>
              <a:path w="98100" h="20022">
                <a:moveTo>
                  <a:pt x="0" y="19306"/>
                </a:moveTo>
                <a:lnTo>
                  <a:pt x="5883" y="19208"/>
                </a:lnTo>
                <a:lnTo>
                  <a:pt x="11298" y="18926"/>
                </a:lnTo>
                <a:lnTo>
                  <a:pt x="16286" y="18477"/>
                </a:lnTo>
                <a:lnTo>
                  <a:pt x="20892" y="17876"/>
                </a:lnTo>
                <a:lnTo>
                  <a:pt x="25157" y="17141"/>
                </a:lnTo>
                <a:lnTo>
                  <a:pt x="29124" y="16290"/>
                </a:lnTo>
                <a:lnTo>
                  <a:pt x="32835" y="15337"/>
                </a:lnTo>
                <a:lnTo>
                  <a:pt x="36333" y="14301"/>
                </a:lnTo>
                <a:lnTo>
                  <a:pt x="39662" y="13198"/>
                </a:lnTo>
                <a:lnTo>
                  <a:pt x="42862" y="12044"/>
                </a:lnTo>
                <a:lnTo>
                  <a:pt x="45977" y="10857"/>
                </a:lnTo>
                <a:lnTo>
                  <a:pt x="49050" y="9653"/>
                </a:lnTo>
                <a:lnTo>
                  <a:pt x="52123" y="8449"/>
                </a:lnTo>
                <a:lnTo>
                  <a:pt x="55238" y="7262"/>
                </a:lnTo>
                <a:lnTo>
                  <a:pt x="58438" y="6109"/>
                </a:lnTo>
                <a:lnTo>
                  <a:pt x="61767" y="5005"/>
                </a:lnTo>
                <a:lnTo>
                  <a:pt x="65265" y="3969"/>
                </a:lnTo>
                <a:lnTo>
                  <a:pt x="68976" y="3017"/>
                </a:lnTo>
                <a:lnTo>
                  <a:pt x="72943" y="2165"/>
                </a:lnTo>
                <a:lnTo>
                  <a:pt x="77208" y="1430"/>
                </a:lnTo>
                <a:lnTo>
                  <a:pt x="81814" y="830"/>
                </a:lnTo>
                <a:lnTo>
                  <a:pt x="86802" y="380"/>
                </a:lnTo>
                <a:lnTo>
                  <a:pt x="92217" y="98"/>
                </a:lnTo>
                <a:lnTo>
                  <a:pt x="98100" y="0"/>
                </a:lnTo>
                <a:lnTo>
                  <a:pt x="98100" y="716"/>
                </a:lnTo>
                <a:lnTo>
                  <a:pt x="92217" y="814"/>
                </a:lnTo>
                <a:lnTo>
                  <a:pt x="86802" y="1096"/>
                </a:lnTo>
                <a:lnTo>
                  <a:pt x="81814" y="1545"/>
                </a:lnTo>
                <a:lnTo>
                  <a:pt x="77208" y="2146"/>
                </a:lnTo>
                <a:lnTo>
                  <a:pt x="72943" y="2880"/>
                </a:lnTo>
                <a:lnTo>
                  <a:pt x="68976" y="3732"/>
                </a:lnTo>
                <a:lnTo>
                  <a:pt x="65265" y="4685"/>
                </a:lnTo>
                <a:lnTo>
                  <a:pt x="61767" y="5721"/>
                </a:lnTo>
                <a:lnTo>
                  <a:pt x="58438" y="6824"/>
                </a:lnTo>
                <a:lnTo>
                  <a:pt x="55238" y="7978"/>
                </a:lnTo>
                <a:lnTo>
                  <a:pt x="52123" y="9165"/>
                </a:lnTo>
                <a:lnTo>
                  <a:pt x="49050" y="10369"/>
                </a:lnTo>
                <a:lnTo>
                  <a:pt x="45977" y="11573"/>
                </a:lnTo>
                <a:lnTo>
                  <a:pt x="42862" y="12760"/>
                </a:lnTo>
                <a:lnTo>
                  <a:pt x="39662" y="13913"/>
                </a:lnTo>
                <a:lnTo>
                  <a:pt x="36333" y="15017"/>
                </a:lnTo>
                <a:lnTo>
                  <a:pt x="32835" y="16053"/>
                </a:lnTo>
                <a:lnTo>
                  <a:pt x="29124" y="17005"/>
                </a:lnTo>
                <a:lnTo>
                  <a:pt x="25157" y="17857"/>
                </a:lnTo>
                <a:lnTo>
                  <a:pt x="20892" y="18592"/>
                </a:lnTo>
                <a:lnTo>
                  <a:pt x="16286" y="19192"/>
                </a:lnTo>
                <a:lnTo>
                  <a:pt x="11298" y="19642"/>
                </a:lnTo>
                <a:lnTo>
                  <a:pt x="5883" y="19924"/>
                </a:lnTo>
                <a:lnTo>
                  <a:pt x="0" y="20022"/>
                </a:lnTo>
                <a:close/>
              </a:path>
            </a:pathLst>
          </a:custGeom>
          <a:solidFill>
            <a:srgbClr val="4A3AA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799265" y="4464101"/>
            <a:ext cx="8970264" cy="1119500"/>
          </a:xfrm>
          <a:custGeom>
            <a:avLst/>
            <a:gdLst/>
            <a:ahLst/>
            <a:cxnLst/>
            <a:rect l="l" t="t" r="r" b="b"/>
            <a:pathLst>
              <a:path w="98100" h="12243">
                <a:moveTo>
                  <a:pt x="0" y="12004"/>
                </a:moveTo>
                <a:lnTo>
                  <a:pt x="5883" y="11943"/>
                </a:lnTo>
                <a:lnTo>
                  <a:pt x="11298" y="11768"/>
                </a:lnTo>
                <a:lnTo>
                  <a:pt x="16286" y="11488"/>
                </a:lnTo>
                <a:lnTo>
                  <a:pt x="20892" y="11115"/>
                </a:lnTo>
                <a:lnTo>
                  <a:pt x="25157" y="10658"/>
                </a:lnTo>
                <a:lnTo>
                  <a:pt x="29124" y="10128"/>
                </a:lnTo>
                <a:lnTo>
                  <a:pt x="32835" y="9536"/>
                </a:lnTo>
                <a:lnTo>
                  <a:pt x="36333" y="8892"/>
                </a:lnTo>
                <a:lnTo>
                  <a:pt x="39662" y="8206"/>
                </a:lnTo>
                <a:lnTo>
                  <a:pt x="42862" y="7489"/>
                </a:lnTo>
                <a:lnTo>
                  <a:pt x="45977" y="6750"/>
                </a:lnTo>
                <a:lnTo>
                  <a:pt x="49050" y="6002"/>
                </a:lnTo>
                <a:lnTo>
                  <a:pt x="52123" y="5253"/>
                </a:lnTo>
                <a:lnTo>
                  <a:pt x="55238" y="4515"/>
                </a:lnTo>
                <a:lnTo>
                  <a:pt x="58438" y="3798"/>
                </a:lnTo>
                <a:lnTo>
                  <a:pt x="61767" y="3112"/>
                </a:lnTo>
                <a:lnTo>
                  <a:pt x="65265" y="2468"/>
                </a:lnTo>
                <a:lnTo>
                  <a:pt x="68976" y="1876"/>
                </a:lnTo>
                <a:lnTo>
                  <a:pt x="72943" y="1346"/>
                </a:lnTo>
                <a:lnTo>
                  <a:pt x="77208" y="889"/>
                </a:lnTo>
                <a:lnTo>
                  <a:pt x="81814" y="516"/>
                </a:lnTo>
                <a:lnTo>
                  <a:pt x="86802" y="236"/>
                </a:lnTo>
                <a:lnTo>
                  <a:pt x="92217" y="61"/>
                </a:lnTo>
                <a:lnTo>
                  <a:pt x="98100" y="0"/>
                </a:lnTo>
                <a:lnTo>
                  <a:pt x="98100" y="239"/>
                </a:lnTo>
                <a:lnTo>
                  <a:pt x="92217" y="299"/>
                </a:lnTo>
                <a:lnTo>
                  <a:pt x="86802" y="475"/>
                </a:lnTo>
                <a:lnTo>
                  <a:pt x="81814" y="754"/>
                </a:lnTo>
                <a:lnTo>
                  <a:pt x="77208" y="1128"/>
                </a:lnTo>
                <a:lnTo>
                  <a:pt x="72943" y="1584"/>
                </a:lnTo>
                <a:lnTo>
                  <a:pt x="68976" y="2114"/>
                </a:lnTo>
                <a:lnTo>
                  <a:pt x="65265" y="2706"/>
                </a:lnTo>
                <a:lnTo>
                  <a:pt x="61767" y="3351"/>
                </a:lnTo>
                <a:lnTo>
                  <a:pt x="58438" y="4037"/>
                </a:lnTo>
                <a:lnTo>
                  <a:pt x="55238" y="4754"/>
                </a:lnTo>
                <a:lnTo>
                  <a:pt x="52123" y="5492"/>
                </a:lnTo>
                <a:lnTo>
                  <a:pt x="49050" y="6241"/>
                </a:lnTo>
                <a:lnTo>
                  <a:pt x="45977" y="6989"/>
                </a:lnTo>
                <a:lnTo>
                  <a:pt x="42862" y="7727"/>
                </a:lnTo>
                <a:lnTo>
                  <a:pt x="39662" y="8444"/>
                </a:lnTo>
                <a:lnTo>
                  <a:pt x="36333" y="9130"/>
                </a:lnTo>
                <a:lnTo>
                  <a:pt x="32835" y="9775"/>
                </a:lnTo>
                <a:lnTo>
                  <a:pt x="29124" y="10367"/>
                </a:lnTo>
                <a:lnTo>
                  <a:pt x="25157" y="10897"/>
                </a:lnTo>
                <a:lnTo>
                  <a:pt x="20892" y="11353"/>
                </a:lnTo>
                <a:lnTo>
                  <a:pt x="16286" y="11727"/>
                </a:lnTo>
                <a:lnTo>
                  <a:pt x="11298" y="12006"/>
                </a:lnTo>
                <a:lnTo>
                  <a:pt x="5883" y="12182"/>
                </a:lnTo>
                <a:lnTo>
                  <a:pt x="0" y="12243"/>
                </a:lnTo>
                <a:close/>
              </a:path>
            </a:pathLst>
          </a:custGeom>
          <a:solidFill>
            <a:srgbClr val="4A3AA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799265" y="5464546"/>
            <a:ext cx="8970264" cy="135423"/>
          </a:xfrm>
          <a:custGeom>
            <a:avLst/>
            <a:gdLst/>
            <a:ahLst/>
            <a:cxnLst/>
            <a:rect l="l" t="t" r="r" b="b"/>
            <a:pathLst>
              <a:path w="98100" h="1481">
                <a:moveTo>
                  <a:pt x="0" y="1302"/>
                </a:moveTo>
                <a:lnTo>
                  <a:pt x="5883" y="1295"/>
                </a:lnTo>
                <a:lnTo>
                  <a:pt x="11298" y="1276"/>
                </a:lnTo>
                <a:lnTo>
                  <a:pt x="16286" y="1246"/>
                </a:lnTo>
                <a:lnTo>
                  <a:pt x="20892" y="1205"/>
                </a:lnTo>
                <a:lnTo>
                  <a:pt x="25157" y="1156"/>
                </a:lnTo>
                <a:lnTo>
                  <a:pt x="29124" y="1098"/>
                </a:lnTo>
                <a:lnTo>
                  <a:pt x="32835" y="1034"/>
                </a:lnTo>
                <a:lnTo>
                  <a:pt x="36333" y="964"/>
                </a:lnTo>
                <a:lnTo>
                  <a:pt x="39662" y="890"/>
                </a:lnTo>
                <a:lnTo>
                  <a:pt x="42862" y="812"/>
                </a:lnTo>
                <a:lnTo>
                  <a:pt x="45977" y="732"/>
                </a:lnTo>
                <a:lnTo>
                  <a:pt x="49050" y="651"/>
                </a:lnTo>
                <a:lnTo>
                  <a:pt x="52123" y="570"/>
                </a:lnTo>
                <a:lnTo>
                  <a:pt x="55238" y="490"/>
                </a:lnTo>
                <a:lnTo>
                  <a:pt x="58438" y="412"/>
                </a:lnTo>
                <a:lnTo>
                  <a:pt x="61767" y="337"/>
                </a:lnTo>
                <a:lnTo>
                  <a:pt x="65265" y="268"/>
                </a:lnTo>
                <a:lnTo>
                  <a:pt x="68976" y="203"/>
                </a:lnTo>
                <a:lnTo>
                  <a:pt x="72943" y="146"/>
                </a:lnTo>
                <a:lnTo>
                  <a:pt x="77208" y="96"/>
                </a:lnTo>
                <a:lnTo>
                  <a:pt x="81814" y="56"/>
                </a:lnTo>
                <a:lnTo>
                  <a:pt x="86802" y="26"/>
                </a:lnTo>
                <a:lnTo>
                  <a:pt x="92217" y="6"/>
                </a:lnTo>
                <a:lnTo>
                  <a:pt x="98100" y="0"/>
                </a:lnTo>
                <a:lnTo>
                  <a:pt x="98100" y="179"/>
                </a:lnTo>
                <a:lnTo>
                  <a:pt x="92217" y="185"/>
                </a:lnTo>
                <a:lnTo>
                  <a:pt x="86802" y="204"/>
                </a:lnTo>
                <a:lnTo>
                  <a:pt x="81814" y="235"/>
                </a:lnTo>
                <a:lnTo>
                  <a:pt x="77208" y="275"/>
                </a:lnTo>
                <a:lnTo>
                  <a:pt x="72943" y="325"/>
                </a:lnTo>
                <a:lnTo>
                  <a:pt x="68976" y="382"/>
                </a:lnTo>
                <a:lnTo>
                  <a:pt x="65265" y="446"/>
                </a:lnTo>
                <a:lnTo>
                  <a:pt x="61767" y="516"/>
                </a:lnTo>
                <a:lnTo>
                  <a:pt x="58438" y="591"/>
                </a:lnTo>
                <a:lnTo>
                  <a:pt x="55238" y="669"/>
                </a:lnTo>
                <a:lnTo>
                  <a:pt x="52123" y="749"/>
                </a:lnTo>
                <a:lnTo>
                  <a:pt x="49050" y="830"/>
                </a:lnTo>
                <a:lnTo>
                  <a:pt x="45977" y="911"/>
                </a:lnTo>
                <a:lnTo>
                  <a:pt x="42862" y="991"/>
                </a:lnTo>
                <a:lnTo>
                  <a:pt x="39662" y="1069"/>
                </a:lnTo>
                <a:lnTo>
                  <a:pt x="36333" y="1143"/>
                </a:lnTo>
                <a:lnTo>
                  <a:pt x="32835" y="1213"/>
                </a:lnTo>
                <a:lnTo>
                  <a:pt x="29124" y="1277"/>
                </a:lnTo>
                <a:lnTo>
                  <a:pt x="25157" y="1335"/>
                </a:lnTo>
                <a:lnTo>
                  <a:pt x="20892" y="1384"/>
                </a:lnTo>
                <a:lnTo>
                  <a:pt x="16286" y="1425"/>
                </a:lnTo>
                <a:lnTo>
                  <a:pt x="11298" y="1455"/>
                </a:lnTo>
                <a:lnTo>
                  <a:pt x="5883" y="1474"/>
                </a:lnTo>
                <a:lnTo>
                  <a:pt x="0" y="1481"/>
                </a:lnTo>
                <a:close/>
              </a:path>
            </a:pathLst>
          </a:custGeom>
          <a:solidFill>
            <a:srgbClr val="4A3AA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1799265" y="3796406"/>
            <a:ext cx="8970264" cy="1893082"/>
          </a:xfrm>
          <a:custGeom>
            <a:avLst/>
            <a:gdLst/>
            <a:ahLst/>
            <a:cxnLst/>
            <a:rect l="l" t="t" r="r" b="b"/>
            <a:pathLst>
              <a:path w="98100" h="20703">
                <a:moveTo>
                  <a:pt x="0" y="20524"/>
                </a:moveTo>
                <a:lnTo>
                  <a:pt x="5883" y="20420"/>
                </a:lnTo>
                <a:lnTo>
                  <a:pt x="11298" y="20120"/>
                </a:lnTo>
                <a:lnTo>
                  <a:pt x="16286" y="19642"/>
                </a:lnTo>
                <a:lnTo>
                  <a:pt x="20892" y="19003"/>
                </a:lnTo>
                <a:lnTo>
                  <a:pt x="25157" y="18222"/>
                </a:lnTo>
                <a:lnTo>
                  <a:pt x="29124" y="17317"/>
                </a:lnTo>
                <a:lnTo>
                  <a:pt x="32835" y="16304"/>
                </a:lnTo>
                <a:lnTo>
                  <a:pt x="36333" y="15203"/>
                </a:lnTo>
                <a:lnTo>
                  <a:pt x="39662" y="14030"/>
                </a:lnTo>
                <a:lnTo>
                  <a:pt x="42862" y="12803"/>
                </a:lnTo>
                <a:lnTo>
                  <a:pt x="45977" y="11541"/>
                </a:lnTo>
                <a:lnTo>
                  <a:pt x="49050" y="10262"/>
                </a:lnTo>
                <a:lnTo>
                  <a:pt x="52123" y="8982"/>
                </a:lnTo>
                <a:lnTo>
                  <a:pt x="55238" y="7720"/>
                </a:lnTo>
                <a:lnTo>
                  <a:pt x="58438" y="6494"/>
                </a:lnTo>
                <a:lnTo>
                  <a:pt x="61767" y="5321"/>
                </a:lnTo>
                <a:lnTo>
                  <a:pt x="65265" y="4219"/>
                </a:lnTo>
                <a:lnTo>
                  <a:pt x="68976" y="3207"/>
                </a:lnTo>
                <a:lnTo>
                  <a:pt x="72943" y="2301"/>
                </a:lnTo>
                <a:lnTo>
                  <a:pt x="77208" y="1520"/>
                </a:lnTo>
                <a:lnTo>
                  <a:pt x="81814" y="882"/>
                </a:lnTo>
                <a:lnTo>
                  <a:pt x="86802" y="404"/>
                </a:lnTo>
                <a:lnTo>
                  <a:pt x="92217" y="104"/>
                </a:lnTo>
                <a:lnTo>
                  <a:pt x="98100" y="0"/>
                </a:lnTo>
                <a:lnTo>
                  <a:pt x="98100" y="179"/>
                </a:lnTo>
                <a:lnTo>
                  <a:pt x="92217" y="283"/>
                </a:lnTo>
                <a:lnTo>
                  <a:pt x="86802" y="583"/>
                </a:lnTo>
                <a:lnTo>
                  <a:pt x="81814" y="1061"/>
                </a:lnTo>
                <a:lnTo>
                  <a:pt x="77208" y="1699"/>
                </a:lnTo>
                <a:lnTo>
                  <a:pt x="72943" y="2480"/>
                </a:lnTo>
                <a:lnTo>
                  <a:pt x="68976" y="3386"/>
                </a:lnTo>
                <a:lnTo>
                  <a:pt x="65265" y="4398"/>
                </a:lnTo>
                <a:lnTo>
                  <a:pt x="61767" y="5500"/>
                </a:lnTo>
                <a:lnTo>
                  <a:pt x="58438" y="6673"/>
                </a:lnTo>
                <a:lnTo>
                  <a:pt x="55238" y="7899"/>
                </a:lnTo>
                <a:lnTo>
                  <a:pt x="52123" y="9161"/>
                </a:lnTo>
                <a:lnTo>
                  <a:pt x="49050" y="10441"/>
                </a:lnTo>
                <a:lnTo>
                  <a:pt x="45977" y="11720"/>
                </a:lnTo>
                <a:lnTo>
                  <a:pt x="42862" y="12982"/>
                </a:lnTo>
                <a:lnTo>
                  <a:pt x="39662" y="14209"/>
                </a:lnTo>
                <a:lnTo>
                  <a:pt x="36333" y="15382"/>
                </a:lnTo>
                <a:lnTo>
                  <a:pt x="32835" y="16483"/>
                </a:lnTo>
                <a:lnTo>
                  <a:pt x="29124" y="17496"/>
                </a:lnTo>
                <a:lnTo>
                  <a:pt x="25157" y="18401"/>
                </a:lnTo>
                <a:lnTo>
                  <a:pt x="20892" y="19182"/>
                </a:lnTo>
                <a:lnTo>
                  <a:pt x="16286" y="19821"/>
                </a:lnTo>
                <a:lnTo>
                  <a:pt x="11298" y="20299"/>
                </a:lnTo>
                <a:lnTo>
                  <a:pt x="5883" y="20599"/>
                </a:lnTo>
                <a:lnTo>
                  <a:pt x="0" y="20703"/>
                </a:lnTo>
                <a:close/>
              </a:path>
            </a:pathLst>
          </a:custGeom>
          <a:solidFill>
            <a:srgbClr val="E87BA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1799265" y="4485955"/>
            <a:ext cx="8970264" cy="1214415"/>
          </a:xfrm>
          <a:custGeom>
            <a:avLst/>
            <a:gdLst/>
            <a:ahLst/>
            <a:cxnLst/>
            <a:rect l="l" t="t" r="r" b="b"/>
            <a:pathLst>
              <a:path w="98100" h="13281">
                <a:moveTo>
                  <a:pt x="0" y="13162"/>
                </a:moveTo>
                <a:lnTo>
                  <a:pt x="5883" y="13095"/>
                </a:lnTo>
                <a:lnTo>
                  <a:pt x="11298" y="12903"/>
                </a:lnTo>
                <a:lnTo>
                  <a:pt x="16286" y="12596"/>
                </a:lnTo>
                <a:lnTo>
                  <a:pt x="20892" y="12187"/>
                </a:lnTo>
                <a:lnTo>
                  <a:pt x="25157" y="11686"/>
                </a:lnTo>
                <a:lnTo>
                  <a:pt x="29124" y="11105"/>
                </a:lnTo>
                <a:lnTo>
                  <a:pt x="32835" y="10456"/>
                </a:lnTo>
                <a:lnTo>
                  <a:pt x="36333" y="9749"/>
                </a:lnTo>
                <a:lnTo>
                  <a:pt x="39662" y="8997"/>
                </a:lnTo>
                <a:lnTo>
                  <a:pt x="42862" y="8211"/>
                </a:lnTo>
                <a:lnTo>
                  <a:pt x="45977" y="7401"/>
                </a:lnTo>
                <a:lnTo>
                  <a:pt x="49050" y="6581"/>
                </a:lnTo>
                <a:lnTo>
                  <a:pt x="52123" y="5760"/>
                </a:lnTo>
                <a:lnTo>
                  <a:pt x="55238" y="4951"/>
                </a:lnTo>
                <a:lnTo>
                  <a:pt x="58438" y="4164"/>
                </a:lnTo>
                <a:lnTo>
                  <a:pt x="61767" y="3412"/>
                </a:lnTo>
                <a:lnTo>
                  <a:pt x="65265" y="2705"/>
                </a:lnTo>
                <a:lnTo>
                  <a:pt x="68976" y="2056"/>
                </a:lnTo>
                <a:lnTo>
                  <a:pt x="72943" y="1475"/>
                </a:lnTo>
                <a:lnTo>
                  <a:pt x="77208" y="975"/>
                </a:lnTo>
                <a:lnTo>
                  <a:pt x="81814" y="565"/>
                </a:lnTo>
                <a:lnTo>
                  <a:pt x="86802" y="259"/>
                </a:lnTo>
                <a:lnTo>
                  <a:pt x="92217" y="66"/>
                </a:lnTo>
                <a:lnTo>
                  <a:pt x="98100" y="0"/>
                </a:lnTo>
                <a:lnTo>
                  <a:pt x="98100" y="119"/>
                </a:lnTo>
                <a:lnTo>
                  <a:pt x="92217" y="186"/>
                </a:lnTo>
                <a:lnTo>
                  <a:pt x="86802" y="378"/>
                </a:lnTo>
                <a:lnTo>
                  <a:pt x="81814" y="684"/>
                </a:lnTo>
                <a:lnTo>
                  <a:pt x="77208" y="1094"/>
                </a:lnTo>
                <a:lnTo>
                  <a:pt x="72943" y="1595"/>
                </a:lnTo>
                <a:lnTo>
                  <a:pt x="68976" y="2175"/>
                </a:lnTo>
                <a:lnTo>
                  <a:pt x="65265" y="2825"/>
                </a:lnTo>
                <a:lnTo>
                  <a:pt x="61767" y="3531"/>
                </a:lnTo>
                <a:lnTo>
                  <a:pt x="58438" y="4283"/>
                </a:lnTo>
                <a:lnTo>
                  <a:pt x="55238" y="5070"/>
                </a:lnTo>
                <a:lnTo>
                  <a:pt x="52123" y="5879"/>
                </a:lnTo>
                <a:lnTo>
                  <a:pt x="49050" y="6700"/>
                </a:lnTo>
                <a:lnTo>
                  <a:pt x="45977" y="7521"/>
                </a:lnTo>
                <a:lnTo>
                  <a:pt x="42862" y="8330"/>
                </a:lnTo>
                <a:lnTo>
                  <a:pt x="39662" y="9116"/>
                </a:lnTo>
                <a:lnTo>
                  <a:pt x="36333" y="9868"/>
                </a:lnTo>
                <a:lnTo>
                  <a:pt x="32835" y="10575"/>
                </a:lnTo>
                <a:lnTo>
                  <a:pt x="29124" y="11224"/>
                </a:lnTo>
                <a:lnTo>
                  <a:pt x="25157" y="11805"/>
                </a:lnTo>
                <a:lnTo>
                  <a:pt x="20892" y="12306"/>
                </a:lnTo>
                <a:lnTo>
                  <a:pt x="16286" y="12715"/>
                </a:lnTo>
                <a:lnTo>
                  <a:pt x="11298" y="13022"/>
                </a:lnTo>
                <a:lnTo>
                  <a:pt x="5883" y="13214"/>
                </a:lnTo>
                <a:lnTo>
                  <a:pt x="0" y="13281"/>
                </a:lnTo>
                <a:close/>
              </a:path>
            </a:pathLst>
          </a:custGeom>
          <a:solidFill>
            <a:srgbClr val="E87BA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1799265" y="5480914"/>
            <a:ext cx="8970264" cy="224942"/>
          </a:xfrm>
          <a:custGeom>
            <a:avLst/>
            <a:gdLst/>
            <a:ahLst/>
            <a:cxnLst/>
            <a:rect l="l" t="t" r="r" b="b"/>
            <a:pathLst>
              <a:path w="98100" h="2460">
                <a:moveTo>
                  <a:pt x="0" y="2400"/>
                </a:moveTo>
                <a:lnTo>
                  <a:pt x="5883" y="2388"/>
                </a:lnTo>
                <a:lnTo>
                  <a:pt x="11298" y="2353"/>
                </a:lnTo>
                <a:lnTo>
                  <a:pt x="16286" y="2297"/>
                </a:lnTo>
                <a:lnTo>
                  <a:pt x="20892" y="2222"/>
                </a:lnTo>
                <a:lnTo>
                  <a:pt x="25157" y="2131"/>
                </a:lnTo>
                <a:lnTo>
                  <a:pt x="29124" y="2025"/>
                </a:lnTo>
                <a:lnTo>
                  <a:pt x="32835" y="1906"/>
                </a:lnTo>
                <a:lnTo>
                  <a:pt x="36333" y="1778"/>
                </a:lnTo>
                <a:lnTo>
                  <a:pt x="39662" y="1640"/>
                </a:lnTo>
                <a:lnTo>
                  <a:pt x="42862" y="1497"/>
                </a:lnTo>
                <a:lnTo>
                  <a:pt x="45977" y="1350"/>
                </a:lnTo>
                <a:lnTo>
                  <a:pt x="49050" y="1200"/>
                </a:lnTo>
                <a:lnTo>
                  <a:pt x="52123" y="1050"/>
                </a:lnTo>
                <a:lnTo>
                  <a:pt x="55238" y="903"/>
                </a:lnTo>
                <a:lnTo>
                  <a:pt x="58438" y="759"/>
                </a:lnTo>
                <a:lnTo>
                  <a:pt x="61767" y="622"/>
                </a:lnTo>
                <a:lnTo>
                  <a:pt x="65265" y="493"/>
                </a:lnTo>
                <a:lnTo>
                  <a:pt x="68976" y="375"/>
                </a:lnTo>
                <a:lnTo>
                  <a:pt x="72943" y="269"/>
                </a:lnTo>
                <a:lnTo>
                  <a:pt x="77208" y="178"/>
                </a:lnTo>
                <a:lnTo>
                  <a:pt x="81814" y="103"/>
                </a:lnTo>
                <a:lnTo>
                  <a:pt x="86802" y="47"/>
                </a:lnTo>
                <a:lnTo>
                  <a:pt x="92217" y="12"/>
                </a:lnTo>
                <a:lnTo>
                  <a:pt x="98100" y="0"/>
                </a:lnTo>
                <a:lnTo>
                  <a:pt x="98100" y="60"/>
                </a:lnTo>
                <a:lnTo>
                  <a:pt x="92217" y="72"/>
                </a:lnTo>
                <a:lnTo>
                  <a:pt x="86802" y="107"/>
                </a:lnTo>
                <a:lnTo>
                  <a:pt x="81814" y="163"/>
                </a:lnTo>
                <a:lnTo>
                  <a:pt x="77208" y="237"/>
                </a:lnTo>
                <a:lnTo>
                  <a:pt x="72943" y="329"/>
                </a:lnTo>
                <a:lnTo>
                  <a:pt x="68976" y="435"/>
                </a:lnTo>
                <a:lnTo>
                  <a:pt x="65265" y="553"/>
                </a:lnTo>
                <a:lnTo>
                  <a:pt x="61767" y="682"/>
                </a:lnTo>
                <a:lnTo>
                  <a:pt x="58438" y="819"/>
                </a:lnTo>
                <a:lnTo>
                  <a:pt x="55238" y="962"/>
                </a:lnTo>
                <a:lnTo>
                  <a:pt x="52123" y="1110"/>
                </a:lnTo>
                <a:lnTo>
                  <a:pt x="49050" y="1260"/>
                </a:lnTo>
                <a:lnTo>
                  <a:pt x="45977" y="1409"/>
                </a:lnTo>
                <a:lnTo>
                  <a:pt x="42862" y="1557"/>
                </a:lnTo>
                <a:lnTo>
                  <a:pt x="39662" y="1700"/>
                </a:lnTo>
                <a:lnTo>
                  <a:pt x="36333" y="1837"/>
                </a:lnTo>
                <a:lnTo>
                  <a:pt x="32835" y="1966"/>
                </a:lnTo>
                <a:lnTo>
                  <a:pt x="29124" y="2085"/>
                </a:lnTo>
                <a:lnTo>
                  <a:pt x="25157" y="2190"/>
                </a:lnTo>
                <a:lnTo>
                  <a:pt x="20892" y="2282"/>
                </a:lnTo>
                <a:lnTo>
                  <a:pt x="16286" y="2356"/>
                </a:lnTo>
                <a:lnTo>
                  <a:pt x="11298" y="2412"/>
                </a:lnTo>
                <a:lnTo>
                  <a:pt x="5883" y="2447"/>
                </a:lnTo>
                <a:lnTo>
                  <a:pt x="0" y="2460"/>
                </a:lnTo>
                <a:close/>
              </a:path>
            </a:pathLst>
          </a:custGeom>
          <a:solidFill>
            <a:srgbClr val="E87BA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1689608" y="2618232"/>
            <a:ext cx="109728" cy="943652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795528" y="2907178"/>
            <a:ext cx="80264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0161F"/>
                </a:solidFill>
                <a:latin typeface="IBM Plex Sans"/>
              </a:rPr>
              <a:t>Organic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5528" y="3108346"/>
            <a:ext cx="80264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6E7887"/>
                </a:solidFill>
                <a:latin typeface="IBM Plex Sans Condensed"/>
              </a:rPr>
              <a:t>173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689608" y="3635036"/>
            <a:ext cx="109728" cy="85637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795528" y="3880345"/>
            <a:ext cx="80264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5528" y="4081513"/>
            <a:ext cx="80264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6E7887"/>
                </a:solidFill>
                <a:latin typeface="IBM Plex Sans Condensed"/>
              </a:rPr>
              <a:t>157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689608" y="4564566"/>
            <a:ext cx="109728" cy="583646"/>
          </a:xfrm>
          <a:prstGeom prst="roundRect">
            <a:avLst>
              <a:gd name="adj" fmla="val 16666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795528" y="4673509"/>
            <a:ext cx="80264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5528" y="4874677"/>
            <a:ext cx="80264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6E7887"/>
                </a:solidFill>
                <a:latin typeface="IBM Plex Sans Condensed"/>
              </a:rPr>
              <a:t>107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689608" y="5221364"/>
            <a:ext cx="109728" cy="201822"/>
          </a:xfrm>
          <a:prstGeom prst="roundRect">
            <a:avLst>
              <a:gd name="adj" fmla="val 16666"/>
            </a:avLst>
          </a:prstGeom>
          <a:solidFill>
            <a:srgbClr val="EB68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795528" y="5139395"/>
            <a:ext cx="80264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0161F"/>
                </a:solidFill>
                <a:latin typeface="IBM Plex Sans"/>
              </a:rPr>
              <a:t>Referral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689608" y="5496338"/>
            <a:ext cx="109728" cy="103638"/>
          </a:xfrm>
          <a:prstGeom prst="roundRect">
            <a:avLst>
              <a:gd name="adj" fmla="val 17646"/>
            </a:avLst>
          </a:prstGeom>
          <a:solidFill>
            <a:srgbClr val="4A3A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795528" y="5365277"/>
            <a:ext cx="80264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0161F"/>
                </a:solidFill>
                <a:latin typeface="IBM Plex Sans"/>
              </a:rPr>
              <a:t>Direct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689608" y="5673128"/>
            <a:ext cx="109728" cy="32728"/>
          </a:xfrm>
          <a:prstGeom prst="roundRect">
            <a:avLst>
              <a:gd name="adj" fmla="val 50000"/>
            </a:avLst>
          </a:prstGeom>
          <a:solidFill>
            <a:srgbClr val="E87B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795528" y="5506612"/>
            <a:ext cx="80264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0161F"/>
                </a:solidFill>
                <a:latin typeface="IBM Plex Sans"/>
              </a:rPr>
              <a:t>Social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0769549" y="2618232"/>
            <a:ext cx="109728" cy="1194566"/>
          </a:xfrm>
          <a:prstGeom prst="roundRect">
            <a:avLst>
              <a:gd name="adj" fmla="val 16666"/>
            </a:avLst>
          </a:prstGeom>
          <a:solidFill>
            <a:srgbClr val="475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10970717" y="3032635"/>
            <a:ext cx="5168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Won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970717" y="3233803"/>
            <a:ext cx="5168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219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0769549" y="3885950"/>
            <a:ext cx="109728" cy="610919"/>
          </a:xfrm>
          <a:prstGeom prst="roundRect">
            <a:avLst>
              <a:gd name="adj" fmla="val 16666"/>
            </a:avLst>
          </a:prstGeom>
          <a:solidFill>
            <a:srgbClr val="475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10970717" y="4008529"/>
            <a:ext cx="5168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Open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970717" y="4209697"/>
            <a:ext cx="5168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112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0769549" y="4570021"/>
            <a:ext cx="109728" cy="916379"/>
          </a:xfrm>
          <a:prstGeom prst="roundRect">
            <a:avLst>
              <a:gd name="adj" fmla="val 16666"/>
            </a:avLst>
          </a:prstGeom>
          <a:solidFill>
            <a:srgbClr val="475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970717" y="4845330"/>
            <a:ext cx="5168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Lost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970717" y="5046498"/>
            <a:ext cx="5168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168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499 of 519 deals matched a form lead by email.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Close rate by first touch, Northwind Dental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Close rate by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first touch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41" cy="427939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469226"/>
                <a:gridCol w="2147153"/>
                <a:gridCol w="1073577"/>
                <a:gridCol w="1073577"/>
                <a:gridCol w="1073577"/>
                <a:gridCol w="1073577"/>
                <a:gridCol w="1073577"/>
                <a:gridCol w="1073577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First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Deals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Won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Close rate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Won revenue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Average deal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Days to close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Ad cost per customer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71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$60K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$845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Google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72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64%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$95.4K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$1,325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$262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Meta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$72.4K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$1,610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$202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$17.3K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$1,080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80%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$5,585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$465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75%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$700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$233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No form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62%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$20K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$1,996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Total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519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229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57%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$271K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$1,185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$239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127594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173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721954" y="2039112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3721954" y="2039112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127594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157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21954" y="2514600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3721954" y="2514600"/>
            <a:ext cx="1243216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3127594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107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21954" y="2990088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3721954" y="2990088"/>
            <a:ext cx="84728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127594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721954" y="3465576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3721954" y="3465576"/>
            <a:ext cx="29298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127594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19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721954" y="3941064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3721954" y="3941064"/>
            <a:ext cx="150453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3127594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6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721954" y="4416552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721954" y="4416552"/>
            <a:ext cx="47511" cy="91440"/>
          </a:xfrm>
          <a:prstGeom prst="roundRect">
            <a:avLst>
              <a:gd name="adj" fmla="val 19245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3127594" y="48188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721954" y="4892040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3721954" y="4892040"/>
            <a:ext cx="15837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Close rate counts won and lost deals; open deals are left out. Ad cost per customer divides each platform's spend by the customers whose first visit came from it.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Close rate by first touch,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First vs last touch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Who starts the journeys that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close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The same won revenue, credited two ways.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11057839" cy="3749040"/>
          </a:xfrm>
          <a:prstGeom prst="roundRect">
            <a:avLst>
              <a:gd name="adj" fmla="val 1463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098388" y="201472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193243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10161F"/>
                </a:solidFill>
                <a:latin typeface="IBM Plex Sans"/>
              </a:rPr>
              <a:t>First touch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01472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193243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Last touch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3622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3987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Google 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3987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$95.4K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526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674842" y="2526792"/>
            <a:ext cx="2655446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526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526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3987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$100K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8194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8559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Meta 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8559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$72.4K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2983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544568" y="2983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2983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2983992"/>
            <a:ext cx="2478417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8559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$64.4K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2766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3131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Organic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3131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$60K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4411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544568" y="34411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4411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441192"/>
            <a:ext cx="1665812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3131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$35.9K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7338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7703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Direct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7703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$5,585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38983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6828004" y="3898392"/>
            <a:ext cx="502284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38983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38983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7703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$31K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1910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2275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Referral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2275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$17.3K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3555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4837991" y="4355592"/>
            <a:ext cx="2492296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3555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3555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2275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$19.3K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41248" y="46482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41248" y="46847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Social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93008" y="46847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$700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44568" y="4812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4544568" y="4812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7604608" y="4812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7604608" y="4812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10481767" y="46847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$700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1248" y="516026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Won revenue from deals with a form lead, by channel. Each deal counts once on each side, so both columns add up to $251K.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Close rate by first touch, Northwind Dental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to do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next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2880360"/>
          </a:xfrm>
          <a:prstGeom prst="roundRect">
            <a:avLst>
              <a:gd name="adj" fmla="val 1904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Judge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Organic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on first touch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started $60K of won revenue but gets $35.9K on last touch. Cutting it on last-touch numbers would cut the journeys it starts.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Feed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Its leads close at 64% vs 57% overall, at $1,325 per deal.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871659" y="297484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871659" y="297484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Follow up the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116 open deals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116 deals worth $176K are still open. 30 of them were created more than 14 days before Oct 5. Give each one a dated next step in HubSpot.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871659" y="393496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9871659" y="393496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Close rate by first touch,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pipeline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judge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Organic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on first touch. It started 24% of won revenue.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Deals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519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Won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229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Close rate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57%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Won revenue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$271K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Best close rate: Google Ads at 64% on 113 decided deals.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Most won revenue by first touch: Google Ads, $95.4K.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116 deals are still open.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Close rate by first touch,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we built this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report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75232"/>
            <a:ext cx="9601200" cy="48524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Deals: 519 from your HubSpot, created Sep 1 to Oct 5, 2026. 499 (96%) matched a form lead by email; 20 match no form lead.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First touch is the channel of the person's first recorded visit (UTM Grabber's first-touch fields), with ad platforms split out when that visit shows one; last touch is the visit that ended in the form.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Close rate = won / (won + lost). Days to close = close date minus create date, won deals only.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Ad spend: $27.9K from Google Ads and Meta Ads, September 2026.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Changes compare September 2026 with August.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Won deals, revenue and days to close are not compared with August: 22% of this period's deals are still open.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Close rate by first touch,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