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nstrument Serif" charset="0"/>
      <p:regular r:id="rId14"/>
      <p:italic r:id="rId15"/>
    </p:embeddedFont>
    <p:embeddedFont>
      <p:font typeface="Geist" charset="0"/>
      <p:regular r:id="rId16"/>
    </p:embeddedFont>
    <p:embeddedFont>
      <p:font typeface="Geist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CLOSE RATE BY FIRST TOUCH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23042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0" i="0">
                <a:solidFill>
                  <a:srgbClr val="0B1F1A"/>
                </a:solidFill>
                <a:latin typeface="Instrument Serif"/>
              </a:rPr>
              <a:t>Leads whose first visit came from </a:t>
            </a:r>
            <a:r>
              <a:rPr sz="4800" b="0" i="1">
                <a:solidFill>
                  <a:srgbClr val="0E7C66"/>
                </a:solidFill>
                <a:latin typeface="Instrument Serif"/>
              </a:rPr>
              <a:t>Google Ads</a:t>
            </a:r>
            <a:r>
              <a:rPr sz="4800" b="0" i="0">
                <a:solidFill>
                  <a:srgbClr val="0B1F1A"/>
                </a:solidFill>
                <a:latin typeface="Instrument Serif"/>
              </a:rPr>
              <a:t> close 64% of decided deals.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65429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519 deals, 229 won so far (57% of decided deals), worth $271K. 116 deals are still open.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538581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Gravity Forms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150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40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15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73426" y="5806440"/>
            <a:ext cx="174929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87726" y="5911596"/>
            <a:ext cx="82296" cy="82296"/>
          </a:xfrm>
          <a:prstGeom prst="ellipse">
            <a:avLst/>
          </a:prstGeom>
          <a:solidFill>
            <a:srgbClr val="FF5C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47746" y="5806440"/>
            <a:ext cx="14749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HubSpot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92906" y="5806440"/>
            <a:ext cx="17492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519 deals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14164" y="5806440"/>
            <a:ext cx="215696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4728464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88484" y="5806440"/>
            <a:ext cx="188264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00014" y="5806440"/>
            <a:ext cx="21569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$18.9K spend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62572" y="5806440"/>
            <a:ext cx="204520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6976872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6892" y="5806440"/>
            <a:ext cx="17708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27772" y="5806440"/>
            <a:ext cx="2045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$9,100 spend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99220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9113520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273540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57460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1">
                <a:solidFill>
                  <a:srgbClr val="0E7C66"/>
                </a:solidFill>
                <a:latin typeface="Instrument Serif"/>
              </a:rPr>
              <a:t>Organic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starts more won revenue than it gets credit for.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5826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519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DEALS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4698" y="265578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+14%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7738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313225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4307738" y="258263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08906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229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WON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48549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8054035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8048549" y="25826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49717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57%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9717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CLOSE RATE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26319" y="265578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August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572414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3" name="Connector 22"/>
          <p:cNvCxnSpPr/>
          <p:nvPr/>
        </p:nvCxnSpPr>
        <p:spPr>
          <a:xfrm>
            <a:off x="566928" y="453335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68096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$271K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8096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WON REVENUE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07738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ectangle 26"/>
          <p:cNvSpPr/>
          <p:nvPr/>
        </p:nvSpPr>
        <p:spPr>
          <a:xfrm>
            <a:off x="4313225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8" name="Connector 27"/>
          <p:cNvCxnSpPr/>
          <p:nvPr/>
        </p:nvCxnSpPr>
        <p:spPr>
          <a:xfrm>
            <a:off x="4307738" y="453335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508906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$1,185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08906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AVERAGE DEAL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5509" y="460650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C4353A"/>
                </a:solidFill>
                <a:latin typeface="Geist Mono"/>
              </a:rPr>
              <a:t>▼ −14%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048549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ectangle 32"/>
          <p:cNvSpPr/>
          <p:nvPr/>
        </p:nvSpPr>
        <p:spPr>
          <a:xfrm>
            <a:off x="8054035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4" name="Connector 33"/>
          <p:cNvCxnSpPr/>
          <p:nvPr/>
        </p:nvCxnSpPr>
        <p:spPr>
          <a:xfrm>
            <a:off x="8048549" y="453335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249717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49717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DAYS TO CLOSE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5A6B64"/>
                </a:solidFill>
                <a:latin typeface="Geist"/>
              </a:rPr>
              <a:t>As the first touch it started $60K of won revenue (24%); as the last touch it gets $35.9K.</a:t>
            </a:r>
          </a:p>
          <a:p>
            <a:pPr algn="l">
              <a:lnSpc>
                <a:spcPct val="115000"/>
              </a:lnSpc>
              <a:spcBef>
                <a:spcPts val="770"/>
              </a:spcBef>
            </a:pPr>
            <a:r>
              <a:rPr sz="1400" b="0" i="0">
                <a:solidFill>
                  <a:srgbClr val="5A6B64"/>
                </a:solidFill>
                <a:latin typeface="Geist"/>
              </a:rPr>
              <a:t>Direct is the opposite: $31K on last touch, $5,585 on first.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Close rate by first touch, Northwind Dental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FIRST TOUCH TO OUTCOME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Where your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deals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started, and how they ended.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Every deal matched to a form lead, by the channel of that person's first visit.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First touch to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21358" y="241706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First touch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23377" y="241706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Outcome</a:t>
            </a:r>
          </a:p>
        </p:txBody>
      </p:sp>
      <p:sp>
        <p:nvSpPr>
          <p:cNvPr id="9" name="Freeform 8"/>
          <p:cNvSpPr/>
          <p:nvPr/>
        </p:nvSpPr>
        <p:spPr>
          <a:xfrm>
            <a:off x="1831086" y="2709642"/>
            <a:ext cx="8925733" cy="374264"/>
          </a:xfrm>
          <a:custGeom>
            <a:avLst/>
            <a:gdLst/>
            <a:ahLst/>
            <a:cxnLst/>
            <a:rect l="l" t="t" r="r" b="b"/>
            <a:pathLst>
              <a:path w="97613" h="4093">
                <a:moveTo>
                  <a:pt x="0" y="0"/>
                </a:moveTo>
                <a:lnTo>
                  <a:pt x="5853" y="0"/>
                </a:lnTo>
                <a:lnTo>
                  <a:pt x="11241" y="0"/>
                </a:lnTo>
                <a:lnTo>
                  <a:pt x="16205" y="0"/>
                </a:lnTo>
                <a:lnTo>
                  <a:pt x="20788" y="0"/>
                </a:lnTo>
                <a:lnTo>
                  <a:pt x="25031" y="0"/>
                </a:lnTo>
                <a:lnTo>
                  <a:pt x="28978" y="0"/>
                </a:lnTo>
                <a:lnTo>
                  <a:pt x="32671" y="0"/>
                </a:lnTo>
                <a:lnTo>
                  <a:pt x="36153" y="0"/>
                </a:lnTo>
                <a:lnTo>
                  <a:pt x="39464" y="0"/>
                </a:lnTo>
                <a:lnTo>
                  <a:pt x="42649" y="0"/>
                </a:lnTo>
                <a:lnTo>
                  <a:pt x="45749" y="0"/>
                </a:lnTo>
                <a:lnTo>
                  <a:pt x="48806" y="0"/>
                </a:lnTo>
                <a:lnTo>
                  <a:pt x="51864" y="0"/>
                </a:lnTo>
                <a:lnTo>
                  <a:pt x="54963" y="0"/>
                </a:lnTo>
                <a:lnTo>
                  <a:pt x="58148" y="0"/>
                </a:lnTo>
                <a:lnTo>
                  <a:pt x="61460" y="0"/>
                </a:lnTo>
                <a:lnTo>
                  <a:pt x="64941" y="0"/>
                </a:lnTo>
                <a:lnTo>
                  <a:pt x="68634" y="0"/>
                </a:lnTo>
                <a:lnTo>
                  <a:pt x="72581" y="0"/>
                </a:lnTo>
                <a:lnTo>
                  <a:pt x="76825" y="0"/>
                </a:lnTo>
                <a:lnTo>
                  <a:pt x="81407" y="0"/>
                </a:lnTo>
                <a:lnTo>
                  <a:pt x="86371" y="0"/>
                </a:lnTo>
                <a:lnTo>
                  <a:pt x="91759" y="0"/>
                </a:lnTo>
                <a:lnTo>
                  <a:pt x="97613" y="0"/>
                </a:lnTo>
                <a:lnTo>
                  <a:pt x="97613" y="4093"/>
                </a:lnTo>
                <a:lnTo>
                  <a:pt x="91759" y="4093"/>
                </a:lnTo>
                <a:lnTo>
                  <a:pt x="86371" y="4093"/>
                </a:lnTo>
                <a:lnTo>
                  <a:pt x="81407" y="4093"/>
                </a:lnTo>
                <a:lnTo>
                  <a:pt x="76825" y="4093"/>
                </a:lnTo>
                <a:lnTo>
                  <a:pt x="72581" y="4093"/>
                </a:lnTo>
                <a:lnTo>
                  <a:pt x="68634" y="4093"/>
                </a:lnTo>
                <a:lnTo>
                  <a:pt x="64941" y="4093"/>
                </a:lnTo>
                <a:lnTo>
                  <a:pt x="61460" y="4093"/>
                </a:lnTo>
                <a:lnTo>
                  <a:pt x="58148" y="4093"/>
                </a:lnTo>
                <a:lnTo>
                  <a:pt x="54963" y="4093"/>
                </a:lnTo>
                <a:lnTo>
                  <a:pt x="51864" y="4093"/>
                </a:lnTo>
                <a:lnTo>
                  <a:pt x="48806" y="4093"/>
                </a:lnTo>
                <a:lnTo>
                  <a:pt x="45749" y="4093"/>
                </a:lnTo>
                <a:lnTo>
                  <a:pt x="42649" y="4093"/>
                </a:lnTo>
                <a:lnTo>
                  <a:pt x="39464" y="4093"/>
                </a:lnTo>
                <a:lnTo>
                  <a:pt x="36153" y="4093"/>
                </a:lnTo>
                <a:lnTo>
                  <a:pt x="32671" y="4093"/>
                </a:lnTo>
                <a:lnTo>
                  <a:pt x="28978" y="4093"/>
                </a:lnTo>
                <a:lnTo>
                  <a:pt x="25031" y="4093"/>
                </a:lnTo>
                <a:lnTo>
                  <a:pt x="20788" y="4093"/>
                </a:lnTo>
                <a:lnTo>
                  <a:pt x="16205" y="4093"/>
                </a:lnTo>
                <a:lnTo>
                  <a:pt x="11241" y="4093"/>
                </a:lnTo>
                <a:lnTo>
                  <a:pt x="5853" y="4093"/>
                </a:lnTo>
                <a:lnTo>
                  <a:pt x="0" y="4093"/>
                </a:lnTo>
                <a:close/>
              </a:path>
            </a:pathLst>
          </a:custGeom>
          <a:solidFill>
            <a:srgbClr val="0E7C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831086" y="3083905"/>
            <a:ext cx="8925733" cy="1048360"/>
          </a:xfrm>
          <a:custGeom>
            <a:avLst/>
            <a:gdLst/>
            <a:ahLst/>
            <a:cxnLst/>
            <a:rect l="l" t="t" r="r" b="b"/>
            <a:pathLst>
              <a:path w="97613" h="11465">
                <a:moveTo>
                  <a:pt x="0" y="0"/>
                </a:moveTo>
                <a:lnTo>
                  <a:pt x="5853" y="47"/>
                </a:lnTo>
                <a:lnTo>
                  <a:pt x="11241" y="184"/>
                </a:lnTo>
                <a:lnTo>
                  <a:pt x="16205" y="401"/>
                </a:lnTo>
                <a:lnTo>
                  <a:pt x="20788" y="691"/>
                </a:lnTo>
                <a:lnTo>
                  <a:pt x="25031" y="1046"/>
                </a:lnTo>
                <a:lnTo>
                  <a:pt x="28978" y="1458"/>
                </a:lnTo>
                <a:lnTo>
                  <a:pt x="32671" y="1918"/>
                </a:lnTo>
                <a:lnTo>
                  <a:pt x="36153" y="2419"/>
                </a:lnTo>
                <a:lnTo>
                  <a:pt x="39464" y="2953"/>
                </a:lnTo>
                <a:lnTo>
                  <a:pt x="42649" y="3510"/>
                </a:lnTo>
                <a:lnTo>
                  <a:pt x="45749" y="4084"/>
                </a:lnTo>
                <a:lnTo>
                  <a:pt x="48806" y="4666"/>
                </a:lnTo>
                <a:lnTo>
                  <a:pt x="51864" y="5248"/>
                </a:lnTo>
                <a:lnTo>
                  <a:pt x="54963" y="5822"/>
                </a:lnTo>
                <a:lnTo>
                  <a:pt x="58148" y="6379"/>
                </a:lnTo>
                <a:lnTo>
                  <a:pt x="61460" y="6912"/>
                </a:lnTo>
                <a:lnTo>
                  <a:pt x="64941" y="7413"/>
                </a:lnTo>
                <a:lnTo>
                  <a:pt x="68634" y="7874"/>
                </a:lnTo>
                <a:lnTo>
                  <a:pt x="72581" y="8286"/>
                </a:lnTo>
                <a:lnTo>
                  <a:pt x="76825" y="8641"/>
                </a:lnTo>
                <a:lnTo>
                  <a:pt x="81407" y="8931"/>
                </a:lnTo>
                <a:lnTo>
                  <a:pt x="86371" y="9148"/>
                </a:lnTo>
                <a:lnTo>
                  <a:pt x="91759" y="9285"/>
                </a:lnTo>
                <a:lnTo>
                  <a:pt x="97613" y="9332"/>
                </a:lnTo>
                <a:lnTo>
                  <a:pt x="97613" y="11465"/>
                </a:lnTo>
                <a:lnTo>
                  <a:pt x="91759" y="11418"/>
                </a:lnTo>
                <a:lnTo>
                  <a:pt x="86371" y="11281"/>
                </a:lnTo>
                <a:lnTo>
                  <a:pt x="81407" y="11064"/>
                </a:lnTo>
                <a:lnTo>
                  <a:pt x="76825" y="10774"/>
                </a:lnTo>
                <a:lnTo>
                  <a:pt x="72581" y="10419"/>
                </a:lnTo>
                <a:lnTo>
                  <a:pt x="68634" y="10007"/>
                </a:lnTo>
                <a:lnTo>
                  <a:pt x="64941" y="9546"/>
                </a:lnTo>
                <a:lnTo>
                  <a:pt x="61460" y="9045"/>
                </a:lnTo>
                <a:lnTo>
                  <a:pt x="58148" y="8512"/>
                </a:lnTo>
                <a:lnTo>
                  <a:pt x="54963" y="7955"/>
                </a:lnTo>
                <a:lnTo>
                  <a:pt x="51864" y="7381"/>
                </a:lnTo>
                <a:lnTo>
                  <a:pt x="48806" y="6799"/>
                </a:lnTo>
                <a:lnTo>
                  <a:pt x="45749" y="6217"/>
                </a:lnTo>
                <a:lnTo>
                  <a:pt x="42649" y="5643"/>
                </a:lnTo>
                <a:lnTo>
                  <a:pt x="39464" y="5086"/>
                </a:lnTo>
                <a:lnTo>
                  <a:pt x="36153" y="4552"/>
                </a:lnTo>
                <a:lnTo>
                  <a:pt x="32671" y="4051"/>
                </a:lnTo>
                <a:lnTo>
                  <a:pt x="28978" y="3591"/>
                </a:lnTo>
                <a:lnTo>
                  <a:pt x="25031" y="3179"/>
                </a:lnTo>
                <a:lnTo>
                  <a:pt x="20788" y="2824"/>
                </a:lnTo>
                <a:lnTo>
                  <a:pt x="16205" y="2534"/>
                </a:lnTo>
                <a:lnTo>
                  <a:pt x="11241" y="2317"/>
                </a:lnTo>
                <a:lnTo>
                  <a:pt x="5853" y="2180"/>
                </a:lnTo>
                <a:lnTo>
                  <a:pt x="0" y="2133"/>
                </a:lnTo>
                <a:close/>
              </a:path>
            </a:pathLst>
          </a:custGeom>
          <a:solidFill>
            <a:srgbClr val="0E7C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831086" y="3278947"/>
            <a:ext cx="8925733" cy="1664482"/>
          </a:xfrm>
          <a:custGeom>
            <a:avLst/>
            <a:gdLst/>
            <a:ahLst/>
            <a:cxnLst/>
            <a:rect l="l" t="t" r="r" b="b"/>
            <a:pathLst>
              <a:path w="97613" h="18203">
                <a:moveTo>
                  <a:pt x="0" y="0"/>
                </a:moveTo>
                <a:lnTo>
                  <a:pt x="5853" y="73"/>
                </a:lnTo>
                <a:lnTo>
                  <a:pt x="11241" y="284"/>
                </a:lnTo>
                <a:lnTo>
                  <a:pt x="16205" y="621"/>
                </a:lnTo>
                <a:lnTo>
                  <a:pt x="20788" y="1071"/>
                </a:lnTo>
                <a:lnTo>
                  <a:pt x="25031" y="1621"/>
                </a:lnTo>
                <a:lnTo>
                  <a:pt x="28978" y="2259"/>
                </a:lnTo>
                <a:lnTo>
                  <a:pt x="32671" y="2972"/>
                </a:lnTo>
                <a:lnTo>
                  <a:pt x="36153" y="3748"/>
                </a:lnTo>
                <a:lnTo>
                  <a:pt x="39464" y="4574"/>
                </a:lnTo>
                <a:lnTo>
                  <a:pt x="42649" y="5437"/>
                </a:lnTo>
                <a:lnTo>
                  <a:pt x="45749" y="6326"/>
                </a:lnTo>
                <a:lnTo>
                  <a:pt x="48806" y="7228"/>
                </a:lnTo>
                <a:lnTo>
                  <a:pt x="51864" y="8129"/>
                </a:lnTo>
                <a:lnTo>
                  <a:pt x="54963" y="9018"/>
                </a:lnTo>
                <a:lnTo>
                  <a:pt x="58148" y="9882"/>
                </a:lnTo>
                <a:lnTo>
                  <a:pt x="61460" y="10708"/>
                </a:lnTo>
                <a:lnTo>
                  <a:pt x="64941" y="11484"/>
                </a:lnTo>
                <a:lnTo>
                  <a:pt x="68634" y="12197"/>
                </a:lnTo>
                <a:lnTo>
                  <a:pt x="72581" y="12835"/>
                </a:lnTo>
                <a:lnTo>
                  <a:pt x="76825" y="13385"/>
                </a:lnTo>
                <a:lnTo>
                  <a:pt x="81407" y="13834"/>
                </a:lnTo>
                <a:lnTo>
                  <a:pt x="86371" y="14171"/>
                </a:lnTo>
                <a:lnTo>
                  <a:pt x="91759" y="14382"/>
                </a:lnTo>
                <a:lnTo>
                  <a:pt x="97613" y="14456"/>
                </a:lnTo>
                <a:lnTo>
                  <a:pt x="97613" y="18203"/>
                </a:lnTo>
                <a:lnTo>
                  <a:pt x="91759" y="18129"/>
                </a:lnTo>
                <a:lnTo>
                  <a:pt x="86371" y="17918"/>
                </a:lnTo>
                <a:lnTo>
                  <a:pt x="81407" y="17582"/>
                </a:lnTo>
                <a:lnTo>
                  <a:pt x="76825" y="17132"/>
                </a:lnTo>
                <a:lnTo>
                  <a:pt x="72581" y="16582"/>
                </a:lnTo>
                <a:lnTo>
                  <a:pt x="68634" y="15944"/>
                </a:lnTo>
                <a:lnTo>
                  <a:pt x="64941" y="15231"/>
                </a:lnTo>
                <a:lnTo>
                  <a:pt x="61460" y="14455"/>
                </a:lnTo>
                <a:lnTo>
                  <a:pt x="58148" y="13629"/>
                </a:lnTo>
                <a:lnTo>
                  <a:pt x="54963" y="12765"/>
                </a:lnTo>
                <a:lnTo>
                  <a:pt x="51864" y="11876"/>
                </a:lnTo>
                <a:lnTo>
                  <a:pt x="48806" y="10975"/>
                </a:lnTo>
                <a:lnTo>
                  <a:pt x="45749" y="10073"/>
                </a:lnTo>
                <a:lnTo>
                  <a:pt x="42649" y="9185"/>
                </a:lnTo>
                <a:lnTo>
                  <a:pt x="39464" y="8321"/>
                </a:lnTo>
                <a:lnTo>
                  <a:pt x="36153" y="7495"/>
                </a:lnTo>
                <a:lnTo>
                  <a:pt x="32671" y="6719"/>
                </a:lnTo>
                <a:lnTo>
                  <a:pt x="28978" y="6006"/>
                </a:lnTo>
                <a:lnTo>
                  <a:pt x="25031" y="5368"/>
                </a:lnTo>
                <a:lnTo>
                  <a:pt x="20788" y="4818"/>
                </a:lnTo>
                <a:lnTo>
                  <a:pt x="16205" y="4368"/>
                </a:lnTo>
                <a:lnTo>
                  <a:pt x="11241" y="4031"/>
                </a:lnTo>
                <a:lnTo>
                  <a:pt x="5853" y="3820"/>
                </a:lnTo>
                <a:lnTo>
                  <a:pt x="0" y="3747"/>
                </a:lnTo>
                <a:close/>
              </a:path>
            </a:pathLst>
          </a:custGeom>
          <a:solidFill>
            <a:srgbClr val="0E7C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831086" y="3083905"/>
            <a:ext cx="8925733" cy="990387"/>
          </a:xfrm>
          <a:custGeom>
            <a:avLst/>
            <a:gdLst/>
            <a:ahLst/>
            <a:cxnLst/>
            <a:rect l="l" t="t" r="r" b="b"/>
            <a:pathLst>
              <a:path w="97613" h="10831">
                <a:moveTo>
                  <a:pt x="0" y="6680"/>
                </a:moveTo>
                <a:lnTo>
                  <a:pt x="5853" y="6646"/>
                </a:lnTo>
                <a:lnTo>
                  <a:pt x="11241" y="6549"/>
                </a:lnTo>
                <a:lnTo>
                  <a:pt x="16205" y="6393"/>
                </a:lnTo>
                <a:lnTo>
                  <a:pt x="20788" y="6185"/>
                </a:lnTo>
                <a:lnTo>
                  <a:pt x="25031" y="5931"/>
                </a:lnTo>
                <a:lnTo>
                  <a:pt x="28978" y="5636"/>
                </a:lnTo>
                <a:lnTo>
                  <a:pt x="32671" y="5307"/>
                </a:lnTo>
                <a:lnTo>
                  <a:pt x="36153" y="4948"/>
                </a:lnTo>
                <a:lnTo>
                  <a:pt x="39464" y="4566"/>
                </a:lnTo>
                <a:lnTo>
                  <a:pt x="42649" y="4167"/>
                </a:lnTo>
                <a:lnTo>
                  <a:pt x="45749" y="3757"/>
                </a:lnTo>
                <a:lnTo>
                  <a:pt x="48806" y="3340"/>
                </a:lnTo>
                <a:lnTo>
                  <a:pt x="51864" y="2923"/>
                </a:lnTo>
                <a:lnTo>
                  <a:pt x="54963" y="2513"/>
                </a:lnTo>
                <a:lnTo>
                  <a:pt x="58148" y="2114"/>
                </a:lnTo>
                <a:lnTo>
                  <a:pt x="61460" y="1732"/>
                </a:lnTo>
                <a:lnTo>
                  <a:pt x="64941" y="1373"/>
                </a:lnTo>
                <a:lnTo>
                  <a:pt x="68634" y="1044"/>
                </a:lnTo>
                <a:lnTo>
                  <a:pt x="72581" y="749"/>
                </a:lnTo>
                <a:lnTo>
                  <a:pt x="76825" y="495"/>
                </a:lnTo>
                <a:lnTo>
                  <a:pt x="81407" y="287"/>
                </a:lnTo>
                <a:lnTo>
                  <a:pt x="86371" y="131"/>
                </a:lnTo>
                <a:lnTo>
                  <a:pt x="91759" y="34"/>
                </a:lnTo>
                <a:lnTo>
                  <a:pt x="97613" y="0"/>
                </a:lnTo>
                <a:lnTo>
                  <a:pt x="97613" y="4151"/>
                </a:lnTo>
                <a:lnTo>
                  <a:pt x="91759" y="4184"/>
                </a:lnTo>
                <a:lnTo>
                  <a:pt x="86371" y="4282"/>
                </a:lnTo>
                <a:lnTo>
                  <a:pt x="81407" y="4438"/>
                </a:lnTo>
                <a:lnTo>
                  <a:pt x="76825" y="4645"/>
                </a:lnTo>
                <a:lnTo>
                  <a:pt x="72581" y="4900"/>
                </a:lnTo>
                <a:lnTo>
                  <a:pt x="68634" y="5194"/>
                </a:lnTo>
                <a:lnTo>
                  <a:pt x="64941" y="5524"/>
                </a:lnTo>
                <a:lnTo>
                  <a:pt x="61460" y="5882"/>
                </a:lnTo>
                <a:lnTo>
                  <a:pt x="58148" y="6264"/>
                </a:lnTo>
                <a:lnTo>
                  <a:pt x="54963" y="6663"/>
                </a:lnTo>
                <a:lnTo>
                  <a:pt x="51864" y="7074"/>
                </a:lnTo>
                <a:lnTo>
                  <a:pt x="48806" y="7491"/>
                </a:lnTo>
                <a:lnTo>
                  <a:pt x="45749" y="7907"/>
                </a:lnTo>
                <a:lnTo>
                  <a:pt x="42649" y="8318"/>
                </a:lnTo>
                <a:lnTo>
                  <a:pt x="39464" y="8717"/>
                </a:lnTo>
                <a:lnTo>
                  <a:pt x="36153" y="9099"/>
                </a:lnTo>
                <a:lnTo>
                  <a:pt x="32671" y="9457"/>
                </a:lnTo>
                <a:lnTo>
                  <a:pt x="28978" y="9787"/>
                </a:lnTo>
                <a:lnTo>
                  <a:pt x="25031" y="10082"/>
                </a:lnTo>
                <a:lnTo>
                  <a:pt x="20788" y="10336"/>
                </a:lnTo>
                <a:lnTo>
                  <a:pt x="16205" y="10544"/>
                </a:lnTo>
                <a:lnTo>
                  <a:pt x="11241" y="10699"/>
                </a:lnTo>
                <a:lnTo>
                  <a:pt x="5853" y="10797"/>
                </a:lnTo>
                <a:lnTo>
                  <a:pt x="0" y="10831"/>
                </a:lnTo>
                <a:close/>
              </a:path>
            </a:pathLst>
          </a:custGeom>
          <a:solidFill>
            <a:srgbClr val="F2A541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831086" y="4074292"/>
            <a:ext cx="8925733" cy="289865"/>
          </a:xfrm>
          <a:custGeom>
            <a:avLst/>
            <a:gdLst/>
            <a:ahLst/>
            <a:cxnLst/>
            <a:rect l="l" t="t" r="r" b="b"/>
            <a:pathLst>
              <a:path w="97613" h="3170">
                <a:moveTo>
                  <a:pt x="0" y="0"/>
                </a:moveTo>
                <a:lnTo>
                  <a:pt x="5853" y="3"/>
                </a:lnTo>
                <a:lnTo>
                  <a:pt x="11241" y="12"/>
                </a:lnTo>
                <a:lnTo>
                  <a:pt x="16205" y="27"/>
                </a:lnTo>
                <a:lnTo>
                  <a:pt x="20788" y="47"/>
                </a:lnTo>
                <a:lnTo>
                  <a:pt x="25031" y="71"/>
                </a:lnTo>
                <a:lnTo>
                  <a:pt x="28978" y="99"/>
                </a:lnTo>
                <a:lnTo>
                  <a:pt x="32671" y="130"/>
                </a:lnTo>
                <a:lnTo>
                  <a:pt x="36153" y="164"/>
                </a:lnTo>
                <a:lnTo>
                  <a:pt x="39464" y="200"/>
                </a:lnTo>
                <a:lnTo>
                  <a:pt x="42649" y="238"/>
                </a:lnTo>
                <a:lnTo>
                  <a:pt x="45749" y="277"/>
                </a:lnTo>
                <a:lnTo>
                  <a:pt x="48806" y="317"/>
                </a:lnTo>
                <a:lnTo>
                  <a:pt x="51864" y="356"/>
                </a:lnTo>
                <a:lnTo>
                  <a:pt x="54963" y="395"/>
                </a:lnTo>
                <a:lnTo>
                  <a:pt x="58148" y="433"/>
                </a:lnTo>
                <a:lnTo>
                  <a:pt x="61460" y="469"/>
                </a:lnTo>
                <a:lnTo>
                  <a:pt x="64941" y="504"/>
                </a:lnTo>
                <a:lnTo>
                  <a:pt x="68634" y="535"/>
                </a:lnTo>
                <a:lnTo>
                  <a:pt x="72581" y="563"/>
                </a:lnTo>
                <a:lnTo>
                  <a:pt x="76825" y="587"/>
                </a:lnTo>
                <a:lnTo>
                  <a:pt x="81407" y="607"/>
                </a:lnTo>
                <a:lnTo>
                  <a:pt x="86371" y="621"/>
                </a:lnTo>
                <a:lnTo>
                  <a:pt x="91759" y="631"/>
                </a:lnTo>
                <a:lnTo>
                  <a:pt x="97613" y="634"/>
                </a:lnTo>
                <a:lnTo>
                  <a:pt x="97613" y="3170"/>
                </a:lnTo>
                <a:lnTo>
                  <a:pt x="91759" y="3167"/>
                </a:lnTo>
                <a:lnTo>
                  <a:pt x="86371" y="3158"/>
                </a:lnTo>
                <a:lnTo>
                  <a:pt x="81407" y="3143"/>
                </a:lnTo>
                <a:lnTo>
                  <a:pt x="76825" y="3123"/>
                </a:lnTo>
                <a:lnTo>
                  <a:pt x="72581" y="3099"/>
                </a:lnTo>
                <a:lnTo>
                  <a:pt x="68634" y="3071"/>
                </a:lnTo>
                <a:lnTo>
                  <a:pt x="64941" y="3040"/>
                </a:lnTo>
                <a:lnTo>
                  <a:pt x="61460" y="3006"/>
                </a:lnTo>
                <a:lnTo>
                  <a:pt x="58148" y="2970"/>
                </a:lnTo>
                <a:lnTo>
                  <a:pt x="54963" y="2932"/>
                </a:lnTo>
                <a:lnTo>
                  <a:pt x="51864" y="2893"/>
                </a:lnTo>
                <a:lnTo>
                  <a:pt x="48806" y="2853"/>
                </a:lnTo>
                <a:lnTo>
                  <a:pt x="45749" y="2814"/>
                </a:lnTo>
                <a:lnTo>
                  <a:pt x="42649" y="2775"/>
                </a:lnTo>
                <a:lnTo>
                  <a:pt x="39464" y="2737"/>
                </a:lnTo>
                <a:lnTo>
                  <a:pt x="36153" y="2701"/>
                </a:lnTo>
                <a:lnTo>
                  <a:pt x="32671" y="2667"/>
                </a:lnTo>
                <a:lnTo>
                  <a:pt x="28978" y="2635"/>
                </a:lnTo>
                <a:lnTo>
                  <a:pt x="25031" y="2607"/>
                </a:lnTo>
                <a:lnTo>
                  <a:pt x="20788" y="2583"/>
                </a:lnTo>
                <a:lnTo>
                  <a:pt x="16205" y="2564"/>
                </a:lnTo>
                <a:lnTo>
                  <a:pt x="11241" y="2549"/>
                </a:lnTo>
                <a:lnTo>
                  <a:pt x="5853" y="2539"/>
                </a:lnTo>
                <a:lnTo>
                  <a:pt x="0" y="2536"/>
                </a:lnTo>
                <a:close/>
              </a:path>
            </a:pathLst>
          </a:custGeom>
          <a:solidFill>
            <a:srgbClr val="F2A541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1831086" y="4306184"/>
            <a:ext cx="8925733" cy="853318"/>
          </a:xfrm>
          <a:custGeom>
            <a:avLst/>
            <a:gdLst/>
            <a:ahLst/>
            <a:cxnLst/>
            <a:rect l="l" t="t" r="r" b="b"/>
            <a:pathLst>
              <a:path w="97613" h="9332">
                <a:moveTo>
                  <a:pt x="0" y="0"/>
                </a:moveTo>
                <a:lnTo>
                  <a:pt x="5853" y="36"/>
                </a:lnTo>
                <a:lnTo>
                  <a:pt x="11241" y="137"/>
                </a:lnTo>
                <a:lnTo>
                  <a:pt x="16205" y="300"/>
                </a:lnTo>
                <a:lnTo>
                  <a:pt x="20788" y="516"/>
                </a:lnTo>
                <a:lnTo>
                  <a:pt x="25031" y="782"/>
                </a:lnTo>
                <a:lnTo>
                  <a:pt x="28978" y="1089"/>
                </a:lnTo>
                <a:lnTo>
                  <a:pt x="32671" y="1433"/>
                </a:lnTo>
                <a:lnTo>
                  <a:pt x="36153" y="1807"/>
                </a:lnTo>
                <a:lnTo>
                  <a:pt x="39464" y="2205"/>
                </a:lnTo>
                <a:lnTo>
                  <a:pt x="42649" y="2622"/>
                </a:lnTo>
                <a:lnTo>
                  <a:pt x="45749" y="3050"/>
                </a:lnTo>
                <a:lnTo>
                  <a:pt x="48806" y="3484"/>
                </a:lnTo>
                <a:lnTo>
                  <a:pt x="51864" y="3919"/>
                </a:lnTo>
                <a:lnTo>
                  <a:pt x="54963" y="4347"/>
                </a:lnTo>
                <a:lnTo>
                  <a:pt x="58148" y="4764"/>
                </a:lnTo>
                <a:lnTo>
                  <a:pt x="61460" y="5162"/>
                </a:lnTo>
                <a:lnTo>
                  <a:pt x="64941" y="5536"/>
                </a:lnTo>
                <a:lnTo>
                  <a:pt x="68634" y="5880"/>
                </a:lnTo>
                <a:lnTo>
                  <a:pt x="72581" y="6187"/>
                </a:lnTo>
                <a:lnTo>
                  <a:pt x="76825" y="6453"/>
                </a:lnTo>
                <a:lnTo>
                  <a:pt x="81407" y="6669"/>
                </a:lnTo>
                <a:lnTo>
                  <a:pt x="86371" y="6832"/>
                </a:lnTo>
                <a:lnTo>
                  <a:pt x="91759" y="6933"/>
                </a:lnTo>
                <a:lnTo>
                  <a:pt x="97613" y="6969"/>
                </a:lnTo>
                <a:lnTo>
                  <a:pt x="97613" y="9332"/>
                </a:lnTo>
                <a:lnTo>
                  <a:pt x="91759" y="9297"/>
                </a:lnTo>
                <a:lnTo>
                  <a:pt x="86371" y="9195"/>
                </a:lnTo>
                <a:lnTo>
                  <a:pt x="81407" y="9033"/>
                </a:lnTo>
                <a:lnTo>
                  <a:pt x="76825" y="8816"/>
                </a:lnTo>
                <a:lnTo>
                  <a:pt x="72581" y="8551"/>
                </a:lnTo>
                <a:lnTo>
                  <a:pt x="68634" y="8243"/>
                </a:lnTo>
                <a:lnTo>
                  <a:pt x="64941" y="7900"/>
                </a:lnTo>
                <a:lnTo>
                  <a:pt x="61460" y="7526"/>
                </a:lnTo>
                <a:lnTo>
                  <a:pt x="58148" y="7127"/>
                </a:lnTo>
                <a:lnTo>
                  <a:pt x="54963" y="6711"/>
                </a:lnTo>
                <a:lnTo>
                  <a:pt x="51864" y="6283"/>
                </a:lnTo>
                <a:lnTo>
                  <a:pt x="48806" y="5848"/>
                </a:lnTo>
                <a:lnTo>
                  <a:pt x="45749" y="5414"/>
                </a:lnTo>
                <a:lnTo>
                  <a:pt x="42649" y="4985"/>
                </a:lnTo>
                <a:lnTo>
                  <a:pt x="39464" y="4569"/>
                </a:lnTo>
                <a:lnTo>
                  <a:pt x="36153" y="4171"/>
                </a:lnTo>
                <a:lnTo>
                  <a:pt x="32671" y="3796"/>
                </a:lnTo>
                <a:lnTo>
                  <a:pt x="28978" y="3453"/>
                </a:lnTo>
                <a:lnTo>
                  <a:pt x="25031" y="3145"/>
                </a:lnTo>
                <a:lnTo>
                  <a:pt x="20788" y="2880"/>
                </a:lnTo>
                <a:lnTo>
                  <a:pt x="16205" y="2663"/>
                </a:lnTo>
                <a:lnTo>
                  <a:pt x="11241" y="2501"/>
                </a:lnTo>
                <a:lnTo>
                  <a:pt x="5853" y="2399"/>
                </a:lnTo>
                <a:lnTo>
                  <a:pt x="0" y="2364"/>
                </a:lnTo>
                <a:close/>
              </a:path>
            </a:pathLst>
          </a:custGeom>
          <a:solidFill>
            <a:srgbClr val="F2A541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831086" y="3463473"/>
            <a:ext cx="8925733" cy="1369223"/>
          </a:xfrm>
          <a:custGeom>
            <a:avLst/>
            <a:gdLst/>
            <a:ahLst/>
            <a:cxnLst/>
            <a:rect l="l" t="t" r="r" b="b"/>
            <a:pathLst>
              <a:path w="97613" h="14974">
                <a:moveTo>
                  <a:pt x="0" y="12380"/>
                </a:moveTo>
                <a:lnTo>
                  <a:pt x="5853" y="12317"/>
                </a:lnTo>
                <a:lnTo>
                  <a:pt x="11241" y="12136"/>
                </a:lnTo>
                <a:lnTo>
                  <a:pt x="16205" y="11848"/>
                </a:lnTo>
                <a:lnTo>
                  <a:pt x="20788" y="11463"/>
                </a:lnTo>
                <a:lnTo>
                  <a:pt x="25031" y="10992"/>
                </a:lnTo>
                <a:lnTo>
                  <a:pt x="28978" y="10445"/>
                </a:lnTo>
                <a:lnTo>
                  <a:pt x="32671" y="9835"/>
                </a:lnTo>
                <a:lnTo>
                  <a:pt x="36153" y="9170"/>
                </a:lnTo>
                <a:lnTo>
                  <a:pt x="39464" y="8463"/>
                </a:lnTo>
                <a:lnTo>
                  <a:pt x="42649" y="7723"/>
                </a:lnTo>
                <a:lnTo>
                  <a:pt x="45749" y="6962"/>
                </a:lnTo>
                <a:lnTo>
                  <a:pt x="48806" y="6190"/>
                </a:lnTo>
                <a:lnTo>
                  <a:pt x="51864" y="5418"/>
                </a:lnTo>
                <a:lnTo>
                  <a:pt x="54963" y="4657"/>
                </a:lnTo>
                <a:lnTo>
                  <a:pt x="58148" y="3917"/>
                </a:lnTo>
                <a:lnTo>
                  <a:pt x="61460" y="3209"/>
                </a:lnTo>
                <a:lnTo>
                  <a:pt x="64941" y="2545"/>
                </a:lnTo>
                <a:lnTo>
                  <a:pt x="68634" y="1934"/>
                </a:lnTo>
                <a:lnTo>
                  <a:pt x="72581" y="1388"/>
                </a:lnTo>
                <a:lnTo>
                  <a:pt x="76825" y="917"/>
                </a:lnTo>
                <a:lnTo>
                  <a:pt x="81407" y="532"/>
                </a:lnTo>
                <a:lnTo>
                  <a:pt x="86371" y="243"/>
                </a:lnTo>
                <a:lnTo>
                  <a:pt x="91759" y="62"/>
                </a:lnTo>
                <a:lnTo>
                  <a:pt x="97613" y="0"/>
                </a:lnTo>
                <a:lnTo>
                  <a:pt x="97613" y="2594"/>
                </a:lnTo>
                <a:lnTo>
                  <a:pt x="91759" y="2656"/>
                </a:lnTo>
                <a:lnTo>
                  <a:pt x="86371" y="2837"/>
                </a:lnTo>
                <a:lnTo>
                  <a:pt x="81407" y="3126"/>
                </a:lnTo>
                <a:lnTo>
                  <a:pt x="76825" y="3511"/>
                </a:lnTo>
                <a:lnTo>
                  <a:pt x="72581" y="3982"/>
                </a:lnTo>
                <a:lnTo>
                  <a:pt x="68634" y="4528"/>
                </a:lnTo>
                <a:lnTo>
                  <a:pt x="64941" y="5139"/>
                </a:lnTo>
                <a:lnTo>
                  <a:pt x="61460" y="5803"/>
                </a:lnTo>
                <a:lnTo>
                  <a:pt x="58148" y="6511"/>
                </a:lnTo>
                <a:lnTo>
                  <a:pt x="54963" y="7251"/>
                </a:lnTo>
                <a:lnTo>
                  <a:pt x="51864" y="8012"/>
                </a:lnTo>
                <a:lnTo>
                  <a:pt x="48806" y="8784"/>
                </a:lnTo>
                <a:lnTo>
                  <a:pt x="45749" y="9556"/>
                </a:lnTo>
                <a:lnTo>
                  <a:pt x="42649" y="10317"/>
                </a:lnTo>
                <a:lnTo>
                  <a:pt x="39464" y="11057"/>
                </a:lnTo>
                <a:lnTo>
                  <a:pt x="36153" y="11764"/>
                </a:lnTo>
                <a:lnTo>
                  <a:pt x="32671" y="12429"/>
                </a:lnTo>
                <a:lnTo>
                  <a:pt x="28978" y="13040"/>
                </a:lnTo>
                <a:lnTo>
                  <a:pt x="25031" y="13586"/>
                </a:lnTo>
                <a:lnTo>
                  <a:pt x="20788" y="14057"/>
                </a:lnTo>
                <a:lnTo>
                  <a:pt x="16205" y="14442"/>
                </a:lnTo>
                <a:lnTo>
                  <a:pt x="11241" y="14730"/>
                </a:lnTo>
                <a:lnTo>
                  <a:pt x="5853" y="14911"/>
                </a:lnTo>
                <a:lnTo>
                  <a:pt x="0" y="14974"/>
                </a:lnTo>
                <a:close/>
              </a:path>
            </a:pathLst>
          </a:custGeom>
          <a:solidFill>
            <a:srgbClr val="FFC85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831086" y="4364157"/>
            <a:ext cx="8925733" cy="568665"/>
          </a:xfrm>
          <a:custGeom>
            <a:avLst/>
            <a:gdLst/>
            <a:ahLst/>
            <a:cxnLst/>
            <a:rect l="l" t="t" r="r" b="b"/>
            <a:pathLst>
              <a:path w="97613" h="6219">
                <a:moveTo>
                  <a:pt x="0" y="5124"/>
                </a:moveTo>
                <a:lnTo>
                  <a:pt x="5853" y="5098"/>
                </a:lnTo>
                <a:lnTo>
                  <a:pt x="11241" y="5023"/>
                </a:lnTo>
                <a:lnTo>
                  <a:pt x="16205" y="4904"/>
                </a:lnTo>
                <a:lnTo>
                  <a:pt x="20788" y="4745"/>
                </a:lnTo>
                <a:lnTo>
                  <a:pt x="25031" y="4550"/>
                </a:lnTo>
                <a:lnTo>
                  <a:pt x="28978" y="4323"/>
                </a:lnTo>
                <a:lnTo>
                  <a:pt x="32671" y="4071"/>
                </a:lnTo>
                <a:lnTo>
                  <a:pt x="36153" y="3796"/>
                </a:lnTo>
                <a:lnTo>
                  <a:pt x="39464" y="3503"/>
                </a:lnTo>
                <a:lnTo>
                  <a:pt x="42649" y="3197"/>
                </a:lnTo>
                <a:lnTo>
                  <a:pt x="45749" y="2882"/>
                </a:lnTo>
                <a:lnTo>
                  <a:pt x="48806" y="2562"/>
                </a:lnTo>
                <a:lnTo>
                  <a:pt x="51864" y="2243"/>
                </a:lnTo>
                <a:lnTo>
                  <a:pt x="54963" y="1928"/>
                </a:lnTo>
                <a:lnTo>
                  <a:pt x="58148" y="1622"/>
                </a:lnTo>
                <a:lnTo>
                  <a:pt x="61460" y="1329"/>
                </a:lnTo>
                <a:lnTo>
                  <a:pt x="64941" y="1054"/>
                </a:lnTo>
                <a:lnTo>
                  <a:pt x="68634" y="801"/>
                </a:lnTo>
                <a:lnTo>
                  <a:pt x="72581" y="575"/>
                </a:lnTo>
                <a:lnTo>
                  <a:pt x="76825" y="380"/>
                </a:lnTo>
                <a:lnTo>
                  <a:pt x="81407" y="221"/>
                </a:lnTo>
                <a:lnTo>
                  <a:pt x="86371" y="101"/>
                </a:lnTo>
                <a:lnTo>
                  <a:pt x="91759" y="26"/>
                </a:lnTo>
                <a:lnTo>
                  <a:pt x="97613" y="0"/>
                </a:lnTo>
                <a:lnTo>
                  <a:pt x="97613" y="1096"/>
                </a:lnTo>
                <a:lnTo>
                  <a:pt x="91759" y="1122"/>
                </a:lnTo>
                <a:lnTo>
                  <a:pt x="86371" y="1197"/>
                </a:lnTo>
                <a:lnTo>
                  <a:pt x="81407" y="1316"/>
                </a:lnTo>
                <a:lnTo>
                  <a:pt x="76825" y="1475"/>
                </a:lnTo>
                <a:lnTo>
                  <a:pt x="72581" y="1670"/>
                </a:lnTo>
                <a:lnTo>
                  <a:pt x="68634" y="1896"/>
                </a:lnTo>
                <a:lnTo>
                  <a:pt x="64941" y="2149"/>
                </a:lnTo>
                <a:lnTo>
                  <a:pt x="61460" y="2424"/>
                </a:lnTo>
                <a:lnTo>
                  <a:pt x="58148" y="2717"/>
                </a:lnTo>
                <a:lnTo>
                  <a:pt x="54963" y="3023"/>
                </a:lnTo>
                <a:lnTo>
                  <a:pt x="51864" y="3338"/>
                </a:lnTo>
                <a:lnTo>
                  <a:pt x="48806" y="3658"/>
                </a:lnTo>
                <a:lnTo>
                  <a:pt x="45749" y="3977"/>
                </a:lnTo>
                <a:lnTo>
                  <a:pt x="42649" y="4292"/>
                </a:lnTo>
                <a:lnTo>
                  <a:pt x="39464" y="4598"/>
                </a:lnTo>
                <a:lnTo>
                  <a:pt x="36153" y="4891"/>
                </a:lnTo>
                <a:lnTo>
                  <a:pt x="32671" y="5166"/>
                </a:lnTo>
                <a:lnTo>
                  <a:pt x="28978" y="5419"/>
                </a:lnTo>
                <a:lnTo>
                  <a:pt x="25031" y="5645"/>
                </a:lnTo>
                <a:lnTo>
                  <a:pt x="20788" y="5840"/>
                </a:lnTo>
                <a:lnTo>
                  <a:pt x="16205" y="5999"/>
                </a:lnTo>
                <a:lnTo>
                  <a:pt x="11241" y="6119"/>
                </a:lnTo>
                <a:lnTo>
                  <a:pt x="5853" y="6193"/>
                </a:lnTo>
                <a:lnTo>
                  <a:pt x="0" y="6219"/>
                </a:lnTo>
                <a:close/>
              </a:path>
            </a:pathLst>
          </a:custGeom>
          <a:solidFill>
            <a:srgbClr val="FFC85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831086" y="4932822"/>
            <a:ext cx="8925733" cy="453360"/>
          </a:xfrm>
          <a:custGeom>
            <a:avLst/>
            <a:gdLst/>
            <a:ahLst/>
            <a:cxnLst/>
            <a:rect l="l" t="t" r="r" b="b"/>
            <a:pathLst>
              <a:path w="97613" h="4958">
                <a:moveTo>
                  <a:pt x="0" y="0"/>
                </a:moveTo>
                <a:lnTo>
                  <a:pt x="5853" y="13"/>
                </a:lnTo>
                <a:lnTo>
                  <a:pt x="11241" y="49"/>
                </a:lnTo>
                <a:lnTo>
                  <a:pt x="16205" y="107"/>
                </a:lnTo>
                <a:lnTo>
                  <a:pt x="20788" y="184"/>
                </a:lnTo>
                <a:lnTo>
                  <a:pt x="25031" y="278"/>
                </a:lnTo>
                <a:lnTo>
                  <a:pt x="28978" y="388"/>
                </a:lnTo>
                <a:lnTo>
                  <a:pt x="32671" y="510"/>
                </a:lnTo>
                <a:lnTo>
                  <a:pt x="36153" y="643"/>
                </a:lnTo>
                <a:lnTo>
                  <a:pt x="39464" y="785"/>
                </a:lnTo>
                <a:lnTo>
                  <a:pt x="42649" y="933"/>
                </a:lnTo>
                <a:lnTo>
                  <a:pt x="45749" y="1085"/>
                </a:lnTo>
                <a:lnTo>
                  <a:pt x="48806" y="1240"/>
                </a:lnTo>
                <a:lnTo>
                  <a:pt x="51864" y="1394"/>
                </a:lnTo>
                <a:lnTo>
                  <a:pt x="54963" y="1547"/>
                </a:lnTo>
                <a:lnTo>
                  <a:pt x="58148" y="1695"/>
                </a:lnTo>
                <a:lnTo>
                  <a:pt x="61460" y="1837"/>
                </a:lnTo>
                <a:lnTo>
                  <a:pt x="64941" y="1970"/>
                </a:lnTo>
                <a:lnTo>
                  <a:pt x="68634" y="2092"/>
                </a:lnTo>
                <a:lnTo>
                  <a:pt x="72581" y="2201"/>
                </a:lnTo>
                <a:lnTo>
                  <a:pt x="76825" y="2296"/>
                </a:lnTo>
                <a:lnTo>
                  <a:pt x="81407" y="2373"/>
                </a:lnTo>
                <a:lnTo>
                  <a:pt x="86371" y="2431"/>
                </a:lnTo>
                <a:lnTo>
                  <a:pt x="91759" y="2467"/>
                </a:lnTo>
                <a:lnTo>
                  <a:pt x="97613" y="2479"/>
                </a:lnTo>
                <a:lnTo>
                  <a:pt x="97613" y="4958"/>
                </a:lnTo>
                <a:lnTo>
                  <a:pt x="91759" y="4946"/>
                </a:lnTo>
                <a:lnTo>
                  <a:pt x="86371" y="4909"/>
                </a:lnTo>
                <a:lnTo>
                  <a:pt x="81407" y="4852"/>
                </a:lnTo>
                <a:lnTo>
                  <a:pt x="76825" y="4775"/>
                </a:lnTo>
                <a:lnTo>
                  <a:pt x="72581" y="4680"/>
                </a:lnTo>
                <a:lnTo>
                  <a:pt x="68634" y="4571"/>
                </a:lnTo>
                <a:lnTo>
                  <a:pt x="64941" y="4449"/>
                </a:lnTo>
                <a:lnTo>
                  <a:pt x="61460" y="4316"/>
                </a:lnTo>
                <a:lnTo>
                  <a:pt x="58148" y="4174"/>
                </a:lnTo>
                <a:lnTo>
                  <a:pt x="54963" y="4026"/>
                </a:lnTo>
                <a:lnTo>
                  <a:pt x="51864" y="3873"/>
                </a:lnTo>
                <a:lnTo>
                  <a:pt x="48806" y="3719"/>
                </a:lnTo>
                <a:lnTo>
                  <a:pt x="45749" y="3564"/>
                </a:lnTo>
                <a:lnTo>
                  <a:pt x="42649" y="3412"/>
                </a:lnTo>
                <a:lnTo>
                  <a:pt x="39464" y="3264"/>
                </a:lnTo>
                <a:lnTo>
                  <a:pt x="36153" y="3122"/>
                </a:lnTo>
                <a:lnTo>
                  <a:pt x="32671" y="2989"/>
                </a:lnTo>
                <a:lnTo>
                  <a:pt x="28978" y="2867"/>
                </a:lnTo>
                <a:lnTo>
                  <a:pt x="25031" y="2757"/>
                </a:lnTo>
                <a:lnTo>
                  <a:pt x="20788" y="2663"/>
                </a:lnTo>
                <a:lnTo>
                  <a:pt x="16205" y="2586"/>
                </a:lnTo>
                <a:lnTo>
                  <a:pt x="11241" y="2528"/>
                </a:lnTo>
                <a:lnTo>
                  <a:pt x="5853" y="2492"/>
                </a:lnTo>
                <a:lnTo>
                  <a:pt x="0" y="2479"/>
                </a:lnTo>
                <a:close/>
              </a:path>
            </a:pathLst>
          </a:custGeom>
          <a:solidFill>
            <a:srgbClr val="FFC85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831086" y="3700668"/>
            <a:ext cx="8925733" cy="1616385"/>
          </a:xfrm>
          <a:custGeom>
            <a:avLst/>
            <a:gdLst/>
            <a:ahLst/>
            <a:cxnLst/>
            <a:rect l="l" t="t" r="r" b="b"/>
            <a:pathLst>
              <a:path w="97613" h="17677">
                <a:moveTo>
                  <a:pt x="0" y="16754"/>
                </a:moveTo>
                <a:lnTo>
                  <a:pt x="5853" y="16669"/>
                </a:lnTo>
                <a:lnTo>
                  <a:pt x="11241" y="16425"/>
                </a:lnTo>
                <a:lnTo>
                  <a:pt x="16205" y="16034"/>
                </a:lnTo>
                <a:lnTo>
                  <a:pt x="20788" y="15513"/>
                </a:lnTo>
                <a:lnTo>
                  <a:pt x="25031" y="14876"/>
                </a:lnTo>
                <a:lnTo>
                  <a:pt x="28978" y="14136"/>
                </a:lnTo>
                <a:lnTo>
                  <a:pt x="32671" y="13310"/>
                </a:lnTo>
                <a:lnTo>
                  <a:pt x="36153" y="12411"/>
                </a:lnTo>
                <a:lnTo>
                  <a:pt x="39464" y="11453"/>
                </a:lnTo>
                <a:lnTo>
                  <a:pt x="42649" y="10452"/>
                </a:lnTo>
                <a:lnTo>
                  <a:pt x="45749" y="9422"/>
                </a:lnTo>
                <a:lnTo>
                  <a:pt x="48806" y="8377"/>
                </a:lnTo>
                <a:lnTo>
                  <a:pt x="51864" y="7332"/>
                </a:lnTo>
                <a:lnTo>
                  <a:pt x="54963" y="6302"/>
                </a:lnTo>
                <a:lnTo>
                  <a:pt x="58148" y="5301"/>
                </a:lnTo>
                <a:lnTo>
                  <a:pt x="61460" y="4344"/>
                </a:lnTo>
                <a:lnTo>
                  <a:pt x="64941" y="3444"/>
                </a:lnTo>
                <a:lnTo>
                  <a:pt x="68634" y="2618"/>
                </a:lnTo>
                <a:lnTo>
                  <a:pt x="72581" y="1878"/>
                </a:lnTo>
                <a:lnTo>
                  <a:pt x="76825" y="1241"/>
                </a:lnTo>
                <a:lnTo>
                  <a:pt x="81407" y="720"/>
                </a:lnTo>
                <a:lnTo>
                  <a:pt x="86371" y="329"/>
                </a:lnTo>
                <a:lnTo>
                  <a:pt x="91759" y="85"/>
                </a:lnTo>
                <a:lnTo>
                  <a:pt x="97613" y="0"/>
                </a:lnTo>
                <a:lnTo>
                  <a:pt x="97613" y="922"/>
                </a:lnTo>
                <a:lnTo>
                  <a:pt x="91759" y="1007"/>
                </a:lnTo>
                <a:lnTo>
                  <a:pt x="86371" y="1252"/>
                </a:lnTo>
                <a:lnTo>
                  <a:pt x="81407" y="1642"/>
                </a:lnTo>
                <a:lnTo>
                  <a:pt x="76825" y="2163"/>
                </a:lnTo>
                <a:lnTo>
                  <a:pt x="72581" y="2801"/>
                </a:lnTo>
                <a:lnTo>
                  <a:pt x="68634" y="3540"/>
                </a:lnTo>
                <a:lnTo>
                  <a:pt x="64941" y="4367"/>
                </a:lnTo>
                <a:lnTo>
                  <a:pt x="61460" y="5266"/>
                </a:lnTo>
                <a:lnTo>
                  <a:pt x="58148" y="6223"/>
                </a:lnTo>
                <a:lnTo>
                  <a:pt x="54963" y="7224"/>
                </a:lnTo>
                <a:lnTo>
                  <a:pt x="51864" y="8255"/>
                </a:lnTo>
                <a:lnTo>
                  <a:pt x="48806" y="9299"/>
                </a:lnTo>
                <a:lnTo>
                  <a:pt x="45749" y="10344"/>
                </a:lnTo>
                <a:lnTo>
                  <a:pt x="42649" y="11374"/>
                </a:lnTo>
                <a:lnTo>
                  <a:pt x="39464" y="12375"/>
                </a:lnTo>
                <a:lnTo>
                  <a:pt x="36153" y="13333"/>
                </a:lnTo>
                <a:lnTo>
                  <a:pt x="32671" y="14232"/>
                </a:lnTo>
                <a:lnTo>
                  <a:pt x="28978" y="15059"/>
                </a:lnTo>
                <a:lnTo>
                  <a:pt x="25031" y="15798"/>
                </a:lnTo>
                <a:lnTo>
                  <a:pt x="20788" y="16436"/>
                </a:lnTo>
                <a:lnTo>
                  <a:pt x="16205" y="16957"/>
                </a:lnTo>
                <a:lnTo>
                  <a:pt x="11241" y="17347"/>
                </a:lnTo>
                <a:lnTo>
                  <a:pt x="5853" y="17592"/>
                </a:lnTo>
                <a:lnTo>
                  <a:pt x="0" y="17677"/>
                </a:lnTo>
                <a:close/>
              </a:path>
            </a:pathLst>
          </a:custGeom>
          <a:solidFill>
            <a:srgbClr val="30B47A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831086" y="4464375"/>
            <a:ext cx="8925733" cy="884316"/>
          </a:xfrm>
          <a:custGeom>
            <a:avLst/>
            <a:gdLst/>
            <a:ahLst/>
            <a:cxnLst/>
            <a:rect l="l" t="t" r="r" b="b"/>
            <a:pathLst>
              <a:path w="97613" h="9671">
                <a:moveTo>
                  <a:pt x="0" y="9325"/>
                </a:moveTo>
                <a:lnTo>
                  <a:pt x="5853" y="9277"/>
                </a:lnTo>
                <a:lnTo>
                  <a:pt x="11241" y="9141"/>
                </a:lnTo>
                <a:lnTo>
                  <a:pt x="16205" y="8924"/>
                </a:lnTo>
                <a:lnTo>
                  <a:pt x="20788" y="8634"/>
                </a:lnTo>
                <a:lnTo>
                  <a:pt x="25031" y="8279"/>
                </a:lnTo>
                <a:lnTo>
                  <a:pt x="28978" y="7868"/>
                </a:lnTo>
                <a:lnTo>
                  <a:pt x="32671" y="7408"/>
                </a:lnTo>
                <a:lnTo>
                  <a:pt x="36153" y="6907"/>
                </a:lnTo>
                <a:lnTo>
                  <a:pt x="39464" y="6374"/>
                </a:lnTo>
                <a:lnTo>
                  <a:pt x="42649" y="5817"/>
                </a:lnTo>
                <a:lnTo>
                  <a:pt x="45749" y="5244"/>
                </a:lnTo>
                <a:lnTo>
                  <a:pt x="48806" y="4662"/>
                </a:lnTo>
                <a:lnTo>
                  <a:pt x="51864" y="4081"/>
                </a:lnTo>
                <a:lnTo>
                  <a:pt x="54963" y="3507"/>
                </a:lnTo>
                <a:lnTo>
                  <a:pt x="58148" y="2950"/>
                </a:lnTo>
                <a:lnTo>
                  <a:pt x="61460" y="2417"/>
                </a:lnTo>
                <a:lnTo>
                  <a:pt x="64941" y="1917"/>
                </a:lnTo>
                <a:lnTo>
                  <a:pt x="68634" y="1457"/>
                </a:lnTo>
                <a:lnTo>
                  <a:pt x="72581" y="1045"/>
                </a:lnTo>
                <a:lnTo>
                  <a:pt x="76825" y="690"/>
                </a:lnTo>
                <a:lnTo>
                  <a:pt x="81407" y="400"/>
                </a:lnTo>
                <a:lnTo>
                  <a:pt x="86371" y="183"/>
                </a:lnTo>
                <a:lnTo>
                  <a:pt x="91759" y="47"/>
                </a:lnTo>
                <a:lnTo>
                  <a:pt x="97613" y="0"/>
                </a:lnTo>
                <a:lnTo>
                  <a:pt x="97613" y="346"/>
                </a:lnTo>
                <a:lnTo>
                  <a:pt x="91759" y="393"/>
                </a:lnTo>
                <a:lnTo>
                  <a:pt x="86371" y="529"/>
                </a:lnTo>
                <a:lnTo>
                  <a:pt x="81407" y="746"/>
                </a:lnTo>
                <a:lnTo>
                  <a:pt x="76825" y="1036"/>
                </a:lnTo>
                <a:lnTo>
                  <a:pt x="72581" y="1391"/>
                </a:lnTo>
                <a:lnTo>
                  <a:pt x="68634" y="1803"/>
                </a:lnTo>
                <a:lnTo>
                  <a:pt x="64941" y="2263"/>
                </a:lnTo>
                <a:lnTo>
                  <a:pt x="61460" y="2763"/>
                </a:lnTo>
                <a:lnTo>
                  <a:pt x="58148" y="3296"/>
                </a:lnTo>
                <a:lnTo>
                  <a:pt x="54963" y="3853"/>
                </a:lnTo>
                <a:lnTo>
                  <a:pt x="51864" y="4427"/>
                </a:lnTo>
                <a:lnTo>
                  <a:pt x="48806" y="5008"/>
                </a:lnTo>
                <a:lnTo>
                  <a:pt x="45749" y="5590"/>
                </a:lnTo>
                <a:lnTo>
                  <a:pt x="42649" y="6163"/>
                </a:lnTo>
                <a:lnTo>
                  <a:pt x="39464" y="6720"/>
                </a:lnTo>
                <a:lnTo>
                  <a:pt x="36153" y="7253"/>
                </a:lnTo>
                <a:lnTo>
                  <a:pt x="32671" y="7753"/>
                </a:lnTo>
                <a:lnTo>
                  <a:pt x="28978" y="8214"/>
                </a:lnTo>
                <a:lnTo>
                  <a:pt x="25031" y="8625"/>
                </a:lnTo>
                <a:lnTo>
                  <a:pt x="20788" y="8980"/>
                </a:lnTo>
                <a:lnTo>
                  <a:pt x="16205" y="9270"/>
                </a:lnTo>
                <a:lnTo>
                  <a:pt x="11241" y="9487"/>
                </a:lnTo>
                <a:lnTo>
                  <a:pt x="5853" y="9623"/>
                </a:lnTo>
                <a:lnTo>
                  <a:pt x="0" y="9671"/>
                </a:lnTo>
                <a:close/>
              </a:path>
            </a:pathLst>
          </a:custGeom>
          <a:solidFill>
            <a:srgbClr val="30B47A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831086" y="5348691"/>
            <a:ext cx="8925733" cy="116586"/>
          </a:xfrm>
          <a:custGeom>
            <a:avLst/>
            <a:gdLst/>
            <a:ahLst/>
            <a:cxnLst/>
            <a:rect l="l" t="t" r="r" b="b"/>
            <a:pathLst>
              <a:path w="97613" h="1275">
                <a:moveTo>
                  <a:pt x="0" y="0"/>
                </a:moveTo>
                <a:lnTo>
                  <a:pt x="5853" y="2"/>
                </a:lnTo>
                <a:lnTo>
                  <a:pt x="11241" y="8"/>
                </a:lnTo>
                <a:lnTo>
                  <a:pt x="16205" y="17"/>
                </a:lnTo>
                <a:lnTo>
                  <a:pt x="20788" y="30"/>
                </a:lnTo>
                <a:lnTo>
                  <a:pt x="25031" y="46"/>
                </a:lnTo>
                <a:lnTo>
                  <a:pt x="28978" y="64"/>
                </a:lnTo>
                <a:lnTo>
                  <a:pt x="32671" y="84"/>
                </a:lnTo>
                <a:lnTo>
                  <a:pt x="36153" y="106"/>
                </a:lnTo>
                <a:lnTo>
                  <a:pt x="39464" y="129"/>
                </a:lnTo>
                <a:lnTo>
                  <a:pt x="42649" y="154"/>
                </a:lnTo>
                <a:lnTo>
                  <a:pt x="45749" y="179"/>
                </a:lnTo>
                <a:lnTo>
                  <a:pt x="48806" y="205"/>
                </a:lnTo>
                <a:lnTo>
                  <a:pt x="51864" y="230"/>
                </a:lnTo>
                <a:lnTo>
                  <a:pt x="54963" y="256"/>
                </a:lnTo>
                <a:lnTo>
                  <a:pt x="58148" y="280"/>
                </a:lnTo>
                <a:lnTo>
                  <a:pt x="61460" y="304"/>
                </a:lnTo>
                <a:lnTo>
                  <a:pt x="64941" y="326"/>
                </a:lnTo>
                <a:lnTo>
                  <a:pt x="68634" y="346"/>
                </a:lnTo>
                <a:lnTo>
                  <a:pt x="72581" y="364"/>
                </a:lnTo>
                <a:lnTo>
                  <a:pt x="76825" y="380"/>
                </a:lnTo>
                <a:lnTo>
                  <a:pt x="81407" y="393"/>
                </a:lnTo>
                <a:lnTo>
                  <a:pt x="86371" y="402"/>
                </a:lnTo>
                <a:lnTo>
                  <a:pt x="91759" y="408"/>
                </a:lnTo>
                <a:lnTo>
                  <a:pt x="97613" y="410"/>
                </a:lnTo>
                <a:lnTo>
                  <a:pt x="97613" y="1275"/>
                </a:lnTo>
                <a:lnTo>
                  <a:pt x="91759" y="1273"/>
                </a:lnTo>
                <a:lnTo>
                  <a:pt x="86371" y="1267"/>
                </a:lnTo>
                <a:lnTo>
                  <a:pt x="81407" y="1257"/>
                </a:lnTo>
                <a:lnTo>
                  <a:pt x="76825" y="1244"/>
                </a:lnTo>
                <a:lnTo>
                  <a:pt x="72581" y="1229"/>
                </a:lnTo>
                <a:lnTo>
                  <a:pt x="68634" y="1211"/>
                </a:lnTo>
                <a:lnTo>
                  <a:pt x="64941" y="1190"/>
                </a:lnTo>
                <a:lnTo>
                  <a:pt x="61460" y="1168"/>
                </a:lnTo>
                <a:lnTo>
                  <a:pt x="58148" y="1145"/>
                </a:lnTo>
                <a:lnTo>
                  <a:pt x="54963" y="1120"/>
                </a:lnTo>
                <a:lnTo>
                  <a:pt x="51864" y="1095"/>
                </a:lnTo>
                <a:lnTo>
                  <a:pt x="48806" y="1070"/>
                </a:lnTo>
                <a:lnTo>
                  <a:pt x="45749" y="1044"/>
                </a:lnTo>
                <a:lnTo>
                  <a:pt x="42649" y="1019"/>
                </a:lnTo>
                <a:lnTo>
                  <a:pt x="39464" y="994"/>
                </a:lnTo>
                <a:lnTo>
                  <a:pt x="36153" y="971"/>
                </a:lnTo>
                <a:lnTo>
                  <a:pt x="32671" y="949"/>
                </a:lnTo>
                <a:lnTo>
                  <a:pt x="28978" y="928"/>
                </a:lnTo>
                <a:lnTo>
                  <a:pt x="25031" y="910"/>
                </a:lnTo>
                <a:lnTo>
                  <a:pt x="20788" y="895"/>
                </a:lnTo>
                <a:lnTo>
                  <a:pt x="16205" y="882"/>
                </a:lnTo>
                <a:lnTo>
                  <a:pt x="11241" y="872"/>
                </a:lnTo>
                <a:lnTo>
                  <a:pt x="5853" y="866"/>
                </a:lnTo>
                <a:lnTo>
                  <a:pt x="0" y="864"/>
                </a:lnTo>
                <a:close/>
              </a:path>
            </a:pathLst>
          </a:custGeom>
          <a:solidFill>
            <a:srgbClr val="30B47A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831086" y="3784976"/>
            <a:ext cx="8925733" cy="1779148"/>
          </a:xfrm>
          <a:custGeom>
            <a:avLst/>
            <a:gdLst/>
            <a:ahLst/>
            <a:cxnLst/>
            <a:rect l="l" t="t" r="r" b="b"/>
            <a:pathLst>
              <a:path w="97613" h="19457">
                <a:moveTo>
                  <a:pt x="0" y="18765"/>
                </a:moveTo>
                <a:lnTo>
                  <a:pt x="5853" y="18670"/>
                </a:lnTo>
                <a:lnTo>
                  <a:pt x="11241" y="18396"/>
                </a:lnTo>
                <a:lnTo>
                  <a:pt x="16205" y="17959"/>
                </a:lnTo>
                <a:lnTo>
                  <a:pt x="20788" y="17375"/>
                </a:lnTo>
                <a:lnTo>
                  <a:pt x="25031" y="16661"/>
                </a:lnTo>
                <a:lnTo>
                  <a:pt x="28978" y="15833"/>
                </a:lnTo>
                <a:lnTo>
                  <a:pt x="32671" y="14907"/>
                </a:lnTo>
                <a:lnTo>
                  <a:pt x="36153" y="13900"/>
                </a:lnTo>
                <a:lnTo>
                  <a:pt x="39464" y="12828"/>
                </a:lnTo>
                <a:lnTo>
                  <a:pt x="42649" y="11707"/>
                </a:lnTo>
                <a:lnTo>
                  <a:pt x="45749" y="10553"/>
                </a:lnTo>
                <a:lnTo>
                  <a:pt x="48806" y="9383"/>
                </a:lnTo>
                <a:lnTo>
                  <a:pt x="51864" y="8213"/>
                </a:lnTo>
                <a:lnTo>
                  <a:pt x="54963" y="7059"/>
                </a:lnTo>
                <a:lnTo>
                  <a:pt x="58148" y="5938"/>
                </a:lnTo>
                <a:lnTo>
                  <a:pt x="61460" y="4865"/>
                </a:lnTo>
                <a:lnTo>
                  <a:pt x="64941" y="3858"/>
                </a:lnTo>
                <a:lnTo>
                  <a:pt x="68634" y="2932"/>
                </a:lnTo>
                <a:lnTo>
                  <a:pt x="72581" y="2104"/>
                </a:lnTo>
                <a:lnTo>
                  <a:pt x="76825" y="1390"/>
                </a:lnTo>
                <a:lnTo>
                  <a:pt x="81407" y="806"/>
                </a:lnTo>
                <a:lnTo>
                  <a:pt x="86371" y="369"/>
                </a:lnTo>
                <a:lnTo>
                  <a:pt x="91759" y="95"/>
                </a:lnTo>
                <a:lnTo>
                  <a:pt x="97613" y="0"/>
                </a:lnTo>
                <a:lnTo>
                  <a:pt x="97613" y="692"/>
                </a:lnTo>
                <a:lnTo>
                  <a:pt x="91759" y="787"/>
                </a:lnTo>
                <a:lnTo>
                  <a:pt x="86371" y="1061"/>
                </a:lnTo>
                <a:lnTo>
                  <a:pt x="81407" y="1498"/>
                </a:lnTo>
                <a:lnTo>
                  <a:pt x="76825" y="2082"/>
                </a:lnTo>
                <a:lnTo>
                  <a:pt x="72581" y="2796"/>
                </a:lnTo>
                <a:lnTo>
                  <a:pt x="68634" y="3624"/>
                </a:lnTo>
                <a:lnTo>
                  <a:pt x="64941" y="4550"/>
                </a:lnTo>
                <a:lnTo>
                  <a:pt x="61460" y="5557"/>
                </a:lnTo>
                <a:lnTo>
                  <a:pt x="58148" y="6629"/>
                </a:lnTo>
                <a:lnTo>
                  <a:pt x="54963" y="7751"/>
                </a:lnTo>
                <a:lnTo>
                  <a:pt x="51864" y="8904"/>
                </a:lnTo>
                <a:lnTo>
                  <a:pt x="48806" y="10075"/>
                </a:lnTo>
                <a:lnTo>
                  <a:pt x="45749" y="11245"/>
                </a:lnTo>
                <a:lnTo>
                  <a:pt x="42649" y="12398"/>
                </a:lnTo>
                <a:lnTo>
                  <a:pt x="39464" y="13520"/>
                </a:lnTo>
                <a:lnTo>
                  <a:pt x="36153" y="14592"/>
                </a:lnTo>
                <a:lnTo>
                  <a:pt x="32671" y="15599"/>
                </a:lnTo>
                <a:lnTo>
                  <a:pt x="28978" y="16525"/>
                </a:lnTo>
                <a:lnTo>
                  <a:pt x="25031" y="17353"/>
                </a:lnTo>
                <a:lnTo>
                  <a:pt x="20788" y="18067"/>
                </a:lnTo>
                <a:lnTo>
                  <a:pt x="16205" y="18651"/>
                </a:lnTo>
                <a:lnTo>
                  <a:pt x="11241" y="19088"/>
                </a:lnTo>
                <a:lnTo>
                  <a:pt x="5853" y="19362"/>
                </a:lnTo>
                <a:lnTo>
                  <a:pt x="0" y="19457"/>
                </a:lnTo>
                <a:close/>
              </a:path>
            </a:pathLst>
          </a:custGeom>
          <a:solidFill>
            <a:srgbClr val="6FB1E8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831086" y="4496013"/>
            <a:ext cx="8925733" cy="1089233"/>
          </a:xfrm>
          <a:custGeom>
            <a:avLst/>
            <a:gdLst/>
            <a:ahLst/>
            <a:cxnLst/>
            <a:rect l="l" t="t" r="r" b="b"/>
            <a:pathLst>
              <a:path w="97613" h="11912">
                <a:moveTo>
                  <a:pt x="0" y="11681"/>
                </a:moveTo>
                <a:lnTo>
                  <a:pt x="5853" y="11622"/>
                </a:lnTo>
                <a:lnTo>
                  <a:pt x="11241" y="11451"/>
                </a:lnTo>
                <a:lnTo>
                  <a:pt x="16205" y="11179"/>
                </a:lnTo>
                <a:lnTo>
                  <a:pt x="20788" y="10816"/>
                </a:lnTo>
                <a:lnTo>
                  <a:pt x="25031" y="10371"/>
                </a:lnTo>
                <a:lnTo>
                  <a:pt x="28978" y="9856"/>
                </a:lnTo>
                <a:lnTo>
                  <a:pt x="32671" y="9280"/>
                </a:lnTo>
                <a:lnTo>
                  <a:pt x="36153" y="8653"/>
                </a:lnTo>
                <a:lnTo>
                  <a:pt x="39464" y="7985"/>
                </a:lnTo>
                <a:lnTo>
                  <a:pt x="42649" y="7287"/>
                </a:lnTo>
                <a:lnTo>
                  <a:pt x="45749" y="6569"/>
                </a:lnTo>
                <a:lnTo>
                  <a:pt x="48806" y="5840"/>
                </a:lnTo>
                <a:lnTo>
                  <a:pt x="51864" y="5112"/>
                </a:lnTo>
                <a:lnTo>
                  <a:pt x="54963" y="4394"/>
                </a:lnTo>
                <a:lnTo>
                  <a:pt x="58148" y="3696"/>
                </a:lnTo>
                <a:lnTo>
                  <a:pt x="61460" y="3028"/>
                </a:lnTo>
                <a:lnTo>
                  <a:pt x="64941" y="2401"/>
                </a:lnTo>
                <a:lnTo>
                  <a:pt x="68634" y="1825"/>
                </a:lnTo>
                <a:lnTo>
                  <a:pt x="72581" y="1309"/>
                </a:lnTo>
                <a:lnTo>
                  <a:pt x="76825" y="865"/>
                </a:lnTo>
                <a:lnTo>
                  <a:pt x="81407" y="502"/>
                </a:lnTo>
                <a:lnTo>
                  <a:pt x="86371" y="229"/>
                </a:lnTo>
                <a:lnTo>
                  <a:pt x="91759" y="59"/>
                </a:lnTo>
                <a:lnTo>
                  <a:pt x="97613" y="0"/>
                </a:lnTo>
                <a:lnTo>
                  <a:pt x="97613" y="230"/>
                </a:lnTo>
                <a:lnTo>
                  <a:pt x="91759" y="289"/>
                </a:lnTo>
                <a:lnTo>
                  <a:pt x="86371" y="460"/>
                </a:lnTo>
                <a:lnTo>
                  <a:pt x="81407" y="732"/>
                </a:lnTo>
                <a:lnTo>
                  <a:pt x="76825" y="1096"/>
                </a:lnTo>
                <a:lnTo>
                  <a:pt x="72581" y="1540"/>
                </a:lnTo>
                <a:lnTo>
                  <a:pt x="68634" y="2055"/>
                </a:lnTo>
                <a:lnTo>
                  <a:pt x="64941" y="2632"/>
                </a:lnTo>
                <a:lnTo>
                  <a:pt x="61460" y="3259"/>
                </a:lnTo>
                <a:lnTo>
                  <a:pt x="58148" y="3926"/>
                </a:lnTo>
                <a:lnTo>
                  <a:pt x="54963" y="4624"/>
                </a:lnTo>
                <a:lnTo>
                  <a:pt x="51864" y="5343"/>
                </a:lnTo>
                <a:lnTo>
                  <a:pt x="48806" y="6071"/>
                </a:lnTo>
                <a:lnTo>
                  <a:pt x="45749" y="6799"/>
                </a:lnTo>
                <a:lnTo>
                  <a:pt x="42649" y="7518"/>
                </a:lnTo>
                <a:lnTo>
                  <a:pt x="39464" y="8216"/>
                </a:lnTo>
                <a:lnTo>
                  <a:pt x="36153" y="8883"/>
                </a:lnTo>
                <a:lnTo>
                  <a:pt x="32671" y="9510"/>
                </a:lnTo>
                <a:lnTo>
                  <a:pt x="28978" y="10086"/>
                </a:lnTo>
                <a:lnTo>
                  <a:pt x="25031" y="10602"/>
                </a:lnTo>
                <a:lnTo>
                  <a:pt x="20788" y="11046"/>
                </a:lnTo>
                <a:lnTo>
                  <a:pt x="16205" y="11410"/>
                </a:lnTo>
                <a:lnTo>
                  <a:pt x="11241" y="11682"/>
                </a:lnTo>
                <a:lnTo>
                  <a:pt x="5853" y="11853"/>
                </a:lnTo>
                <a:lnTo>
                  <a:pt x="0" y="11912"/>
                </a:lnTo>
                <a:close/>
              </a:path>
            </a:pathLst>
          </a:custGeom>
          <a:solidFill>
            <a:srgbClr val="6FB1E8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831086" y="5465277"/>
            <a:ext cx="8925733" cy="135788"/>
          </a:xfrm>
          <a:custGeom>
            <a:avLst/>
            <a:gdLst/>
            <a:ahLst/>
            <a:cxnLst/>
            <a:rect l="l" t="t" r="r" b="b"/>
            <a:pathLst>
              <a:path w="97613" h="1485">
                <a:moveTo>
                  <a:pt x="0" y="1312"/>
                </a:moveTo>
                <a:lnTo>
                  <a:pt x="5853" y="1305"/>
                </a:lnTo>
                <a:lnTo>
                  <a:pt x="11241" y="1286"/>
                </a:lnTo>
                <a:lnTo>
                  <a:pt x="16205" y="1255"/>
                </a:lnTo>
                <a:lnTo>
                  <a:pt x="20788" y="1214"/>
                </a:lnTo>
                <a:lnTo>
                  <a:pt x="25031" y="1165"/>
                </a:lnTo>
                <a:lnTo>
                  <a:pt x="28978" y="1107"/>
                </a:lnTo>
                <a:lnTo>
                  <a:pt x="32671" y="1042"/>
                </a:lnTo>
                <a:lnTo>
                  <a:pt x="36153" y="972"/>
                </a:lnTo>
                <a:lnTo>
                  <a:pt x="39464" y="897"/>
                </a:lnTo>
                <a:lnTo>
                  <a:pt x="42649" y="818"/>
                </a:lnTo>
                <a:lnTo>
                  <a:pt x="45749" y="738"/>
                </a:lnTo>
                <a:lnTo>
                  <a:pt x="48806" y="656"/>
                </a:lnTo>
                <a:lnTo>
                  <a:pt x="51864" y="574"/>
                </a:lnTo>
                <a:lnTo>
                  <a:pt x="54963" y="493"/>
                </a:lnTo>
                <a:lnTo>
                  <a:pt x="58148" y="415"/>
                </a:lnTo>
                <a:lnTo>
                  <a:pt x="61460" y="340"/>
                </a:lnTo>
                <a:lnTo>
                  <a:pt x="64941" y="270"/>
                </a:lnTo>
                <a:lnTo>
                  <a:pt x="68634" y="205"/>
                </a:lnTo>
                <a:lnTo>
                  <a:pt x="72581" y="147"/>
                </a:lnTo>
                <a:lnTo>
                  <a:pt x="76825" y="97"/>
                </a:lnTo>
                <a:lnTo>
                  <a:pt x="81407" y="56"/>
                </a:lnTo>
                <a:lnTo>
                  <a:pt x="86371" y="26"/>
                </a:lnTo>
                <a:lnTo>
                  <a:pt x="91759" y="7"/>
                </a:lnTo>
                <a:lnTo>
                  <a:pt x="97613" y="0"/>
                </a:lnTo>
                <a:lnTo>
                  <a:pt x="97613" y="173"/>
                </a:lnTo>
                <a:lnTo>
                  <a:pt x="91759" y="179"/>
                </a:lnTo>
                <a:lnTo>
                  <a:pt x="86371" y="199"/>
                </a:lnTo>
                <a:lnTo>
                  <a:pt x="81407" y="229"/>
                </a:lnTo>
                <a:lnTo>
                  <a:pt x="76825" y="270"/>
                </a:lnTo>
                <a:lnTo>
                  <a:pt x="72581" y="320"/>
                </a:lnTo>
                <a:lnTo>
                  <a:pt x="68634" y="378"/>
                </a:lnTo>
                <a:lnTo>
                  <a:pt x="64941" y="443"/>
                </a:lnTo>
                <a:lnTo>
                  <a:pt x="61460" y="513"/>
                </a:lnTo>
                <a:lnTo>
                  <a:pt x="58148" y="588"/>
                </a:lnTo>
                <a:lnTo>
                  <a:pt x="54963" y="666"/>
                </a:lnTo>
                <a:lnTo>
                  <a:pt x="51864" y="747"/>
                </a:lnTo>
                <a:lnTo>
                  <a:pt x="48806" y="829"/>
                </a:lnTo>
                <a:lnTo>
                  <a:pt x="45749" y="911"/>
                </a:lnTo>
                <a:lnTo>
                  <a:pt x="42649" y="991"/>
                </a:lnTo>
                <a:lnTo>
                  <a:pt x="39464" y="1070"/>
                </a:lnTo>
                <a:lnTo>
                  <a:pt x="36153" y="1145"/>
                </a:lnTo>
                <a:lnTo>
                  <a:pt x="32671" y="1215"/>
                </a:lnTo>
                <a:lnTo>
                  <a:pt x="28978" y="1280"/>
                </a:lnTo>
                <a:lnTo>
                  <a:pt x="25031" y="1338"/>
                </a:lnTo>
                <a:lnTo>
                  <a:pt x="20788" y="1387"/>
                </a:lnTo>
                <a:lnTo>
                  <a:pt x="16205" y="1428"/>
                </a:lnTo>
                <a:lnTo>
                  <a:pt x="11241" y="1459"/>
                </a:lnTo>
                <a:lnTo>
                  <a:pt x="5853" y="1478"/>
                </a:lnTo>
                <a:lnTo>
                  <a:pt x="0" y="1485"/>
                </a:lnTo>
                <a:close/>
              </a:path>
            </a:pathLst>
          </a:custGeom>
          <a:solidFill>
            <a:srgbClr val="6FB1E8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831086" y="3848252"/>
            <a:ext cx="8925733" cy="1841784"/>
          </a:xfrm>
          <a:custGeom>
            <a:avLst/>
            <a:gdLst/>
            <a:ahLst/>
            <a:cxnLst/>
            <a:rect l="l" t="t" r="r" b="b"/>
            <a:pathLst>
              <a:path w="97613" h="20142">
                <a:moveTo>
                  <a:pt x="0" y="19969"/>
                </a:moveTo>
                <a:lnTo>
                  <a:pt x="5853" y="19867"/>
                </a:lnTo>
                <a:lnTo>
                  <a:pt x="11241" y="19576"/>
                </a:lnTo>
                <a:lnTo>
                  <a:pt x="16205" y="19111"/>
                </a:lnTo>
                <a:lnTo>
                  <a:pt x="20788" y="18489"/>
                </a:lnTo>
                <a:lnTo>
                  <a:pt x="25031" y="17730"/>
                </a:lnTo>
                <a:lnTo>
                  <a:pt x="28978" y="16849"/>
                </a:lnTo>
                <a:lnTo>
                  <a:pt x="32671" y="15863"/>
                </a:lnTo>
                <a:lnTo>
                  <a:pt x="36153" y="14792"/>
                </a:lnTo>
                <a:lnTo>
                  <a:pt x="39464" y="13650"/>
                </a:lnTo>
                <a:lnTo>
                  <a:pt x="42649" y="12457"/>
                </a:lnTo>
                <a:lnTo>
                  <a:pt x="45749" y="11229"/>
                </a:lnTo>
                <a:lnTo>
                  <a:pt x="48806" y="9984"/>
                </a:lnTo>
                <a:lnTo>
                  <a:pt x="51864" y="8739"/>
                </a:lnTo>
                <a:lnTo>
                  <a:pt x="54963" y="7511"/>
                </a:lnTo>
                <a:lnTo>
                  <a:pt x="58148" y="6318"/>
                </a:lnTo>
                <a:lnTo>
                  <a:pt x="61460" y="5177"/>
                </a:lnTo>
                <a:lnTo>
                  <a:pt x="64941" y="4105"/>
                </a:lnTo>
                <a:lnTo>
                  <a:pt x="68634" y="3120"/>
                </a:lnTo>
                <a:lnTo>
                  <a:pt x="72581" y="2239"/>
                </a:lnTo>
                <a:lnTo>
                  <a:pt x="76825" y="1479"/>
                </a:lnTo>
                <a:lnTo>
                  <a:pt x="81407" y="858"/>
                </a:lnTo>
                <a:lnTo>
                  <a:pt x="86371" y="393"/>
                </a:lnTo>
                <a:lnTo>
                  <a:pt x="91759" y="101"/>
                </a:lnTo>
                <a:lnTo>
                  <a:pt x="97613" y="0"/>
                </a:lnTo>
                <a:lnTo>
                  <a:pt x="97613" y="173"/>
                </a:lnTo>
                <a:lnTo>
                  <a:pt x="91759" y="274"/>
                </a:lnTo>
                <a:lnTo>
                  <a:pt x="86371" y="566"/>
                </a:lnTo>
                <a:lnTo>
                  <a:pt x="81407" y="1031"/>
                </a:lnTo>
                <a:lnTo>
                  <a:pt x="76825" y="1652"/>
                </a:lnTo>
                <a:lnTo>
                  <a:pt x="72581" y="2412"/>
                </a:lnTo>
                <a:lnTo>
                  <a:pt x="68634" y="3293"/>
                </a:lnTo>
                <a:lnTo>
                  <a:pt x="64941" y="4278"/>
                </a:lnTo>
                <a:lnTo>
                  <a:pt x="61460" y="5350"/>
                </a:lnTo>
                <a:lnTo>
                  <a:pt x="58148" y="6491"/>
                </a:lnTo>
                <a:lnTo>
                  <a:pt x="54963" y="7684"/>
                </a:lnTo>
                <a:lnTo>
                  <a:pt x="51864" y="8912"/>
                </a:lnTo>
                <a:lnTo>
                  <a:pt x="48806" y="10157"/>
                </a:lnTo>
                <a:lnTo>
                  <a:pt x="45749" y="11402"/>
                </a:lnTo>
                <a:lnTo>
                  <a:pt x="42649" y="12630"/>
                </a:lnTo>
                <a:lnTo>
                  <a:pt x="39464" y="13823"/>
                </a:lnTo>
                <a:lnTo>
                  <a:pt x="36153" y="14964"/>
                </a:lnTo>
                <a:lnTo>
                  <a:pt x="32671" y="16036"/>
                </a:lnTo>
                <a:lnTo>
                  <a:pt x="28978" y="17021"/>
                </a:lnTo>
                <a:lnTo>
                  <a:pt x="25031" y="17903"/>
                </a:lnTo>
                <a:lnTo>
                  <a:pt x="20788" y="18662"/>
                </a:lnTo>
                <a:lnTo>
                  <a:pt x="16205" y="19284"/>
                </a:lnTo>
                <a:lnTo>
                  <a:pt x="11241" y="19749"/>
                </a:lnTo>
                <a:lnTo>
                  <a:pt x="5853" y="20040"/>
                </a:lnTo>
                <a:lnTo>
                  <a:pt x="0" y="20142"/>
                </a:lnTo>
                <a:close/>
              </a:path>
            </a:pathLst>
          </a:custGeom>
          <a:solidFill>
            <a:srgbClr val="F59E0B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1831086" y="4517045"/>
            <a:ext cx="8925733" cy="1183508"/>
          </a:xfrm>
          <a:custGeom>
            <a:avLst/>
            <a:gdLst/>
            <a:ahLst/>
            <a:cxnLst/>
            <a:rect l="l" t="t" r="r" b="b"/>
            <a:pathLst>
              <a:path w="97613" h="12943">
                <a:moveTo>
                  <a:pt x="0" y="12828"/>
                </a:moveTo>
                <a:lnTo>
                  <a:pt x="5853" y="12763"/>
                </a:lnTo>
                <a:lnTo>
                  <a:pt x="11241" y="12575"/>
                </a:lnTo>
                <a:lnTo>
                  <a:pt x="16205" y="12276"/>
                </a:lnTo>
                <a:lnTo>
                  <a:pt x="20788" y="11877"/>
                </a:lnTo>
                <a:lnTo>
                  <a:pt x="25031" y="11389"/>
                </a:lnTo>
                <a:lnTo>
                  <a:pt x="28978" y="10823"/>
                </a:lnTo>
                <a:lnTo>
                  <a:pt x="32671" y="10190"/>
                </a:lnTo>
                <a:lnTo>
                  <a:pt x="36153" y="9502"/>
                </a:lnTo>
                <a:lnTo>
                  <a:pt x="39464" y="8769"/>
                </a:lnTo>
                <a:lnTo>
                  <a:pt x="42649" y="8002"/>
                </a:lnTo>
                <a:lnTo>
                  <a:pt x="45749" y="7214"/>
                </a:lnTo>
                <a:lnTo>
                  <a:pt x="48806" y="6414"/>
                </a:lnTo>
                <a:lnTo>
                  <a:pt x="51864" y="5614"/>
                </a:lnTo>
                <a:lnTo>
                  <a:pt x="54963" y="4825"/>
                </a:lnTo>
                <a:lnTo>
                  <a:pt x="58148" y="4059"/>
                </a:lnTo>
                <a:lnTo>
                  <a:pt x="61460" y="3326"/>
                </a:lnTo>
                <a:lnTo>
                  <a:pt x="64941" y="2637"/>
                </a:lnTo>
                <a:lnTo>
                  <a:pt x="68634" y="2005"/>
                </a:lnTo>
                <a:lnTo>
                  <a:pt x="72581" y="1438"/>
                </a:lnTo>
                <a:lnTo>
                  <a:pt x="76825" y="950"/>
                </a:lnTo>
                <a:lnTo>
                  <a:pt x="81407" y="551"/>
                </a:lnTo>
                <a:lnTo>
                  <a:pt x="86371" y="253"/>
                </a:lnTo>
                <a:lnTo>
                  <a:pt x="91759" y="65"/>
                </a:lnTo>
                <a:lnTo>
                  <a:pt x="97613" y="0"/>
                </a:lnTo>
                <a:lnTo>
                  <a:pt x="97613" y="116"/>
                </a:lnTo>
                <a:lnTo>
                  <a:pt x="91759" y="180"/>
                </a:lnTo>
                <a:lnTo>
                  <a:pt x="86371" y="368"/>
                </a:lnTo>
                <a:lnTo>
                  <a:pt x="81407" y="667"/>
                </a:lnTo>
                <a:lnTo>
                  <a:pt x="76825" y="1066"/>
                </a:lnTo>
                <a:lnTo>
                  <a:pt x="72581" y="1554"/>
                </a:lnTo>
                <a:lnTo>
                  <a:pt x="68634" y="2120"/>
                </a:lnTo>
                <a:lnTo>
                  <a:pt x="64941" y="2753"/>
                </a:lnTo>
                <a:lnTo>
                  <a:pt x="61460" y="3441"/>
                </a:lnTo>
                <a:lnTo>
                  <a:pt x="58148" y="4174"/>
                </a:lnTo>
                <a:lnTo>
                  <a:pt x="54963" y="4941"/>
                </a:lnTo>
                <a:lnTo>
                  <a:pt x="51864" y="5729"/>
                </a:lnTo>
                <a:lnTo>
                  <a:pt x="48806" y="6529"/>
                </a:lnTo>
                <a:lnTo>
                  <a:pt x="45749" y="7329"/>
                </a:lnTo>
                <a:lnTo>
                  <a:pt x="42649" y="8118"/>
                </a:lnTo>
                <a:lnTo>
                  <a:pt x="39464" y="8884"/>
                </a:lnTo>
                <a:lnTo>
                  <a:pt x="36153" y="9617"/>
                </a:lnTo>
                <a:lnTo>
                  <a:pt x="32671" y="10306"/>
                </a:lnTo>
                <a:lnTo>
                  <a:pt x="28978" y="10939"/>
                </a:lnTo>
                <a:lnTo>
                  <a:pt x="25031" y="11505"/>
                </a:lnTo>
                <a:lnTo>
                  <a:pt x="20788" y="11993"/>
                </a:lnTo>
                <a:lnTo>
                  <a:pt x="16205" y="12392"/>
                </a:lnTo>
                <a:lnTo>
                  <a:pt x="11241" y="12690"/>
                </a:lnTo>
                <a:lnTo>
                  <a:pt x="5853" y="12878"/>
                </a:lnTo>
                <a:lnTo>
                  <a:pt x="0" y="12943"/>
                </a:lnTo>
                <a:close/>
              </a:path>
            </a:pathLst>
          </a:custGeom>
          <a:solidFill>
            <a:srgbClr val="F59E0B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1831086" y="5481096"/>
            <a:ext cx="8925733" cy="224760"/>
          </a:xfrm>
          <a:custGeom>
            <a:avLst/>
            <a:gdLst/>
            <a:ahLst/>
            <a:cxnLst/>
            <a:rect l="l" t="t" r="r" b="b"/>
            <a:pathLst>
              <a:path w="97613" h="2458">
                <a:moveTo>
                  <a:pt x="0" y="2400"/>
                </a:moveTo>
                <a:lnTo>
                  <a:pt x="5853" y="2388"/>
                </a:lnTo>
                <a:lnTo>
                  <a:pt x="11241" y="2353"/>
                </a:lnTo>
                <a:lnTo>
                  <a:pt x="16205" y="2297"/>
                </a:lnTo>
                <a:lnTo>
                  <a:pt x="20788" y="2222"/>
                </a:lnTo>
                <a:lnTo>
                  <a:pt x="25031" y="2131"/>
                </a:lnTo>
                <a:lnTo>
                  <a:pt x="28978" y="2025"/>
                </a:lnTo>
                <a:lnTo>
                  <a:pt x="32671" y="1906"/>
                </a:lnTo>
                <a:lnTo>
                  <a:pt x="36153" y="1778"/>
                </a:lnTo>
                <a:lnTo>
                  <a:pt x="39464" y="1640"/>
                </a:lnTo>
                <a:lnTo>
                  <a:pt x="42649" y="1497"/>
                </a:lnTo>
                <a:lnTo>
                  <a:pt x="45749" y="1350"/>
                </a:lnTo>
                <a:lnTo>
                  <a:pt x="48806" y="1200"/>
                </a:lnTo>
                <a:lnTo>
                  <a:pt x="51864" y="1050"/>
                </a:lnTo>
                <a:lnTo>
                  <a:pt x="54963" y="903"/>
                </a:lnTo>
                <a:lnTo>
                  <a:pt x="58148" y="759"/>
                </a:lnTo>
                <a:lnTo>
                  <a:pt x="61460" y="622"/>
                </a:lnTo>
                <a:lnTo>
                  <a:pt x="64941" y="493"/>
                </a:lnTo>
                <a:lnTo>
                  <a:pt x="68634" y="375"/>
                </a:lnTo>
                <a:lnTo>
                  <a:pt x="72581" y="269"/>
                </a:lnTo>
                <a:lnTo>
                  <a:pt x="76825" y="178"/>
                </a:lnTo>
                <a:lnTo>
                  <a:pt x="81407" y="103"/>
                </a:lnTo>
                <a:lnTo>
                  <a:pt x="86371" y="47"/>
                </a:lnTo>
                <a:lnTo>
                  <a:pt x="91759" y="12"/>
                </a:lnTo>
                <a:lnTo>
                  <a:pt x="97613" y="0"/>
                </a:lnTo>
                <a:lnTo>
                  <a:pt x="97613" y="58"/>
                </a:lnTo>
                <a:lnTo>
                  <a:pt x="91759" y="70"/>
                </a:lnTo>
                <a:lnTo>
                  <a:pt x="86371" y="105"/>
                </a:lnTo>
                <a:lnTo>
                  <a:pt x="81407" y="161"/>
                </a:lnTo>
                <a:lnTo>
                  <a:pt x="76825" y="235"/>
                </a:lnTo>
                <a:lnTo>
                  <a:pt x="72581" y="327"/>
                </a:lnTo>
                <a:lnTo>
                  <a:pt x="68634" y="433"/>
                </a:lnTo>
                <a:lnTo>
                  <a:pt x="64941" y="551"/>
                </a:lnTo>
                <a:lnTo>
                  <a:pt x="61460" y="680"/>
                </a:lnTo>
                <a:lnTo>
                  <a:pt x="58148" y="817"/>
                </a:lnTo>
                <a:lnTo>
                  <a:pt x="54963" y="960"/>
                </a:lnTo>
                <a:lnTo>
                  <a:pt x="51864" y="1108"/>
                </a:lnTo>
                <a:lnTo>
                  <a:pt x="48806" y="1258"/>
                </a:lnTo>
                <a:lnTo>
                  <a:pt x="45749" y="1407"/>
                </a:lnTo>
                <a:lnTo>
                  <a:pt x="42649" y="1555"/>
                </a:lnTo>
                <a:lnTo>
                  <a:pt x="39464" y="1698"/>
                </a:lnTo>
                <a:lnTo>
                  <a:pt x="36153" y="1835"/>
                </a:lnTo>
                <a:lnTo>
                  <a:pt x="32671" y="1964"/>
                </a:lnTo>
                <a:lnTo>
                  <a:pt x="28978" y="2083"/>
                </a:lnTo>
                <a:lnTo>
                  <a:pt x="25031" y="2188"/>
                </a:lnTo>
                <a:lnTo>
                  <a:pt x="20788" y="2280"/>
                </a:lnTo>
                <a:lnTo>
                  <a:pt x="16205" y="2354"/>
                </a:lnTo>
                <a:lnTo>
                  <a:pt x="11241" y="2410"/>
                </a:lnTo>
                <a:lnTo>
                  <a:pt x="5853" y="2445"/>
                </a:lnTo>
                <a:lnTo>
                  <a:pt x="0" y="2458"/>
                </a:lnTo>
                <a:close/>
              </a:path>
            </a:pathLst>
          </a:custGeom>
          <a:solidFill>
            <a:srgbClr val="F59E0B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721358" y="2709672"/>
            <a:ext cx="109728" cy="911951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795528" y="2982767"/>
            <a:ext cx="8343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0B1F1A"/>
                </a:solidFill>
                <a:latin typeface="Geist"/>
              </a:rPr>
              <a:t>Organic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528" y="3183935"/>
            <a:ext cx="8343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5A6B64"/>
                </a:solidFill>
                <a:latin typeface="Geist Mono"/>
              </a:rPr>
              <a:t>173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721358" y="3694775"/>
            <a:ext cx="109728" cy="82760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795528" y="3925699"/>
            <a:ext cx="8343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5528" y="4126867"/>
            <a:ext cx="8343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5A6B64"/>
                </a:solidFill>
                <a:latin typeface="Geist Mono"/>
              </a:rPr>
              <a:t>157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721358" y="4595535"/>
            <a:ext cx="109728" cy="564039"/>
          </a:xfrm>
          <a:prstGeom prst="roundRect">
            <a:avLst>
              <a:gd name="adj" fmla="val 16666"/>
            </a:avLst>
          </a:prstGeom>
          <a:solidFill>
            <a:srgbClr val="FFC8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795528" y="4694674"/>
            <a:ext cx="8343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5528" y="4895842"/>
            <a:ext cx="8343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5A6B64"/>
                </a:solidFill>
                <a:latin typeface="Geist Mono"/>
              </a:rPr>
              <a:t>107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721358" y="5232726"/>
            <a:ext cx="109728" cy="195041"/>
          </a:xfrm>
          <a:prstGeom prst="roundRect">
            <a:avLst>
              <a:gd name="adj" fmla="val 16666"/>
            </a:avLst>
          </a:prstGeom>
          <a:solidFill>
            <a:srgbClr val="30B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95528" y="5147367"/>
            <a:ext cx="8343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0B1F1A"/>
                </a:solidFill>
                <a:latin typeface="Geist"/>
              </a:rPr>
              <a:t>Referral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721358" y="5500919"/>
            <a:ext cx="109728" cy="100156"/>
          </a:xfrm>
          <a:prstGeom prst="roundRect">
            <a:avLst>
              <a:gd name="adj" fmla="val 18259"/>
            </a:avLst>
          </a:prstGeom>
          <a:solidFill>
            <a:srgbClr val="6FB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795528" y="5368117"/>
            <a:ext cx="8343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0B1F1A"/>
                </a:solidFill>
                <a:latin typeface="Geist"/>
              </a:rPr>
              <a:t>Direct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721358" y="5674228"/>
            <a:ext cx="109728" cy="31628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795528" y="5507162"/>
            <a:ext cx="8343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0B1F1A"/>
                </a:solidFill>
                <a:latin typeface="Geist"/>
              </a:rPr>
              <a:t>Social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0756849" y="2709672"/>
            <a:ext cx="109728" cy="1154435"/>
          </a:xfrm>
          <a:prstGeom prst="roundRect">
            <a:avLst>
              <a:gd name="adj" fmla="val 16666"/>
            </a:avLst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0958017" y="3104009"/>
            <a:ext cx="5295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Won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958017" y="3305177"/>
            <a:ext cx="5295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219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0756849" y="3937259"/>
            <a:ext cx="109728" cy="590396"/>
          </a:xfrm>
          <a:prstGeom prst="roundRect">
            <a:avLst>
              <a:gd name="adj" fmla="val 16666"/>
            </a:avLst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0958017" y="4049576"/>
            <a:ext cx="5295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Open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958017" y="4250744"/>
            <a:ext cx="5295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112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756849" y="4600806"/>
            <a:ext cx="109728" cy="885594"/>
          </a:xfrm>
          <a:prstGeom prst="roundRect">
            <a:avLst>
              <a:gd name="adj" fmla="val 16666"/>
            </a:avLst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958017" y="4860723"/>
            <a:ext cx="5295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Lost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958017" y="5061891"/>
            <a:ext cx="5295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168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499 of 519 deals matched a form lead by email.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Close rate by first touch, Northwind Dental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Close rate by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first touch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41" cy="427939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469226"/>
                <a:gridCol w="2147153"/>
                <a:gridCol w="1073577"/>
                <a:gridCol w="1073577"/>
                <a:gridCol w="1073577"/>
                <a:gridCol w="1073577"/>
                <a:gridCol w="1073577"/>
                <a:gridCol w="1073577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FIRST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DEALS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WON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CLOSE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WON 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AVERAGE DEAL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DAYS TO CLOSE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AD COST PER CUSTOMER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71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$60K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$845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Google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72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64%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$95.4K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$1,325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$262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Meta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$72.4K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$1,610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$202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$17.3K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$1,080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$5,585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$465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75%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$700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$233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No form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62%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$20K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$1,996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519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229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57%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$271K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$1,185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$239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127594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173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21954" y="2039112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721954" y="2039112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127594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157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21954" y="2514600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3721954" y="2514600"/>
            <a:ext cx="124321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127594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107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21954" y="2990088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3721954" y="2990088"/>
            <a:ext cx="84728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127594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21954" y="3465576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3721954" y="3465576"/>
            <a:ext cx="29298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127594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721954" y="3941064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3721954" y="3941064"/>
            <a:ext cx="150453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3127594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21954" y="4416552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721954" y="4416552"/>
            <a:ext cx="47511" cy="91440"/>
          </a:xfrm>
          <a:prstGeom prst="roundRect">
            <a:avLst>
              <a:gd name="adj" fmla="val 19245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3127594" y="48188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721954" y="4892040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3721954" y="4892040"/>
            <a:ext cx="15837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Close rate counts won and lost deals; open deals are left out. Ad cost per customer divides each platform's spend by the customers whose first visit came from it.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Close rate by first touch,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FIRST VS LAST TOUCH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Who starts the journeys that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close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The same won revenue, credited two ways.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3749040"/>
          </a:xfrm>
          <a:prstGeom prst="roundRect">
            <a:avLst>
              <a:gd name="adj" fmla="val 9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11809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02387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0B1F1A"/>
                </a:solidFill>
                <a:latin typeface="Instrument Serif"/>
              </a:rPr>
              <a:t>First touch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02387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0B1F1A"/>
                </a:solidFill>
                <a:latin typeface="Instrument Serif"/>
              </a:rPr>
              <a:t>Last touch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4536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490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Google 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490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$95.4K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674842" y="2618232"/>
            <a:ext cx="2655446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490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$100K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9108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9474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Meta 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9474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$72.4K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075432"/>
            <a:ext cx="2478417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9474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$64.4K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3680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4046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Organic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4046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$60K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532632"/>
            <a:ext cx="1665812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4046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$35.9K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8252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8618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Direct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8618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$5,585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6828004" y="3989832"/>
            <a:ext cx="502284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8618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$31K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2824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3190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Referral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3190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$17.3K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4837991" y="4447032"/>
            <a:ext cx="2492296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3190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$19.3K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7396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776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Social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776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$700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54456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776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$700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1248" y="525170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Won revenue from deals with a form lead, by channel. Each deal counts once on each side, so both columns add up to $251K.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Close rate by first touch, Northwind Dental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do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next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Judge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Organic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on first touch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started $60K of won revenue but gets $35.9K on last touch. Cutting it on last-touch numbers would cut the journeys it starts.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Feed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Google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Its leads close at 64% vs 57% overall, at $1,325 per deal.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30364" y="334060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Follow up the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116 open deals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116 deals worth $176K are still open. 30 of them were created more than 14 days before Oct 5. Give each one a dated next step in HubSpot.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1000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Close rate by first touch,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PIPELINE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judge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Organic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 on first touch. It started 24% of won revenue.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4700016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4773168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020056"/>
            <a:ext cx="11057839" cy="12618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Deals: 519 from your HubSpot, created Sep 1 to Oct 5, 2026. 499 (96%) matched a form lead by email; 20 match no form lead.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First touch is the channel of the person's first recorded visit (UTM Grabber's first-touch fields), with ad platforms split out when that visit shows one; last touch is the visit that ended in the form.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Close rate = won / (won + lost). Days to close = close date minus create date, won deals only.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Ad spend: $27.9K from Google Ads and Meta Ads, September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Changes compare September 2026 with August.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Won deals, revenue and days to close are not compared with August: 22% of this period's deals are still open.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Close rate by first touch,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