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Close rate by first touch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36469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Leads whose first visit came from </a:t>
            </a:r>
            <a:r>
              <a:rPr sz="50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close 64% of decided deals.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519 deals, 229 won so far (57% of decided deals), worth $271K. 116 deals are still open.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1726387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1452067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HubSpot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6744" y="5806440"/>
            <a:ext cx="1726387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519 deals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66056" y="5806440"/>
            <a:ext cx="2151583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68035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40376" y="5806440"/>
            <a:ext cx="187726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0535" y="5806440"/>
            <a:ext cx="2151583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$18.9K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09080" y="5806440"/>
            <a:ext cx="202128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923380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083400" y="5806440"/>
            <a:ext cx="17469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65999" y="5806440"/>
            <a:ext cx="202128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$9,100 spend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21801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9036101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96121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84460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91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Organic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starts more won revenue than it gets credit for.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Deals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519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31607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+14%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Won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229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9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49717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Close 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9717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57%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31607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Won revenue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$271K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07738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08906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Average deal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8906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$1,185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8906" y="48371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FF7B7B"/>
                </a:solidFill>
                <a:latin typeface="Barlow Condensed"/>
              </a:rPr>
              <a:t>▼ −14% 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8549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49717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Days to close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49717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As the first touch it started $60K of won revenue (24%); as the last touch it gets $35.9K.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Direct is the opposite: $31K on last touch, $5,585 on first.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Close rate by first touch,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First touch to outcome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your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deals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started, and how they ended.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Every deal matched to a form lead, by the channel of that person's first visit.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First touch to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9471" y="244754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B3C2BD"/>
                </a:solidFill>
                <a:latin typeface="Barlow Condensed"/>
              </a:rPr>
              <a:t>First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9930" y="244754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B3C2BD"/>
                </a:solidFill>
                <a:latin typeface="Barlow Condensed"/>
              </a:rPr>
              <a:t>Outcome</a:t>
            </a:r>
          </a:p>
        </p:txBody>
      </p:sp>
      <p:sp>
        <p:nvSpPr>
          <p:cNvPr id="9" name="Freeform 8"/>
          <p:cNvSpPr/>
          <p:nvPr/>
        </p:nvSpPr>
        <p:spPr>
          <a:xfrm>
            <a:off x="1819199" y="2740091"/>
            <a:ext cx="8944112" cy="369966"/>
          </a:xfrm>
          <a:custGeom>
            <a:avLst/>
            <a:gdLst/>
            <a:ahLst/>
            <a:cxnLst/>
            <a:rect l="l" t="t" r="r" b="b"/>
            <a:pathLst>
              <a:path w="97814" h="4046">
                <a:moveTo>
                  <a:pt x="0" y="0"/>
                </a:moveTo>
                <a:lnTo>
                  <a:pt x="5865" y="0"/>
                </a:lnTo>
                <a:lnTo>
                  <a:pt x="11264" y="0"/>
                </a:lnTo>
                <a:lnTo>
                  <a:pt x="16238" y="0"/>
                </a:lnTo>
                <a:lnTo>
                  <a:pt x="20830" y="0"/>
                </a:lnTo>
                <a:lnTo>
                  <a:pt x="25083" y="0"/>
                </a:lnTo>
                <a:lnTo>
                  <a:pt x="29038" y="0"/>
                </a:lnTo>
                <a:lnTo>
                  <a:pt x="32739" y="0"/>
                </a:lnTo>
                <a:lnTo>
                  <a:pt x="36227" y="0"/>
                </a:lnTo>
                <a:lnTo>
                  <a:pt x="39546" y="0"/>
                </a:lnTo>
                <a:lnTo>
                  <a:pt x="42737" y="0"/>
                </a:lnTo>
                <a:lnTo>
                  <a:pt x="45843" y="0"/>
                </a:lnTo>
                <a:lnTo>
                  <a:pt x="48907" y="0"/>
                </a:lnTo>
                <a:lnTo>
                  <a:pt x="51971" y="0"/>
                </a:lnTo>
                <a:lnTo>
                  <a:pt x="55077" y="0"/>
                </a:lnTo>
                <a:lnTo>
                  <a:pt x="58268" y="0"/>
                </a:lnTo>
                <a:lnTo>
                  <a:pt x="61587" y="0"/>
                </a:lnTo>
                <a:lnTo>
                  <a:pt x="65075" y="0"/>
                </a:lnTo>
                <a:lnTo>
                  <a:pt x="68776" y="0"/>
                </a:lnTo>
                <a:lnTo>
                  <a:pt x="72731" y="0"/>
                </a:lnTo>
                <a:lnTo>
                  <a:pt x="76984" y="0"/>
                </a:lnTo>
                <a:lnTo>
                  <a:pt x="81576" y="0"/>
                </a:lnTo>
                <a:lnTo>
                  <a:pt x="86550" y="0"/>
                </a:lnTo>
                <a:lnTo>
                  <a:pt x="91949" y="0"/>
                </a:lnTo>
                <a:lnTo>
                  <a:pt x="97814" y="0"/>
                </a:lnTo>
                <a:lnTo>
                  <a:pt x="97814" y="4046"/>
                </a:lnTo>
                <a:lnTo>
                  <a:pt x="91949" y="4046"/>
                </a:lnTo>
                <a:lnTo>
                  <a:pt x="86550" y="4046"/>
                </a:lnTo>
                <a:lnTo>
                  <a:pt x="81576" y="4046"/>
                </a:lnTo>
                <a:lnTo>
                  <a:pt x="76984" y="4046"/>
                </a:lnTo>
                <a:lnTo>
                  <a:pt x="72731" y="4046"/>
                </a:lnTo>
                <a:lnTo>
                  <a:pt x="68776" y="4046"/>
                </a:lnTo>
                <a:lnTo>
                  <a:pt x="65075" y="4046"/>
                </a:lnTo>
                <a:lnTo>
                  <a:pt x="61587" y="4046"/>
                </a:lnTo>
                <a:lnTo>
                  <a:pt x="58268" y="4046"/>
                </a:lnTo>
                <a:lnTo>
                  <a:pt x="55077" y="4046"/>
                </a:lnTo>
                <a:lnTo>
                  <a:pt x="51971" y="4046"/>
                </a:lnTo>
                <a:lnTo>
                  <a:pt x="48907" y="4046"/>
                </a:lnTo>
                <a:lnTo>
                  <a:pt x="45843" y="4046"/>
                </a:lnTo>
                <a:lnTo>
                  <a:pt x="42737" y="4046"/>
                </a:lnTo>
                <a:lnTo>
                  <a:pt x="39546" y="4046"/>
                </a:lnTo>
                <a:lnTo>
                  <a:pt x="36227" y="4046"/>
                </a:lnTo>
                <a:lnTo>
                  <a:pt x="32739" y="4046"/>
                </a:lnTo>
                <a:lnTo>
                  <a:pt x="29038" y="4046"/>
                </a:lnTo>
                <a:lnTo>
                  <a:pt x="25083" y="4046"/>
                </a:lnTo>
                <a:lnTo>
                  <a:pt x="20830" y="4046"/>
                </a:lnTo>
                <a:lnTo>
                  <a:pt x="16238" y="4046"/>
                </a:lnTo>
                <a:lnTo>
                  <a:pt x="11264" y="4046"/>
                </a:lnTo>
                <a:lnTo>
                  <a:pt x="5865" y="4046"/>
                </a:lnTo>
                <a:lnTo>
                  <a:pt x="0" y="4046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819199" y="3110057"/>
            <a:ext cx="8944112" cy="1037021"/>
          </a:xfrm>
          <a:custGeom>
            <a:avLst/>
            <a:gdLst/>
            <a:ahLst/>
            <a:cxnLst/>
            <a:rect l="l" t="t" r="r" b="b"/>
            <a:pathLst>
              <a:path w="97814" h="11341">
                <a:moveTo>
                  <a:pt x="0" y="0"/>
                </a:moveTo>
                <a:lnTo>
                  <a:pt x="5865" y="47"/>
                </a:lnTo>
                <a:lnTo>
                  <a:pt x="11264" y="181"/>
                </a:lnTo>
                <a:lnTo>
                  <a:pt x="16238" y="397"/>
                </a:lnTo>
                <a:lnTo>
                  <a:pt x="20830" y="684"/>
                </a:lnTo>
                <a:lnTo>
                  <a:pt x="25083" y="1035"/>
                </a:lnTo>
                <a:lnTo>
                  <a:pt x="29038" y="1442"/>
                </a:lnTo>
                <a:lnTo>
                  <a:pt x="32739" y="1898"/>
                </a:lnTo>
                <a:lnTo>
                  <a:pt x="36227" y="2394"/>
                </a:lnTo>
                <a:lnTo>
                  <a:pt x="39546" y="2921"/>
                </a:lnTo>
                <a:lnTo>
                  <a:pt x="42737" y="3473"/>
                </a:lnTo>
                <a:lnTo>
                  <a:pt x="45843" y="4041"/>
                </a:lnTo>
                <a:lnTo>
                  <a:pt x="48907" y="4616"/>
                </a:lnTo>
                <a:lnTo>
                  <a:pt x="51971" y="5192"/>
                </a:lnTo>
                <a:lnTo>
                  <a:pt x="55077" y="5760"/>
                </a:lnTo>
                <a:lnTo>
                  <a:pt x="58268" y="6312"/>
                </a:lnTo>
                <a:lnTo>
                  <a:pt x="61587" y="6839"/>
                </a:lnTo>
                <a:lnTo>
                  <a:pt x="65075" y="7335"/>
                </a:lnTo>
                <a:lnTo>
                  <a:pt x="68776" y="7790"/>
                </a:lnTo>
                <a:lnTo>
                  <a:pt x="72731" y="8198"/>
                </a:lnTo>
                <a:lnTo>
                  <a:pt x="76984" y="8549"/>
                </a:lnTo>
                <a:lnTo>
                  <a:pt x="81576" y="8836"/>
                </a:lnTo>
                <a:lnTo>
                  <a:pt x="86550" y="9051"/>
                </a:lnTo>
                <a:lnTo>
                  <a:pt x="91949" y="9186"/>
                </a:lnTo>
                <a:lnTo>
                  <a:pt x="97814" y="9233"/>
                </a:lnTo>
                <a:lnTo>
                  <a:pt x="97814" y="11341"/>
                </a:lnTo>
                <a:lnTo>
                  <a:pt x="91949" y="11294"/>
                </a:lnTo>
                <a:lnTo>
                  <a:pt x="86550" y="11160"/>
                </a:lnTo>
                <a:lnTo>
                  <a:pt x="81576" y="10944"/>
                </a:lnTo>
                <a:lnTo>
                  <a:pt x="76984" y="10657"/>
                </a:lnTo>
                <a:lnTo>
                  <a:pt x="72731" y="10306"/>
                </a:lnTo>
                <a:lnTo>
                  <a:pt x="68776" y="9899"/>
                </a:lnTo>
                <a:lnTo>
                  <a:pt x="65075" y="9443"/>
                </a:lnTo>
                <a:lnTo>
                  <a:pt x="61587" y="8947"/>
                </a:lnTo>
                <a:lnTo>
                  <a:pt x="58268" y="8420"/>
                </a:lnTo>
                <a:lnTo>
                  <a:pt x="55077" y="7868"/>
                </a:lnTo>
                <a:lnTo>
                  <a:pt x="51971" y="7300"/>
                </a:lnTo>
                <a:lnTo>
                  <a:pt x="48907" y="6725"/>
                </a:lnTo>
                <a:lnTo>
                  <a:pt x="45843" y="6149"/>
                </a:lnTo>
                <a:lnTo>
                  <a:pt x="42737" y="5581"/>
                </a:lnTo>
                <a:lnTo>
                  <a:pt x="39546" y="5029"/>
                </a:lnTo>
                <a:lnTo>
                  <a:pt x="36227" y="4502"/>
                </a:lnTo>
                <a:lnTo>
                  <a:pt x="32739" y="4006"/>
                </a:lnTo>
                <a:lnTo>
                  <a:pt x="29038" y="3551"/>
                </a:lnTo>
                <a:lnTo>
                  <a:pt x="25083" y="3143"/>
                </a:lnTo>
                <a:lnTo>
                  <a:pt x="20830" y="2792"/>
                </a:lnTo>
                <a:lnTo>
                  <a:pt x="16238" y="2505"/>
                </a:lnTo>
                <a:lnTo>
                  <a:pt x="11264" y="2290"/>
                </a:lnTo>
                <a:lnTo>
                  <a:pt x="5865" y="2155"/>
                </a:lnTo>
                <a:lnTo>
                  <a:pt x="0" y="2108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819199" y="3302813"/>
            <a:ext cx="8944112" cy="1646834"/>
          </a:xfrm>
          <a:custGeom>
            <a:avLst/>
            <a:gdLst/>
            <a:ahLst/>
            <a:cxnLst/>
            <a:rect l="l" t="t" r="r" b="b"/>
            <a:pathLst>
              <a:path w="97814" h="18010">
                <a:moveTo>
                  <a:pt x="0" y="0"/>
                </a:moveTo>
                <a:lnTo>
                  <a:pt x="5865" y="73"/>
                </a:lnTo>
                <a:lnTo>
                  <a:pt x="11264" y="282"/>
                </a:lnTo>
                <a:lnTo>
                  <a:pt x="16238" y="615"/>
                </a:lnTo>
                <a:lnTo>
                  <a:pt x="20830" y="1060"/>
                </a:lnTo>
                <a:lnTo>
                  <a:pt x="25083" y="1604"/>
                </a:lnTo>
                <a:lnTo>
                  <a:pt x="29038" y="2235"/>
                </a:lnTo>
                <a:lnTo>
                  <a:pt x="32739" y="2941"/>
                </a:lnTo>
                <a:lnTo>
                  <a:pt x="36227" y="3709"/>
                </a:lnTo>
                <a:lnTo>
                  <a:pt x="39546" y="4527"/>
                </a:lnTo>
                <a:lnTo>
                  <a:pt x="42737" y="5382"/>
                </a:lnTo>
                <a:lnTo>
                  <a:pt x="45843" y="6261"/>
                </a:lnTo>
                <a:lnTo>
                  <a:pt x="48907" y="7153"/>
                </a:lnTo>
                <a:lnTo>
                  <a:pt x="51971" y="8046"/>
                </a:lnTo>
                <a:lnTo>
                  <a:pt x="55077" y="8925"/>
                </a:lnTo>
                <a:lnTo>
                  <a:pt x="58268" y="9780"/>
                </a:lnTo>
                <a:lnTo>
                  <a:pt x="61587" y="10598"/>
                </a:lnTo>
                <a:lnTo>
                  <a:pt x="65075" y="11366"/>
                </a:lnTo>
                <a:lnTo>
                  <a:pt x="68776" y="12071"/>
                </a:lnTo>
                <a:lnTo>
                  <a:pt x="72731" y="12703"/>
                </a:lnTo>
                <a:lnTo>
                  <a:pt x="76984" y="13247"/>
                </a:lnTo>
                <a:lnTo>
                  <a:pt x="81576" y="13692"/>
                </a:lnTo>
                <a:lnTo>
                  <a:pt x="86550" y="14025"/>
                </a:lnTo>
                <a:lnTo>
                  <a:pt x="91949" y="14234"/>
                </a:lnTo>
                <a:lnTo>
                  <a:pt x="97814" y="14307"/>
                </a:lnTo>
                <a:lnTo>
                  <a:pt x="97814" y="18010"/>
                </a:lnTo>
                <a:lnTo>
                  <a:pt x="91949" y="17938"/>
                </a:lnTo>
                <a:lnTo>
                  <a:pt x="86550" y="17729"/>
                </a:lnTo>
                <a:lnTo>
                  <a:pt x="81576" y="17396"/>
                </a:lnTo>
                <a:lnTo>
                  <a:pt x="76984" y="16951"/>
                </a:lnTo>
                <a:lnTo>
                  <a:pt x="72731" y="16406"/>
                </a:lnTo>
                <a:lnTo>
                  <a:pt x="68776" y="15775"/>
                </a:lnTo>
                <a:lnTo>
                  <a:pt x="65075" y="15069"/>
                </a:lnTo>
                <a:lnTo>
                  <a:pt x="61587" y="14301"/>
                </a:lnTo>
                <a:lnTo>
                  <a:pt x="58268" y="13484"/>
                </a:lnTo>
                <a:lnTo>
                  <a:pt x="55077" y="12629"/>
                </a:lnTo>
                <a:lnTo>
                  <a:pt x="51971" y="11749"/>
                </a:lnTo>
                <a:lnTo>
                  <a:pt x="48907" y="10857"/>
                </a:lnTo>
                <a:lnTo>
                  <a:pt x="45843" y="9965"/>
                </a:lnTo>
                <a:lnTo>
                  <a:pt x="42737" y="9085"/>
                </a:lnTo>
                <a:lnTo>
                  <a:pt x="39546" y="8231"/>
                </a:lnTo>
                <a:lnTo>
                  <a:pt x="36227" y="7413"/>
                </a:lnTo>
                <a:lnTo>
                  <a:pt x="32739" y="6645"/>
                </a:lnTo>
                <a:lnTo>
                  <a:pt x="29038" y="5939"/>
                </a:lnTo>
                <a:lnTo>
                  <a:pt x="25083" y="5308"/>
                </a:lnTo>
                <a:lnTo>
                  <a:pt x="20830" y="4764"/>
                </a:lnTo>
                <a:lnTo>
                  <a:pt x="16238" y="4319"/>
                </a:lnTo>
                <a:lnTo>
                  <a:pt x="11264" y="3985"/>
                </a:lnTo>
                <a:lnTo>
                  <a:pt x="5865" y="3776"/>
                </a:lnTo>
                <a:lnTo>
                  <a:pt x="0" y="3704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819199" y="3110057"/>
            <a:ext cx="8944112" cy="979688"/>
          </a:xfrm>
          <a:custGeom>
            <a:avLst/>
            <a:gdLst/>
            <a:ahLst/>
            <a:cxnLst/>
            <a:rect l="l" t="t" r="r" b="b"/>
            <a:pathLst>
              <a:path w="97814" h="10714">
                <a:moveTo>
                  <a:pt x="0" y="6612"/>
                </a:moveTo>
                <a:lnTo>
                  <a:pt x="5865" y="6578"/>
                </a:lnTo>
                <a:lnTo>
                  <a:pt x="11264" y="6482"/>
                </a:lnTo>
                <a:lnTo>
                  <a:pt x="16238" y="6328"/>
                </a:lnTo>
                <a:lnTo>
                  <a:pt x="20830" y="6122"/>
                </a:lnTo>
                <a:lnTo>
                  <a:pt x="25083" y="5870"/>
                </a:lnTo>
                <a:lnTo>
                  <a:pt x="29038" y="5579"/>
                </a:lnTo>
                <a:lnTo>
                  <a:pt x="32739" y="5252"/>
                </a:lnTo>
                <a:lnTo>
                  <a:pt x="36227" y="4898"/>
                </a:lnTo>
                <a:lnTo>
                  <a:pt x="39546" y="4520"/>
                </a:lnTo>
                <a:lnTo>
                  <a:pt x="42737" y="4125"/>
                </a:lnTo>
                <a:lnTo>
                  <a:pt x="45843" y="3718"/>
                </a:lnTo>
                <a:lnTo>
                  <a:pt x="48907" y="3306"/>
                </a:lnTo>
                <a:lnTo>
                  <a:pt x="51971" y="2894"/>
                </a:lnTo>
                <a:lnTo>
                  <a:pt x="55077" y="2487"/>
                </a:lnTo>
                <a:lnTo>
                  <a:pt x="58268" y="2092"/>
                </a:lnTo>
                <a:lnTo>
                  <a:pt x="61587" y="1714"/>
                </a:lnTo>
                <a:lnTo>
                  <a:pt x="65075" y="1359"/>
                </a:lnTo>
                <a:lnTo>
                  <a:pt x="68776" y="1033"/>
                </a:lnTo>
                <a:lnTo>
                  <a:pt x="72731" y="741"/>
                </a:lnTo>
                <a:lnTo>
                  <a:pt x="76984" y="490"/>
                </a:lnTo>
                <a:lnTo>
                  <a:pt x="81576" y="284"/>
                </a:lnTo>
                <a:lnTo>
                  <a:pt x="86550" y="130"/>
                </a:lnTo>
                <a:lnTo>
                  <a:pt x="91949" y="33"/>
                </a:lnTo>
                <a:lnTo>
                  <a:pt x="97814" y="0"/>
                </a:lnTo>
                <a:lnTo>
                  <a:pt x="97814" y="4102"/>
                </a:lnTo>
                <a:lnTo>
                  <a:pt x="91949" y="4136"/>
                </a:lnTo>
                <a:lnTo>
                  <a:pt x="86550" y="4232"/>
                </a:lnTo>
                <a:lnTo>
                  <a:pt x="81576" y="4387"/>
                </a:lnTo>
                <a:lnTo>
                  <a:pt x="76984" y="4592"/>
                </a:lnTo>
                <a:lnTo>
                  <a:pt x="72731" y="4844"/>
                </a:lnTo>
                <a:lnTo>
                  <a:pt x="68776" y="5136"/>
                </a:lnTo>
                <a:lnTo>
                  <a:pt x="65075" y="5462"/>
                </a:lnTo>
                <a:lnTo>
                  <a:pt x="61587" y="5817"/>
                </a:lnTo>
                <a:lnTo>
                  <a:pt x="58268" y="6194"/>
                </a:lnTo>
                <a:lnTo>
                  <a:pt x="55077" y="6590"/>
                </a:lnTo>
                <a:lnTo>
                  <a:pt x="51971" y="6996"/>
                </a:lnTo>
                <a:lnTo>
                  <a:pt x="48907" y="7408"/>
                </a:lnTo>
                <a:lnTo>
                  <a:pt x="45843" y="7821"/>
                </a:lnTo>
                <a:lnTo>
                  <a:pt x="42737" y="8227"/>
                </a:lnTo>
                <a:lnTo>
                  <a:pt x="39546" y="8622"/>
                </a:lnTo>
                <a:lnTo>
                  <a:pt x="36227" y="9000"/>
                </a:lnTo>
                <a:lnTo>
                  <a:pt x="32739" y="9355"/>
                </a:lnTo>
                <a:lnTo>
                  <a:pt x="29038" y="9681"/>
                </a:lnTo>
                <a:lnTo>
                  <a:pt x="25083" y="9973"/>
                </a:lnTo>
                <a:lnTo>
                  <a:pt x="20830" y="10225"/>
                </a:lnTo>
                <a:lnTo>
                  <a:pt x="16238" y="10430"/>
                </a:lnTo>
                <a:lnTo>
                  <a:pt x="11264" y="10584"/>
                </a:lnTo>
                <a:lnTo>
                  <a:pt x="5865" y="10681"/>
                </a:lnTo>
                <a:lnTo>
                  <a:pt x="0" y="10714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819199" y="4089745"/>
            <a:ext cx="8944112" cy="286573"/>
          </a:xfrm>
          <a:custGeom>
            <a:avLst/>
            <a:gdLst/>
            <a:ahLst/>
            <a:cxnLst/>
            <a:rect l="l" t="t" r="r" b="b"/>
            <a:pathLst>
              <a:path w="97814" h="3134">
                <a:moveTo>
                  <a:pt x="0" y="0"/>
                </a:moveTo>
                <a:lnTo>
                  <a:pt x="5865" y="4"/>
                </a:lnTo>
                <a:lnTo>
                  <a:pt x="11264" y="13"/>
                </a:lnTo>
                <a:lnTo>
                  <a:pt x="16238" y="27"/>
                </a:lnTo>
                <a:lnTo>
                  <a:pt x="20830" y="47"/>
                </a:lnTo>
                <a:lnTo>
                  <a:pt x="25083" y="71"/>
                </a:lnTo>
                <a:lnTo>
                  <a:pt x="29038" y="98"/>
                </a:lnTo>
                <a:lnTo>
                  <a:pt x="32739" y="129"/>
                </a:lnTo>
                <a:lnTo>
                  <a:pt x="36227" y="163"/>
                </a:lnTo>
                <a:lnTo>
                  <a:pt x="39546" y="199"/>
                </a:lnTo>
                <a:lnTo>
                  <a:pt x="42737" y="236"/>
                </a:lnTo>
                <a:lnTo>
                  <a:pt x="45843" y="275"/>
                </a:lnTo>
                <a:lnTo>
                  <a:pt x="48907" y="314"/>
                </a:lnTo>
                <a:lnTo>
                  <a:pt x="51971" y="353"/>
                </a:lnTo>
                <a:lnTo>
                  <a:pt x="55077" y="391"/>
                </a:lnTo>
                <a:lnTo>
                  <a:pt x="58268" y="429"/>
                </a:lnTo>
                <a:lnTo>
                  <a:pt x="61587" y="465"/>
                </a:lnTo>
                <a:lnTo>
                  <a:pt x="65075" y="498"/>
                </a:lnTo>
                <a:lnTo>
                  <a:pt x="68776" y="529"/>
                </a:lnTo>
                <a:lnTo>
                  <a:pt x="72731" y="557"/>
                </a:lnTo>
                <a:lnTo>
                  <a:pt x="76984" y="581"/>
                </a:lnTo>
                <a:lnTo>
                  <a:pt x="81576" y="600"/>
                </a:lnTo>
                <a:lnTo>
                  <a:pt x="86550" y="615"/>
                </a:lnTo>
                <a:lnTo>
                  <a:pt x="91949" y="624"/>
                </a:lnTo>
                <a:lnTo>
                  <a:pt x="97814" y="627"/>
                </a:lnTo>
                <a:lnTo>
                  <a:pt x="97814" y="3134"/>
                </a:lnTo>
                <a:lnTo>
                  <a:pt x="91949" y="3131"/>
                </a:lnTo>
                <a:lnTo>
                  <a:pt x="86550" y="3122"/>
                </a:lnTo>
                <a:lnTo>
                  <a:pt x="81576" y="3107"/>
                </a:lnTo>
                <a:lnTo>
                  <a:pt x="76984" y="3088"/>
                </a:lnTo>
                <a:lnTo>
                  <a:pt x="72731" y="3064"/>
                </a:lnTo>
                <a:lnTo>
                  <a:pt x="68776" y="3036"/>
                </a:lnTo>
                <a:lnTo>
                  <a:pt x="65075" y="3005"/>
                </a:lnTo>
                <a:lnTo>
                  <a:pt x="61587" y="2972"/>
                </a:lnTo>
                <a:lnTo>
                  <a:pt x="58268" y="2936"/>
                </a:lnTo>
                <a:lnTo>
                  <a:pt x="55077" y="2899"/>
                </a:lnTo>
                <a:lnTo>
                  <a:pt x="51971" y="2860"/>
                </a:lnTo>
                <a:lnTo>
                  <a:pt x="48907" y="2821"/>
                </a:lnTo>
                <a:lnTo>
                  <a:pt x="45843" y="2782"/>
                </a:lnTo>
                <a:lnTo>
                  <a:pt x="42737" y="2743"/>
                </a:lnTo>
                <a:lnTo>
                  <a:pt x="39546" y="2706"/>
                </a:lnTo>
                <a:lnTo>
                  <a:pt x="36227" y="2670"/>
                </a:lnTo>
                <a:lnTo>
                  <a:pt x="32739" y="2636"/>
                </a:lnTo>
                <a:lnTo>
                  <a:pt x="29038" y="2606"/>
                </a:lnTo>
                <a:lnTo>
                  <a:pt x="25083" y="2578"/>
                </a:lnTo>
                <a:lnTo>
                  <a:pt x="20830" y="2554"/>
                </a:lnTo>
                <a:lnTo>
                  <a:pt x="16238" y="2535"/>
                </a:lnTo>
                <a:lnTo>
                  <a:pt x="11264" y="2520"/>
                </a:lnTo>
                <a:lnTo>
                  <a:pt x="5865" y="2511"/>
                </a:lnTo>
                <a:lnTo>
                  <a:pt x="0" y="2508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819199" y="4319077"/>
            <a:ext cx="8944112" cy="844266"/>
          </a:xfrm>
          <a:custGeom>
            <a:avLst/>
            <a:gdLst/>
            <a:ahLst/>
            <a:cxnLst/>
            <a:rect l="l" t="t" r="r" b="b"/>
            <a:pathLst>
              <a:path w="97814" h="9233">
                <a:moveTo>
                  <a:pt x="0" y="0"/>
                </a:moveTo>
                <a:lnTo>
                  <a:pt x="5865" y="34"/>
                </a:lnTo>
                <a:lnTo>
                  <a:pt x="11264" y="135"/>
                </a:lnTo>
                <a:lnTo>
                  <a:pt x="16238" y="296"/>
                </a:lnTo>
                <a:lnTo>
                  <a:pt x="20830" y="510"/>
                </a:lnTo>
                <a:lnTo>
                  <a:pt x="25083" y="773"/>
                </a:lnTo>
                <a:lnTo>
                  <a:pt x="29038" y="1077"/>
                </a:lnTo>
                <a:lnTo>
                  <a:pt x="32739" y="1417"/>
                </a:lnTo>
                <a:lnTo>
                  <a:pt x="36227" y="1788"/>
                </a:lnTo>
                <a:lnTo>
                  <a:pt x="39546" y="2182"/>
                </a:lnTo>
                <a:lnTo>
                  <a:pt x="42737" y="2594"/>
                </a:lnTo>
                <a:lnTo>
                  <a:pt x="45843" y="3018"/>
                </a:lnTo>
                <a:lnTo>
                  <a:pt x="48907" y="3448"/>
                </a:lnTo>
                <a:lnTo>
                  <a:pt x="51971" y="3878"/>
                </a:lnTo>
                <a:lnTo>
                  <a:pt x="55077" y="4302"/>
                </a:lnTo>
                <a:lnTo>
                  <a:pt x="58268" y="4714"/>
                </a:lnTo>
                <a:lnTo>
                  <a:pt x="61587" y="5108"/>
                </a:lnTo>
                <a:lnTo>
                  <a:pt x="65075" y="5479"/>
                </a:lnTo>
                <a:lnTo>
                  <a:pt x="68776" y="5819"/>
                </a:lnTo>
                <a:lnTo>
                  <a:pt x="72731" y="6123"/>
                </a:lnTo>
                <a:lnTo>
                  <a:pt x="76984" y="6386"/>
                </a:lnTo>
                <a:lnTo>
                  <a:pt x="81576" y="6600"/>
                </a:lnTo>
                <a:lnTo>
                  <a:pt x="86550" y="6761"/>
                </a:lnTo>
                <a:lnTo>
                  <a:pt x="91949" y="6862"/>
                </a:lnTo>
                <a:lnTo>
                  <a:pt x="97814" y="6896"/>
                </a:lnTo>
                <a:lnTo>
                  <a:pt x="97814" y="9233"/>
                </a:lnTo>
                <a:lnTo>
                  <a:pt x="91949" y="9198"/>
                </a:lnTo>
                <a:lnTo>
                  <a:pt x="86550" y="9097"/>
                </a:lnTo>
                <a:lnTo>
                  <a:pt x="81576" y="8936"/>
                </a:lnTo>
                <a:lnTo>
                  <a:pt x="76984" y="8722"/>
                </a:lnTo>
                <a:lnTo>
                  <a:pt x="72731" y="8459"/>
                </a:lnTo>
                <a:lnTo>
                  <a:pt x="68776" y="8155"/>
                </a:lnTo>
                <a:lnTo>
                  <a:pt x="65075" y="7815"/>
                </a:lnTo>
                <a:lnTo>
                  <a:pt x="61587" y="7445"/>
                </a:lnTo>
                <a:lnTo>
                  <a:pt x="58268" y="7050"/>
                </a:lnTo>
                <a:lnTo>
                  <a:pt x="55077" y="6638"/>
                </a:lnTo>
                <a:lnTo>
                  <a:pt x="51971" y="6214"/>
                </a:lnTo>
                <a:lnTo>
                  <a:pt x="48907" y="5784"/>
                </a:lnTo>
                <a:lnTo>
                  <a:pt x="45843" y="5354"/>
                </a:lnTo>
                <a:lnTo>
                  <a:pt x="42737" y="4930"/>
                </a:lnTo>
                <a:lnTo>
                  <a:pt x="39546" y="4518"/>
                </a:lnTo>
                <a:lnTo>
                  <a:pt x="36227" y="4124"/>
                </a:lnTo>
                <a:lnTo>
                  <a:pt x="32739" y="3754"/>
                </a:lnTo>
                <a:lnTo>
                  <a:pt x="29038" y="3413"/>
                </a:lnTo>
                <a:lnTo>
                  <a:pt x="25083" y="3109"/>
                </a:lnTo>
                <a:lnTo>
                  <a:pt x="20830" y="2847"/>
                </a:lnTo>
                <a:lnTo>
                  <a:pt x="16238" y="2632"/>
                </a:lnTo>
                <a:lnTo>
                  <a:pt x="11264" y="2471"/>
                </a:lnTo>
                <a:lnTo>
                  <a:pt x="5865" y="2371"/>
                </a:lnTo>
                <a:lnTo>
                  <a:pt x="0" y="2336"/>
                </a:lnTo>
                <a:close/>
              </a:path>
            </a:pathLst>
          </a:custGeom>
          <a:solidFill>
            <a:srgbClr val="C98500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819199" y="3485144"/>
            <a:ext cx="8944112" cy="1355141"/>
          </a:xfrm>
          <a:custGeom>
            <a:avLst/>
            <a:gdLst/>
            <a:ahLst/>
            <a:cxnLst/>
            <a:rect l="l" t="t" r="r" b="b"/>
            <a:pathLst>
              <a:path w="97814" h="14820">
                <a:moveTo>
                  <a:pt x="0" y="12256"/>
                </a:moveTo>
                <a:lnTo>
                  <a:pt x="5865" y="12194"/>
                </a:lnTo>
                <a:lnTo>
                  <a:pt x="11264" y="12015"/>
                </a:lnTo>
                <a:lnTo>
                  <a:pt x="16238" y="11729"/>
                </a:lnTo>
                <a:lnTo>
                  <a:pt x="20830" y="11348"/>
                </a:lnTo>
                <a:lnTo>
                  <a:pt x="25083" y="10882"/>
                </a:lnTo>
                <a:lnTo>
                  <a:pt x="29038" y="10341"/>
                </a:lnTo>
                <a:lnTo>
                  <a:pt x="32739" y="9736"/>
                </a:lnTo>
                <a:lnTo>
                  <a:pt x="36227" y="9078"/>
                </a:lnTo>
                <a:lnTo>
                  <a:pt x="39546" y="8378"/>
                </a:lnTo>
                <a:lnTo>
                  <a:pt x="42737" y="7646"/>
                </a:lnTo>
                <a:lnTo>
                  <a:pt x="45843" y="6892"/>
                </a:lnTo>
                <a:lnTo>
                  <a:pt x="48907" y="6128"/>
                </a:lnTo>
                <a:lnTo>
                  <a:pt x="51971" y="5364"/>
                </a:lnTo>
                <a:lnTo>
                  <a:pt x="55077" y="4610"/>
                </a:lnTo>
                <a:lnTo>
                  <a:pt x="58268" y="3878"/>
                </a:lnTo>
                <a:lnTo>
                  <a:pt x="61587" y="3178"/>
                </a:lnTo>
                <a:lnTo>
                  <a:pt x="65075" y="2520"/>
                </a:lnTo>
                <a:lnTo>
                  <a:pt x="68776" y="1915"/>
                </a:lnTo>
                <a:lnTo>
                  <a:pt x="72731" y="1375"/>
                </a:lnTo>
                <a:lnTo>
                  <a:pt x="76984" y="908"/>
                </a:lnTo>
                <a:lnTo>
                  <a:pt x="81576" y="527"/>
                </a:lnTo>
                <a:lnTo>
                  <a:pt x="86550" y="242"/>
                </a:lnTo>
                <a:lnTo>
                  <a:pt x="91949" y="62"/>
                </a:lnTo>
                <a:lnTo>
                  <a:pt x="97814" y="0"/>
                </a:lnTo>
                <a:lnTo>
                  <a:pt x="97814" y="2565"/>
                </a:lnTo>
                <a:lnTo>
                  <a:pt x="91949" y="2627"/>
                </a:lnTo>
                <a:lnTo>
                  <a:pt x="86550" y="2806"/>
                </a:lnTo>
                <a:lnTo>
                  <a:pt x="81576" y="3091"/>
                </a:lnTo>
                <a:lnTo>
                  <a:pt x="76984" y="3472"/>
                </a:lnTo>
                <a:lnTo>
                  <a:pt x="72731" y="3939"/>
                </a:lnTo>
                <a:lnTo>
                  <a:pt x="68776" y="4479"/>
                </a:lnTo>
                <a:lnTo>
                  <a:pt x="65075" y="5084"/>
                </a:lnTo>
                <a:lnTo>
                  <a:pt x="61587" y="5742"/>
                </a:lnTo>
                <a:lnTo>
                  <a:pt x="58268" y="6442"/>
                </a:lnTo>
                <a:lnTo>
                  <a:pt x="55077" y="7174"/>
                </a:lnTo>
                <a:lnTo>
                  <a:pt x="51971" y="7928"/>
                </a:lnTo>
                <a:lnTo>
                  <a:pt x="48907" y="8692"/>
                </a:lnTo>
                <a:lnTo>
                  <a:pt x="45843" y="9456"/>
                </a:lnTo>
                <a:lnTo>
                  <a:pt x="42737" y="10210"/>
                </a:lnTo>
                <a:lnTo>
                  <a:pt x="39546" y="10942"/>
                </a:lnTo>
                <a:lnTo>
                  <a:pt x="36227" y="11643"/>
                </a:lnTo>
                <a:lnTo>
                  <a:pt x="32739" y="12300"/>
                </a:lnTo>
                <a:lnTo>
                  <a:pt x="29038" y="12905"/>
                </a:lnTo>
                <a:lnTo>
                  <a:pt x="25083" y="13446"/>
                </a:lnTo>
                <a:lnTo>
                  <a:pt x="20830" y="13912"/>
                </a:lnTo>
                <a:lnTo>
                  <a:pt x="16238" y="14293"/>
                </a:lnTo>
                <a:lnTo>
                  <a:pt x="11264" y="14579"/>
                </a:lnTo>
                <a:lnTo>
                  <a:pt x="5865" y="14758"/>
                </a:lnTo>
                <a:lnTo>
                  <a:pt x="0" y="14820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819199" y="4376318"/>
            <a:ext cx="8944112" cy="562996"/>
          </a:xfrm>
          <a:custGeom>
            <a:avLst/>
            <a:gdLst/>
            <a:ahLst/>
            <a:cxnLst/>
            <a:rect l="l" t="t" r="r" b="b"/>
            <a:pathLst>
              <a:path w="97814" h="6157">
                <a:moveTo>
                  <a:pt x="0" y="5074"/>
                </a:moveTo>
                <a:lnTo>
                  <a:pt x="5865" y="5048"/>
                </a:lnTo>
                <a:lnTo>
                  <a:pt x="11264" y="4974"/>
                </a:lnTo>
                <a:lnTo>
                  <a:pt x="16238" y="4856"/>
                </a:lnTo>
                <a:lnTo>
                  <a:pt x="20830" y="4698"/>
                </a:lnTo>
                <a:lnTo>
                  <a:pt x="25083" y="4505"/>
                </a:lnTo>
                <a:lnTo>
                  <a:pt x="29038" y="4281"/>
                </a:lnTo>
                <a:lnTo>
                  <a:pt x="32739" y="4031"/>
                </a:lnTo>
                <a:lnTo>
                  <a:pt x="36227" y="3759"/>
                </a:lnTo>
                <a:lnTo>
                  <a:pt x="39546" y="3469"/>
                </a:lnTo>
                <a:lnTo>
                  <a:pt x="42737" y="3165"/>
                </a:lnTo>
                <a:lnTo>
                  <a:pt x="45843" y="2853"/>
                </a:lnTo>
                <a:lnTo>
                  <a:pt x="48907" y="2537"/>
                </a:lnTo>
                <a:lnTo>
                  <a:pt x="51971" y="2221"/>
                </a:lnTo>
                <a:lnTo>
                  <a:pt x="55077" y="1909"/>
                </a:lnTo>
                <a:lnTo>
                  <a:pt x="58268" y="1606"/>
                </a:lnTo>
                <a:lnTo>
                  <a:pt x="61587" y="1316"/>
                </a:lnTo>
                <a:lnTo>
                  <a:pt x="65075" y="1043"/>
                </a:lnTo>
                <a:lnTo>
                  <a:pt x="68776" y="793"/>
                </a:lnTo>
                <a:lnTo>
                  <a:pt x="72731" y="569"/>
                </a:lnTo>
                <a:lnTo>
                  <a:pt x="76984" y="376"/>
                </a:lnTo>
                <a:lnTo>
                  <a:pt x="81576" y="218"/>
                </a:lnTo>
                <a:lnTo>
                  <a:pt x="86550" y="100"/>
                </a:lnTo>
                <a:lnTo>
                  <a:pt x="91949" y="26"/>
                </a:lnTo>
                <a:lnTo>
                  <a:pt x="97814" y="0"/>
                </a:lnTo>
                <a:lnTo>
                  <a:pt x="97814" y="1083"/>
                </a:lnTo>
                <a:lnTo>
                  <a:pt x="91949" y="1109"/>
                </a:lnTo>
                <a:lnTo>
                  <a:pt x="86550" y="1183"/>
                </a:lnTo>
                <a:lnTo>
                  <a:pt x="81576" y="1301"/>
                </a:lnTo>
                <a:lnTo>
                  <a:pt x="76984" y="1459"/>
                </a:lnTo>
                <a:lnTo>
                  <a:pt x="72731" y="1652"/>
                </a:lnTo>
                <a:lnTo>
                  <a:pt x="68776" y="1876"/>
                </a:lnTo>
                <a:lnTo>
                  <a:pt x="65075" y="2126"/>
                </a:lnTo>
                <a:lnTo>
                  <a:pt x="61587" y="2398"/>
                </a:lnTo>
                <a:lnTo>
                  <a:pt x="58268" y="2688"/>
                </a:lnTo>
                <a:lnTo>
                  <a:pt x="55077" y="2991"/>
                </a:lnTo>
                <a:lnTo>
                  <a:pt x="51971" y="3303"/>
                </a:lnTo>
                <a:lnTo>
                  <a:pt x="48907" y="3620"/>
                </a:lnTo>
                <a:lnTo>
                  <a:pt x="45843" y="3936"/>
                </a:lnTo>
                <a:lnTo>
                  <a:pt x="42737" y="4248"/>
                </a:lnTo>
                <a:lnTo>
                  <a:pt x="39546" y="4551"/>
                </a:lnTo>
                <a:lnTo>
                  <a:pt x="36227" y="4841"/>
                </a:lnTo>
                <a:lnTo>
                  <a:pt x="32739" y="5113"/>
                </a:lnTo>
                <a:lnTo>
                  <a:pt x="29038" y="5364"/>
                </a:lnTo>
                <a:lnTo>
                  <a:pt x="25083" y="5588"/>
                </a:lnTo>
                <a:lnTo>
                  <a:pt x="20830" y="5781"/>
                </a:lnTo>
                <a:lnTo>
                  <a:pt x="16238" y="5939"/>
                </a:lnTo>
                <a:lnTo>
                  <a:pt x="11264" y="6057"/>
                </a:lnTo>
                <a:lnTo>
                  <a:pt x="5865" y="6131"/>
                </a:lnTo>
                <a:lnTo>
                  <a:pt x="0" y="6157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819199" y="4939314"/>
            <a:ext cx="8944112" cy="448056"/>
          </a:xfrm>
          <a:custGeom>
            <a:avLst/>
            <a:gdLst/>
            <a:ahLst/>
            <a:cxnLst/>
            <a:rect l="l" t="t" r="r" b="b"/>
            <a:pathLst>
              <a:path w="97814" h="4900">
                <a:moveTo>
                  <a:pt x="0" y="0"/>
                </a:moveTo>
                <a:lnTo>
                  <a:pt x="5865" y="12"/>
                </a:lnTo>
                <a:lnTo>
                  <a:pt x="11264" y="48"/>
                </a:lnTo>
                <a:lnTo>
                  <a:pt x="16238" y="105"/>
                </a:lnTo>
                <a:lnTo>
                  <a:pt x="20830" y="181"/>
                </a:lnTo>
                <a:lnTo>
                  <a:pt x="25083" y="274"/>
                </a:lnTo>
                <a:lnTo>
                  <a:pt x="29038" y="382"/>
                </a:lnTo>
                <a:lnTo>
                  <a:pt x="32739" y="503"/>
                </a:lnTo>
                <a:lnTo>
                  <a:pt x="36227" y="635"/>
                </a:lnTo>
                <a:lnTo>
                  <a:pt x="39546" y="775"/>
                </a:lnTo>
                <a:lnTo>
                  <a:pt x="42737" y="921"/>
                </a:lnTo>
                <a:lnTo>
                  <a:pt x="45843" y="1072"/>
                </a:lnTo>
                <a:lnTo>
                  <a:pt x="48907" y="1225"/>
                </a:lnTo>
                <a:lnTo>
                  <a:pt x="51971" y="1377"/>
                </a:lnTo>
                <a:lnTo>
                  <a:pt x="55077" y="1528"/>
                </a:lnTo>
                <a:lnTo>
                  <a:pt x="58268" y="1674"/>
                </a:lnTo>
                <a:lnTo>
                  <a:pt x="61587" y="1814"/>
                </a:lnTo>
                <a:lnTo>
                  <a:pt x="65075" y="1946"/>
                </a:lnTo>
                <a:lnTo>
                  <a:pt x="68776" y="2067"/>
                </a:lnTo>
                <a:lnTo>
                  <a:pt x="72731" y="2175"/>
                </a:lnTo>
                <a:lnTo>
                  <a:pt x="76984" y="2268"/>
                </a:lnTo>
                <a:lnTo>
                  <a:pt x="81576" y="2344"/>
                </a:lnTo>
                <a:lnTo>
                  <a:pt x="86550" y="2401"/>
                </a:lnTo>
                <a:lnTo>
                  <a:pt x="91949" y="2437"/>
                </a:lnTo>
                <a:lnTo>
                  <a:pt x="97814" y="2450"/>
                </a:lnTo>
                <a:lnTo>
                  <a:pt x="97814" y="4900"/>
                </a:lnTo>
                <a:lnTo>
                  <a:pt x="91949" y="4887"/>
                </a:lnTo>
                <a:lnTo>
                  <a:pt x="86550" y="4852"/>
                </a:lnTo>
                <a:lnTo>
                  <a:pt x="81576" y="4795"/>
                </a:lnTo>
                <a:lnTo>
                  <a:pt x="76984" y="4718"/>
                </a:lnTo>
                <a:lnTo>
                  <a:pt x="72731" y="4625"/>
                </a:lnTo>
                <a:lnTo>
                  <a:pt x="68776" y="4517"/>
                </a:lnTo>
                <a:lnTo>
                  <a:pt x="65075" y="4396"/>
                </a:lnTo>
                <a:lnTo>
                  <a:pt x="61587" y="4265"/>
                </a:lnTo>
                <a:lnTo>
                  <a:pt x="58268" y="4125"/>
                </a:lnTo>
                <a:lnTo>
                  <a:pt x="55077" y="3978"/>
                </a:lnTo>
                <a:lnTo>
                  <a:pt x="51971" y="3828"/>
                </a:lnTo>
                <a:lnTo>
                  <a:pt x="48907" y="3675"/>
                </a:lnTo>
                <a:lnTo>
                  <a:pt x="45843" y="3522"/>
                </a:lnTo>
                <a:lnTo>
                  <a:pt x="42737" y="3371"/>
                </a:lnTo>
                <a:lnTo>
                  <a:pt x="39546" y="3225"/>
                </a:lnTo>
                <a:lnTo>
                  <a:pt x="36227" y="3085"/>
                </a:lnTo>
                <a:lnTo>
                  <a:pt x="32739" y="2953"/>
                </a:lnTo>
                <a:lnTo>
                  <a:pt x="29038" y="2833"/>
                </a:lnTo>
                <a:lnTo>
                  <a:pt x="25083" y="2724"/>
                </a:lnTo>
                <a:lnTo>
                  <a:pt x="20830" y="2631"/>
                </a:lnTo>
                <a:lnTo>
                  <a:pt x="16238" y="2555"/>
                </a:lnTo>
                <a:lnTo>
                  <a:pt x="11264" y="2498"/>
                </a:lnTo>
                <a:lnTo>
                  <a:pt x="5865" y="2462"/>
                </a:lnTo>
                <a:lnTo>
                  <a:pt x="0" y="2450"/>
                </a:lnTo>
                <a:close/>
              </a:path>
            </a:pathLst>
          </a:custGeom>
          <a:solidFill>
            <a:srgbClr val="D5518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819199" y="3719688"/>
            <a:ext cx="8944112" cy="1600109"/>
          </a:xfrm>
          <a:custGeom>
            <a:avLst/>
            <a:gdLst/>
            <a:ahLst/>
            <a:cxnLst/>
            <a:rect l="l" t="t" r="r" b="b"/>
            <a:pathLst>
              <a:path w="97814" h="17499">
                <a:moveTo>
                  <a:pt x="0" y="16588"/>
                </a:moveTo>
                <a:lnTo>
                  <a:pt x="5865" y="16504"/>
                </a:lnTo>
                <a:lnTo>
                  <a:pt x="11264" y="16261"/>
                </a:lnTo>
                <a:lnTo>
                  <a:pt x="16238" y="15875"/>
                </a:lnTo>
                <a:lnTo>
                  <a:pt x="20830" y="15359"/>
                </a:lnTo>
                <a:lnTo>
                  <a:pt x="25083" y="14728"/>
                </a:lnTo>
                <a:lnTo>
                  <a:pt x="29038" y="13996"/>
                </a:lnTo>
                <a:lnTo>
                  <a:pt x="32739" y="13177"/>
                </a:lnTo>
                <a:lnTo>
                  <a:pt x="36227" y="12287"/>
                </a:lnTo>
                <a:lnTo>
                  <a:pt x="39546" y="11339"/>
                </a:lnTo>
                <a:lnTo>
                  <a:pt x="42737" y="10348"/>
                </a:lnTo>
                <a:lnTo>
                  <a:pt x="45843" y="9328"/>
                </a:lnTo>
                <a:lnTo>
                  <a:pt x="48907" y="8294"/>
                </a:lnTo>
                <a:lnTo>
                  <a:pt x="51971" y="7259"/>
                </a:lnTo>
                <a:lnTo>
                  <a:pt x="55077" y="6239"/>
                </a:lnTo>
                <a:lnTo>
                  <a:pt x="58268" y="5248"/>
                </a:lnTo>
                <a:lnTo>
                  <a:pt x="61587" y="4300"/>
                </a:lnTo>
                <a:lnTo>
                  <a:pt x="65075" y="3410"/>
                </a:lnTo>
                <a:lnTo>
                  <a:pt x="68776" y="2591"/>
                </a:lnTo>
                <a:lnTo>
                  <a:pt x="72731" y="1859"/>
                </a:lnTo>
                <a:lnTo>
                  <a:pt x="76984" y="1228"/>
                </a:lnTo>
                <a:lnTo>
                  <a:pt x="81576" y="712"/>
                </a:lnTo>
                <a:lnTo>
                  <a:pt x="86550" y="326"/>
                </a:lnTo>
                <a:lnTo>
                  <a:pt x="91949" y="84"/>
                </a:lnTo>
                <a:lnTo>
                  <a:pt x="97814" y="0"/>
                </a:lnTo>
                <a:lnTo>
                  <a:pt x="97814" y="911"/>
                </a:lnTo>
                <a:lnTo>
                  <a:pt x="91949" y="995"/>
                </a:lnTo>
                <a:lnTo>
                  <a:pt x="86550" y="1238"/>
                </a:lnTo>
                <a:lnTo>
                  <a:pt x="81576" y="1624"/>
                </a:lnTo>
                <a:lnTo>
                  <a:pt x="76984" y="2140"/>
                </a:lnTo>
                <a:lnTo>
                  <a:pt x="72731" y="2771"/>
                </a:lnTo>
                <a:lnTo>
                  <a:pt x="68776" y="3503"/>
                </a:lnTo>
                <a:lnTo>
                  <a:pt x="65075" y="4321"/>
                </a:lnTo>
                <a:lnTo>
                  <a:pt x="61587" y="5212"/>
                </a:lnTo>
                <a:lnTo>
                  <a:pt x="58268" y="6160"/>
                </a:lnTo>
                <a:lnTo>
                  <a:pt x="55077" y="7151"/>
                </a:lnTo>
                <a:lnTo>
                  <a:pt x="51971" y="8171"/>
                </a:lnTo>
                <a:lnTo>
                  <a:pt x="48907" y="9205"/>
                </a:lnTo>
                <a:lnTo>
                  <a:pt x="45843" y="10240"/>
                </a:lnTo>
                <a:lnTo>
                  <a:pt x="42737" y="11260"/>
                </a:lnTo>
                <a:lnTo>
                  <a:pt x="39546" y="12251"/>
                </a:lnTo>
                <a:lnTo>
                  <a:pt x="36227" y="13199"/>
                </a:lnTo>
                <a:lnTo>
                  <a:pt x="32739" y="14089"/>
                </a:lnTo>
                <a:lnTo>
                  <a:pt x="29038" y="14907"/>
                </a:lnTo>
                <a:lnTo>
                  <a:pt x="25083" y="15639"/>
                </a:lnTo>
                <a:lnTo>
                  <a:pt x="20830" y="16271"/>
                </a:lnTo>
                <a:lnTo>
                  <a:pt x="16238" y="16787"/>
                </a:lnTo>
                <a:lnTo>
                  <a:pt x="11264" y="17173"/>
                </a:lnTo>
                <a:lnTo>
                  <a:pt x="5865" y="17415"/>
                </a:lnTo>
                <a:lnTo>
                  <a:pt x="0" y="17499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819199" y="4475348"/>
            <a:ext cx="8944112" cy="875721"/>
          </a:xfrm>
          <a:custGeom>
            <a:avLst/>
            <a:gdLst/>
            <a:ahLst/>
            <a:cxnLst/>
            <a:rect l="l" t="t" r="r" b="b"/>
            <a:pathLst>
              <a:path w="97814" h="9577">
                <a:moveTo>
                  <a:pt x="0" y="9235"/>
                </a:moveTo>
                <a:lnTo>
                  <a:pt x="5865" y="9189"/>
                </a:lnTo>
                <a:lnTo>
                  <a:pt x="11264" y="9054"/>
                </a:lnTo>
                <a:lnTo>
                  <a:pt x="16238" y="8839"/>
                </a:lnTo>
                <a:lnTo>
                  <a:pt x="20830" y="8551"/>
                </a:lnTo>
                <a:lnTo>
                  <a:pt x="25083" y="8200"/>
                </a:lnTo>
                <a:lnTo>
                  <a:pt x="29038" y="7792"/>
                </a:lnTo>
                <a:lnTo>
                  <a:pt x="32739" y="7337"/>
                </a:lnTo>
                <a:lnTo>
                  <a:pt x="36227" y="6841"/>
                </a:lnTo>
                <a:lnTo>
                  <a:pt x="39546" y="6313"/>
                </a:lnTo>
                <a:lnTo>
                  <a:pt x="42737" y="5761"/>
                </a:lnTo>
                <a:lnTo>
                  <a:pt x="45843" y="5194"/>
                </a:lnTo>
                <a:lnTo>
                  <a:pt x="48907" y="4618"/>
                </a:lnTo>
                <a:lnTo>
                  <a:pt x="51971" y="4042"/>
                </a:lnTo>
                <a:lnTo>
                  <a:pt x="55077" y="3474"/>
                </a:lnTo>
                <a:lnTo>
                  <a:pt x="58268" y="2922"/>
                </a:lnTo>
                <a:lnTo>
                  <a:pt x="61587" y="2394"/>
                </a:lnTo>
                <a:lnTo>
                  <a:pt x="65075" y="1899"/>
                </a:lnTo>
                <a:lnTo>
                  <a:pt x="68776" y="1443"/>
                </a:lnTo>
                <a:lnTo>
                  <a:pt x="72731" y="1035"/>
                </a:lnTo>
                <a:lnTo>
                  <a:pt x="76984" y="684"/>
                </a:lnTo>
                <a:lnTo>
                  <a:pt x="81576" y="397"/>
                </a:lnTo>
                <a:lnTo>
                  <a:pt x="86550" y="182"/>
                </a:lnTo>
                <a:lnTo>
                  <a:pt x="91949" y="47"/>
                </a:lnTo>
                <a:lnTo>
                  <a:pt x="97814" y="0"/>
                </a:lnTo>
                <a:lnTo>
                  <a:pt x="97814" y="342"/>
                </a:lnTo>
                <a:lnTo>
                  <a:pt x="91949" y="389"/>
                </a:lnTo>
                <a:lnTo>
                  <a:pt x="86550" y="524"/>
                </a:lnTo>
                <a:lnTo>
                  <a:pt x="81576" y="739"/>
                </a:lnTo>
                <a:lnTo>
                  <a:pt x="76984" y="1026"/>
                </a:lnTo>
                <a:lnTo>
                  <a:pt x="72731" y="1377"/>
                </a:lnTo>
                <a:lnTo>
                  <a:pt x="68776" y="1785"/>
                </a:lnTo>
                <a:lnTo>
                  <a:pt x="65075" y="2241"/>
                </a:lnTo>
                <a:lnTo>
                  <a:pt x="61587" y="2736"/>
                </a:lnTo>
                <a:lnTo>
                  <a:pt x="58268" y="3264"/>
                </a:lnTo>
                <a:lnTo>
                  <a:pt x="55077" y="3816"/>
                </a:lnTo>
                <a:lnTo>
                  <a:pt x="51971" y="4384"/>
                </a:lnTo>
                <a:lnTo>
                  <a:pt x="48907" y="4960"/>
                </a:lnTo>
                <a:lnTo>
                  <a:pt x="45843" y="5535"/>
                </a:lnTo>
                <a:lnTo>
                  <a:pt x="42737" y="6103"/>
                </a:lnTo>
                <a:lnTo>
                  <a:pt x="39546" y="6655"/>
                </a:lnTo>
                <a:lnTo>
                  <a:pt x="36227" y="7183"/>
                </a:lnTo>
                <a:lnTo>
                  <a:pt x="32739" y="7679"/>
                </a:lnTo>
                <a:lnTo>
                  <a:pt x="29038" y="8134"/>
                </a:lnTo>
                <a:lnTo>
                  <a:pt x="25083" y="8542"/>
                </a:lnTo>
                <a:lnTo>
                  <a:pt x="20830" y="8893"/>
                </a:lnTo>
                <a:lnTo>
                  <a:pt x="16238" y="9180"/>
                </a:lnTo>
                <a:lnTo>
                  <a:pt x="11264" y="9396"/>
                </a:lnTo>
                <a:lnTo>
                  <a:pt x="5865" y="9531"/>
                </a:lnTo>
                <a:lnTo>
                  <a:pt x="0" y="9577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819199" y="5351069"/>
            <a:ext cx="8944112" cy="114483"/>
          </a:xfrm>
          <a:custGeom>
            <a:avLst/>
            <a:gdLst/>
            <a:ahLst/>
            <a:cxnLst/>
            <a:rect l="l" t="t" r="r" b="b"/>
            <a:pathLst>
              <a:path w="97814" h="1252">
                <a:moveTo>
                  <a:pt x="0" y="0"/>
                </a:moveTo>
                <a:lnTo>
                  <a:pt x="5865" y="2"/>
                </a:lnTo>
                <a:lnTo>
                  <a:pt x="11264" y="8"/>
                </a:lnTo>
                <a:lnTo>
                  <a:pt x="16238" y="17"/>
                </a:lnTo>
                <a:lnTo>
                  <a:pt x="20830" y="30"/>
                </a:lnTo>
                <a:lnTo>
                  <a:pt x="25083" y="45"/>
                </a:lnTo>
                <a:lnTo>
                  <a:pt x="29038" y="62"/>
                </a:lnTo>
                <a:lnTo>
                  <a:pt x="32739" y="82"/>
                </a:lnTo>
                <a:lnTo>
                  <a:pt x="36227" y="103"/>
                </a:lnTo>
                <a:lnTo>
                  <a:pt x="39546" y="126"/>
                </a:lnTo>
                <a:lnTo>
                  <a:pt x="42737" y="149"/>
                </a:lnTo>
                <a:lnTo>
                  <a:pt x="45843" y="174"/>
                </a:lnTo>
                <a:lnTo>
                  <a:pt x="48907" y="199"/>
                </a:lnTo>
                <a:lnTo>
                  <a:pt x="51971" y="223"/>
                </a:lnTo>
                <a:lnTo>
                  <a:pt x="55077" y="248"/>
                </a:lnTo>
                <a:lnTo>
                  <a:pt x="58268" y="271"/>
                </a:lnTo>
                <a:lnTo>
                  <a:pt x="61587" y="294"/>
                </a:lnTo>
                <a:lnTo>
                  <a:pt x="65075" y="315"/>
                </a:lnTo>
                <a:lnTo>
                  <a:pt x="68776" y="335"/>
                </a:lnTo>
                <a:lnTo>
                  <a:pt x="72731" y="352"/>
                </a:lnTo>
                <a:lnTo>
                  <a:pt x="76984" y="367"/>
                </a:lnTo>
                <a:lnTo>
                  <a:pt x="81576" y="380"/>
                </a:lnTo>
                <a:lnTo>
                  <a:pt x="86550" y="389"/>
                </a:lnTo>
                <a:lnTo>
                  <a:pt x="91949" y="395"/>
                </a:lnTo>
                <a:lnTo>
                  <a:pt x="97814" y="397"/>
                </a:lnTo>
                <a:lnTo>
                  <a:pt x="97814" y="1252"/>
                </a:lnTo>
                <a:lnTo>
                  <a:pt x="91949" y="1250"/>
                </a:lnTo>
                <a:lnTo>
                  <a:pt x="86550" y="1244"/>
                </a:lnTo>
                <a:lnTo>
                  <a:pt x="81576" y="1235"/>
                </a:lnTo>
                <a:lnTo>
                  <a:pt x="76984" y="1222"/>
                </a:lnTo>
                <a:lnTo>
                  <a:pt x="72731" y="1207"/>
                </a:lnTo>
                <a:lnTo>
                  <a:pt x="68776" y="1190"/>
                </a:lnTo>
                <a:lnTo>
                  <a:pt x="65075" y="1170"/>
                </a:lnTo>
                <a:lnTo>
                  <a:pt x="61587" y="1149"/>
                </a:lnTo>
                <a:lnTo>
                  <a:pt x="58268" y="1126"/>
                </a:lnTo>
                <a:lnTo>
                  <a:pt x="55077" y="1102"/>
                </a:lnTo>
                <a:lnTo>
                  <a:pt x="51971" y="1078"/>
                </a:lnTo>
                <a:lnTo>
                  <a:pt x="48907" y="1053"/>
                </a:lnTo>
                <a:lnTo>
                  <a:pt x="45843" y="1029"/>
                </a:lnTo>
                <a:lnTo>
                  <a:pt x="42737" y="1004"/>
                </a:lnTo>
                <a:lnTo>
                  <a:pt x="39546" y="980"/>
                </a:lnTo>
                <a:lnTo>
                  <a:pt x="36227" y="958"/>
                </a:lnTo>
                <a:lnTo>
                  <a:pt x="32739" y="937"/>
                </a:lnTo>
                <a:lnTo>
                  <a:pt x="29038" y="917"/>
                </a:lnTo>
                <a:lnTo>
                  <a:pt x="25083" y="899"/>
                </a:lnTo>
                <a:lnTo>
                  <a:pt x="20830" y="884"/>
                </a:lnTo>
                <a:lnTo>
                  <a:pt x="16238" y="872"/>
                </a:lnTo>
                <a:lnTo>
                  <a:pt x="11264" y="863"/>
                </a:lnTo>
                <a:lnTo>
                  <a:pt x="5865" y="857"/>
                </a:lnTo>
                <a:lnTo>
                  <a:pt x="0" y="855"/>
                </a:lnTo>
                <a:close/>
              </a:path>
            </a:pathLst>
          </a:custGeom>
          <a:solidFill>
            <a:srgbClr val="3987E5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819199" y="3802990"/>
            <a:ext cx="8944112" cy="1761957"/>
          </a:xfrm>
          <a:custGeom>
            <a:avLst/>
            <a:gdLst/>
            <a:ahLst/>
            <a:cxnLst/>
            <a:rect l="l" t="t" r="r" b="b"/>
            <a:pathLst>
              <a:path w="97814" h="19269">
                <a:moveTo>
                  <a:pt x="0" y="18585"/>
                </a:moveTo>
                <a:lnTo>
                  <a:pt x="5865" y="18491"/>
                </a:lnTo>
                <a:lnTo>
                  <a:pt x="11264" y="18219"/>
                </a:lnTo>
                <a:lnTo>
                  <a:pt x="16238" y="17786"/>
                </a:lnTo>
                <a:lnTo>
                  <a:pt x="20830" y="17208"/>
                </a:lnTo>
                <a:lnTo>
                  <a:pt x="25083" y="16501"/>
                </a:lnTo>
                <a:lnTo>
                  <a:pt x="29038" y="15681"/>
                </a:lnTo>
                <a:lnTo>
                  <a:pt x="32739" y="14764"/>
                </a:lnTo>
                <a:lnTo>
                  <a:pt x="36227" y="13767"/>
                </a:lnTo>
                <a:lnTo>
                  <a:pt x="39546" y="12705"/>
                </a:lnTo>
                <a:lnTo>
                  <a:pt x="42737" y="11594"/>
                </a:lnTo>
                <a:lnTo>
                  <a:pt x="45843" y="10451"/>
                </a:lnTo>
                <a:lnTo>
                  <a:pt x="48907" y="9293"/>
                </a:lnTo>
                <a:lnTo>
                  <a:pt x="51971" y="8134"/>
                </a:lnTo>
                <a:lnTo>
                  <a:pt x="55077" y="6991"/>
                </a:lnTo>
                <a:lnTo>
                  <a:pt x="58268" y="5881"/>
                </a:lnTo>
                <a:lnTo>
                  <a:pt x="61587" y="4818"/>
                </a:lnTo>
                <a:lnTo>
                  <a:pt x="65075" y="3821"/>
                </a:lnTo>
                <a:lnTo>
                  <a:pt x="68776" y="2904"/>
                </a:lnTo>
                <a:lnTo>
                  <a:pt x="72731" y="2084"/>
                </a:lnTo>
                <a:lnTo>
                  <a:pt x="76984" y="1377"/>
                </a:lnTo>
                <a:lnTo>
                  <a:pt x="81576" y="799"/>
                </a:lnTo>
                <a:lnTo>
                  <a:pt x="86550" y="366"/>
                </a:lnTo>
                <a:lnTo>
                  <a:pt x="91949" y="94"/>
                </a:lnTo>
                <a:lnTo>
                  <a:pt x="97814" y="0"/>
                </a:lnTo>
                <a:lnTo>
                  <a:pt x="97814" y="684"/>
                </a:lnTo>
                <a:lnTo>
                  <a:pt x="91949" y="778"/>
                </a:lnTo>
                <a:lnTo>
                  <a:pt x="86550" y="1050"/>
                </a:lnTo>
                <a:lnTo>
                  <a:pt x="81576" y="1483"/>
                </a:lnTo>
                <a:lnTo>
                  <a:pt x="76984" y="2061"/>
                </a:lnTo>
                <a:lnTo>
                  <a:pt x="72731" y="2768"/>
                </a:lnTo>
                <a:lnTo>
                  <a:pt x="68776" y="3588"/>
                </a:lnTo>
                <a:lnTo>
                  <a:pt x="65075" y="4505"/>
                </a:lnTo>
                <a:lnTo>
                  <a:pt x="61587" y="5502"/>
                </a:lnTo>
                <a:lnTo>
                  <a:pt x="58268" y="6564"/>
                </a:lnTo>
                <a:lnTo>
                  <a:pt x="55077" y="7675"/>
                </a:lnTo>
                <a:lnTo>
                  <a:pt x="51971" y="8818"/>
                </a:lnTo>
                <a:lnTo>
                  <a:pt x="48907" y="9976"/>
                </a:lnTo>
                <a:lnTo>
                  <a:pt x="45843" y="11135"/>
                </a:lnTo>
                <a:lnTo>
                  <a:pt x="42737" y="12278"/>
                </a:lnTo>
                <a:lnTo>
                  <a:pt x="39546" y="13388"/>
                </a:lnTo>
                <a:lnTo>
                  <a:pt x="36227" y="14450"/>
                </a:lnTo>
                <a:lnTo>
                  <a:pt x="32739" y="15448"/>
                </a:lnTo>
                <a:lnTo>
                  <a:pt x="29038" y="16365"/>
                </a:lnTo>
                <a:lnTo>
                  <a:pt x="25083" y="17185"/>
                </a:lnTo>
                <a:lnTo>
                  <a:pt x="20830" y="17892"/>
                </a:lnTo>
                <a:lnTo>
                  <a:pt x="16238" y="18470"/>
                </a:lnTo>
                <a:lnTo>
                  <a:pt x="11264" y="18903"/>
                </a:lnTo>
                <a:lnTo>
                  <a:pt x="5865" y="19175"/>
                </a:lnTo>
                <a:lnTo>
                  <a:pt x="0" y="19269"/>
                </a:lnTo>
                <a:close/>
              </a:path>
            </a:pathLst>
          </a:custGeom>
          <a:solidFill>
            <a:srgbClr val="D9592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819199" y="4506620"/>
            <a:ext cx="8944112" cy="1079175"/>
          </a:xfrm>
          <a:custGeom>
            <a:avLst/>
            <a:gdLst/>
            <a:ahLst/>
            <a:cxnLst/>
            <a:rect l="l" t="t" r="r" b="b"/>
            <a:pathLst>
              <a:path w="97814" h="11802">
                <a:moveTo>
                  <a:pt x="0" y="11574"/>
                </a:moveTo>
                <a:lnTo>
                  <a:pt x="5865" y="11515"/>
                </a:lnTo>
                <a:lnTo>
                  <a:pt x="11264" y="11346"/>
                </a:lnTo>
                <a:lnTo>
                  <a:pt x="16238" y="11076"/>
                </a:lnTo>
                <a:lnTo>
                  <a:pt x="20830" y="10716"/>
                </a:lnTo>
                <a:lnTo>
                  <a:pt x="25083" y="10276"/>
                </a:lnTo>
                <a:lnTo>
                  <a:pt x="29038" y="9765"/>
                </a:lnTo>
                <a:lnTo>
                  <a:pt x="32739" y="9194"/>
                </a:lnTo>
                <a:lnTo>
                  <a:pt x="36227" y="8573"/>
                </a:lnTo>
                <a:lnTo>
                  <a:pt x="39546" y="7912"/>
                </a:lnTo>
                <a:lnTo>
                  <a:pt x="42737" y="7220"/>
                </a:lnTo>
                <a:lnTo>
                  <a:pt x="45843" y="6509"/>
                </a:lnTo>
                <a:lnTo>
                  <a:pt x="48907" y="5787"/>
                </a:lnTo>
                <a:lnTo>
                  <a:pt x="51971" y="5065"/>
                </a:lnTo>
                <a:lnTo>
                  <a:pt x="55077" y="4353"/>
                </a:lnTo>
                <a:lnTo>
                  <a:pt x="58268" y="3662"/>
                </a:lnTo>
                <a:lnTo>
                  <a:pt x="61587" y="3001"/>
                </a:lnTo>
                <a:lnTo>
                  <a:pt x="65075" y="2379"/>
                </a:lnTo>
                <a:lnTo>
                  <a:pt x="68776" y="1808"/>
                </a:lnTo>
                <a:lnTo>
                  <a:pt x="72731" y="1298"/>
                </a:lnTo>
                <a:lnTo>
                  <a:pt x="76984" y="857"/>
                </a:lnTo>
                <a:lnTo>
                  <a:pt x="81576" y="497"/>
                </a:lnTo>
                <a:lnTo>
                  <a:pt x="86550" y="228"/>
                </a:lnTo>
                <a:lnTo>
                  <a:pt x="91949" y="58"/>
                </a:lnTo>
                <a:lnTo>
                  <a:pt x="97814" y="0"/>
                </a:lnTo>
                <a:lnTo>
                  <a:pt x="97814" y="228"/>
                </a:lnTo>
                <a:lnTo>
                  <a:pt x="91949" y="286"/>
                </a:lnTo>
                <a:lnTo>
                  <a:pt x="86550" y="456"/>
                </a:lnTo>
                <a:lnTo>
                  <a:pt x="81576" y="725"/>
                </a:lnTo>
                <a:lnTo>
                  <a:pt x="76984" y="1085"/>
                </a:lnTo>
                <a:lnTo>
                  <a:pt x="72731" y="1526"/>
                </a:lnTo>
                <a:lnTo>
                  <a:pt x="68776" y="2036"/>
                </a:lnTo>
                <a:lnTo>
                  <a:pt x="65075" y="2607"/>
                </a:lnTo>
                <a:lnTo>
                  <a:pt x="61587" y="3228"/>
                </a:lnTo>
                <a:lnTo>
                  <a:pt x="58268" y="3890"/>
                </a:lnTo>
                <a:lnTo>
                  <a:pt x="55077" y="4581"/>
                </a:lnTo>
                <a:lnTo>
                  <a:pt x="51971" y="5293"/>
                </a:lnTo>
                <a:lnTo>
                  <a:pt x="48907" y="6015"/>
                </a:lnTo>
                <a:lnTo>
                  <a:pt x="45843" y="6736"/>
                </a:lnTo>
                <a:lnTo>
                  <a:pt x="42737" y="7448"/>
                </a:lnTo>
                <a:lnTo>
                  <a:pt x="39546" y="8140"/>
                </a:lnTo>
                <a:lnTo>
                  <a:pt x="36227" y="8801"/>
                </a:lnTo>
                <a:lnTo>
                  <a:pt x="32739" y="9422"/>
                </a:lnTo>
                <a:lnTo>
                  <a:pt x="29038" y="9993"/>
                </a:lnTo>
                <a:lnTo>
                  <a:pt x="25083" y="10504"/>
                </a:lnTo>
                <a:lnTo>
                  <a:pt x="20830" y="10944"/>
                </a:lnTo>
                <a:lnTo>
                  <a:pt x="16238" y="11304"/>
                </a:lnTo>
                <a:lnTo>
                  <a:pt x="11264" y="11574"/>
                </a:lnTo>
                <a:lnTo>
                  <a:pt x="5865" y="11743"/>
                </a:lnTo>
                <a:lnTo>
                  <a:pt x="0" y="11802"/>
                </a:lnTo>
                <a:close/>
              </a:path>
            </a:pathLst>
          </a:custGeom>
          <a:solidFill>
            <a:srgbClr val="D9592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819199" y="5465552"/>
            <a:ext cx="8944112" cy="135880"/>
          </a:xfrm>
          <a:custGeom>
            <a:avLst/>
            <a:gdLst/>
            <a:ahLst/>
            <a:cxnLst/>
            <a:rect l="l" t="t" r="r" b="b"/>
            <a:pathLst>
              <a:path w="97814" h="1486">
                <a:moveTo>
                  <a:pt x="0" y="1315"/>
                </a:moveTo>
                <a:lnTo>
                  <a:pt x="5865" y="1308"/>
                </a:lnTo>
                <a:lnTo>
                  <a:pt x="11264" y="1289"/>
                </a:lnTo>
                <a:lnTo>
                  <a:pt x="16238" y="1258"/>
                </a:lnTo>
                <a:lnTo>
                  <a:pt x="20830" y="1217"/>
                </a:lnTo>
                <a:lnTo>
                  <a:pt x="25083" y="1167"/>
                </a:lnTo>
                <a:lnTo>
                  <a:pt x="29038" y="1109"/>
                </a:lnTo>
                <a:lnTo>
                  <a:pt x="32739" y="1044"/>
                </a:lnTo>
                <a:lnTo>
                  <a:pt x="36227" y="974"/>
                </a:lnTo>
                <a:lnTo>
                  <a:pt x="39546" y="899"/>
                </a:lnTo>
                <a:lnTo>
                  <a:pt x="42737" y="820"/>
                </a:lnTo>
                <a:lnTo>
                  <a:pt x="45843" y="739"/>
                </a:lnTo>
                <a:lnTo>
                  <a:pt x="48907" y="657"/>
                </a:lnTo>
                <a:lnTo>
                  <a:pt x="51971" y="575"/>
                </a:lnTo>
                <a:lnTo>
                  <a:pt x="55077" y="494"/>
                </a:lnTo>
                <a:lnTo>
                  <a:pt x="58268" y="416"/>
                </a:lnTo>
                <a:lnTo>
                  <a:pt x="61587" y="341"/>
                </a:lnTo>
                <a:lnTo>
                  <a:pt x="65075" y="270"/>
                </a:lnTo>
                <a:lnTo>
                  <a:pt x="68776" y="205"/>
                </a:lnTo>
                <a:lnTo>
                  <a:pt x="72731" y="147"/>
                </a:lnTo>
                <a:lnTo>
                  <a:pt x="76984" y="97"/>
                </a:lnTo>
                <a:lnTo>
                  <a:pt x="81576" y="56"/>
                </a:lnTo>
                <a:lnTo>
                  <a:pt x="86550" y="25"/>
                </a:lnTo>
                <a:lnTo>
                  <a:pt x="91949" y="6"/>
                </a:lnTo>
                <a:lnTo>
                  <a:pt x="97814" y="0"/>
                </a:lnTo>
                <a:lnTo>
                  <a:pt x="97814" y="171"/>
                </a:lnTo>
                <a:lnTo>
                  <a:pt x="91949" y="177"/>
                </a:lnTo>
                <a:lnTo>
                  <a:pt x="86550" y="196"/>
                </a:lnTo>
                <a:lnTo>
                  <a:pt x="81576" y="227"/>
                </a:lnTo>
                <a:lnTo>
                  <a:pt x="76984" y="268"/>
                </a:lnTo>
                <a:lnTo>
                  <a:pt x="72731" y="318"/>
                </a:lnTo>
                <a:lnTo>
                  <a:pt x="68776" y="376"/>
                </a:lnTo>
                <a:lnTo>
                  <a:pt x="65075" y="441"/>
                </a:lnTo>
                <a:lnTo>
                  <a:pt x="61587" y="511"/>
                </a:lnTo>
                <a:lnTo>
                  <a:pt x="58268" y="587"/>
                </a:lnTo>
                <a:lnTo>
                  <a:pt x="55077" y="665"/>
                </a:lnTo>
                <a:lnTo>
                  <a:pt x="51971" y="746"/>
                </a:lnTo>
                <a:lnTo>
                  <a:pt x="48907" y="828"/>
                </a:lnTo>
                <a:lnTo>
                  <a:pt x="45843" y="910"/>
                </a:lnTo>
                <a:lnTo>
                  <a:pt x="42737" y="991"/>
                </a:lnTo>
                <a:lnTo>
                  <a:pt x="39546" y="1070"/>
                </a:lnTo>
                <a:lnTo>
                  <a:pt x="36227" y="1145"/>
                </a:lnTo>
                <a:lnTo>
                  <a:pt x="32739" y="1215"/>
                </a:lnTo>
                <a:lnTo>
                  <a:pt x="29038" y="1280"/>
                </a:lnTo>
                <a:lnTo>
                  <a:pt x="25083" y="1338"/>
                </a:lnTo>
                <a:lnTo>
                  <a:pt x="20830" y="1388"/>
                </a:lnTo>
                <a:lnTo>
                  <a:pt x="16238" y="1429"/>
                </a:lnTo>
                <a:lnTo>
                  <a:pt x="11264" y="1460"/>
                </a:lnTo>
                <a:lnTo>
                  <a:pt x="5865" y="1479"/>
                </a:lnTo>
                <a:lnTo>
                  <a:pt x="0" y="1486"/>
                </a:lnTo>
                <a:close/>
              </a:path>
            </a:pathLst>
          </a:custGeom>
          <a:solidFill>
            <a:srgbClr val="D9592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819199" y="3865535"/>
            <a:ext cx="8944112" cy="1824685"/>
          </a:xfrm>
          <a:custGeom>
            <a:avLst/>
            <a:gdLst/>
            <a:ahLst/>
            <a:cxnLst/>
            <a:rect l="l" t="t" r="r" b="b"/>
            <a:pathLst>
              <a:path w="97814" h="19955">
                <a:moveTo>
                  <a:pt x="0" y="19784"/>
                </a:moveTo>
                <a:lnTo>
                  <a:pt x="5865" y="19683"/>
                </a:lnTo>
                <a:lnTo>
                  <a:pt x="11264" y="19394"/>
                </a:lnTo>
                <a:lnTo>
                  <a:pt x="16238" y="18934"/>
                </a:lnTo>
                <a:lnTo>
                  <a:pt x="20830" y="18318"/>
                </a:lnTo>
                <a:lnTo>
                  <a:pt x="25083" y="17565"/>
                </a:lnTo>
                <a:lnTo>
                  <a:pt x="29038" y="16692"/>
                </a:lnTo>
                <a:lnTo>
                  <a:pt x="32739" y="15716"/>
                </a:lnTo>
                <a:lnTo>
                  <a:pt x="36227" y="14655"/>
                </a:lnTo>
                <a:lnTo>
                  <a:pt x="39546" y="13524"/>
                </a:lnTo>
                <a:lnTo>
                  <a:pt x="42737" y="12342"/>
                </a:lnTo>
                <a:lnTo>
                  <a:pt x="45843" y="11125"/>
                </a:lnTo>
                <a:lnTo>
                  <a:pt x="48907" y="9892"/>
                </a:lnTo>
                <a:lnTo>
                  <a:pt x="51971" y="8658"/>
                </a:lnTo>
                <a:lnTo>
                  <a:pt x="55077" y="7442"/>
                </a:lnTo>
                <a:lnTo>
                  <a:pt x="58268" y="6260"/>
                </a:lnTo>
                <a:lnTo>
                  <a:pt x="61587" y="5129"/>
                </a:lnTo>
                <a:lnTo>
                  <a:pt x="65075" y="4067"/>
                </a:lnTo>
                <a:lnTo>
                  <a:pt x="68776" y="3091"/>
                </a:lnTo>
                <a:lnTo>
                  <a:pt x="72731" y="2218"/>
                </a:lnTo>
                <a:lnTo>
                  <a:pt x="76984" y="1465"/>
                </a:lnTo>
                <a:lnTo>
                  <a:pt x="81576" y="850"/>
                </a:lnTo>
                <a:lnTo>
                  <a:pt x="86550" y="389"/>
                </a:lnTo>
                <a:lnTo>
                  <a:pt x="91949" y="100"/>
                </a:lnTo>
                <a:lnTo>
                  <a:pt x="97814" y="0"/>
                </a:lnTo>
                <a:lnTo>
                  <a:pt x="97814" y="171"/>
                </a:lnTo>
                <a:lnTo>
                  <a:pt x="91949" y="271"/>
                </a:lnTo>
                <a:lnTo>
                  <a:pt x="86550" y="560"/>
                </a:lnTo>
                <a:lnTo>
                  <a:pt x="81576" y="1021"/>
                </a:lnTo>
                <a:lnTo>
                  <a:pt x="76984" y="1636"/>
                </a:lnTo>
                <a:lnTo>
                  <a:pt x="72731" y="2389"/>
                </a:lnTo>
                <a:lnTo>
                  <a:pt x="68776" y="3262"/>
                </a:lnTo>
                <a:lnTo>
                  <a:pt x="65075" y="4238"/>
                </a:lnTo>
                <a:lnTo>
                  <a:pt x="61587" y="5300"/>
                </a:lnTo>
                <a:lnTo>
                  <a:pt x="58268" y="6431"/>
                </a:lnTo>
                <a:lnTo>
                  <a:pt x="55077" y="7613"/>
                </a:lnTo>
                <a:lnTo>
                  <a:pt x="51971" y="8829"/>
                </a:lnTo>
                <a:lnTo>
                  <a:pt x="48907" y="10063"/>
                </a:lnTo>
                <a:lnTo>
                  <a:pt x="45843" y="11296"/>
                </a:lnTo>
                <a:lnTo>
                  <a:pt x="42737" y="12513"/>
                </a:lnTo>
                <a:lnTo>
                  <a:pt x="39546" y="13695"/>
                </a:lnTo>
                <a:lnTo>
                  <a:pt x="36227" y="14825"/>
                </a:lnTo>
                <a:lnTo>
                  <a:pt x="32739" y="15887"/>
                </a:lnTo>
                <a:lnTo>
                  <a:pt x="29038" y="16863"/>
                </a:lnTo>
                <a:lnTo>
                  <a:pt x="25083" y="17736"/>
                </a:lnTo>
                <a:lnTo>
                  <a:pt x="20830" y="18489"/>
                </a:lnTo>
                <a:lnTo>
                  <a:pt x="16238" y="19104"/>
                </a:lnTo>
                <a:lnTo>
                  <a:pt x="11264" y="19565"/>
                </a:lnTo>
                <a:lnTo>
                  <a:pt x="5865" y="19854"/>
                </a:lnTo>
                <a:lnTo>
                  <a:pt x="0" y="19955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819199" y="4527469"/>
            <a:ext cx="8944112" cy="1173175"/>
          </a:xfrm>
          <a:custGeom>
            <a:avLst/>
            <a:gdLst/>
            <a:ahLst/>
            <a:cxnLst/>
            <a:rect l="l" t="t" r="r" b="b"/>
            <a:pathLst>
              <a:path w="97814" h="12830">
                <a:moveTo>
                  <a:pt x="0" y="12716"/>
                </a:moveTo>
                <a:lnTo>
                  <a:pt x="5865" y="12651"/>
                </a:lnTo>
                <a:lnTo>
                  <a:pt x="11264" y="12465"/>
                </a:lnTo>
                <a:lnTo>
                  <a:pt x="16238" y="12169"/>
                </a:lnTo>
                <a:lnTo>
                  <a:pt x="20830" y="11774"/>
                </a:lnTo>
                <a:lnTo>
                  <a:pt x="25083" y="11290"/>
                </a:lnTo>
                <a:lnTo>
                  <a:pt x="29038" y="10729"/>
                </a:lnTo>
                <a:lnTo>
                  <a:pt x="32739" y="10101"/>
                </a:lnTo>
                <a:lnTo>
                  <a:pt x="36227" y="9419"/>
                </a:lnTo>
                <a:lnTo>
                  <a:pt x="39546" y="8692"/>
                </a:lnTo>
                <a:lnTo>
                  <a:pt x="42737" y="7932"/>
                </a:lnTo>
                <a:lnTo>
                  <a:pt x="45843" y="7151"/>
                </a:lnTo>
                <a:lnTo>
                  <a:pt x="48907" y="6358"/>
                </a:lnTo>
                <a:lnTo>
                  <a:pt x="51971" y="5565"/>
                </a:lnTo>
                <a:lnTo>
                  <a:pt x="55077" y="4783"/>
                </a:lnTo>
                <a:lnTo>
                  <a:pt x="58268" y="4023"/>
                </a:lnTo>
                <a:lnTo>
                  <a:pt x="61587" y="3296"/>
                </a:lnTo>
                <a:lnTo>
                  <a:pt x="65075" y="2614"/>
                </a:lnTo>
                <a:lnTo>
                  <a:pt x="68776" y="1987"/>
                </a:lnTo>
                <a:lnTo>
                  <a:pt x="72731" y="1426"/>
                </a:lnTo>
                <a:lnTo>
                  <a:pt x="76984" y="942"/>
                </a:lnTo>
                <a:lnTo>
                  <a:pt x="81576" y="546"/>
                </a:lnTo>
                <a:lnTo>
                  <a:pt x="86550" y="250"/>
                </a:lnTo>
                <a:lnTo>
                  <a:pt x="91949" y="64"/>
                </a:lnTo>
                <a:lnTo>
                  <a:pt x="97814" y="0"/>
                </a:lnTo>
                <a:lnTo>
                  <a:pt x="97814" y="114"/>
                </a:lnTo>
                <a:lnTo>
                  <a:pt x="91949" y="178"/>
                </a:lnTo>
                <a:lnTo>
                  <a:pt x="86550" y="364"/>
                </a:lnTo>
                <a:lnTo>
                  <a:pt x="81576" y="660"/>
                </a:lnTo>
                <a:lnTo>
                  <a:pt x="76984" y="1056"/>
                </a:lnTo>
                <a:lnTo>
                  <a:pt x="72731" y="1539"/>
                </a:lnTo>
                <a:lnTo>
                  <a:pt x="68776" y="2101"/>
                </a:lnTo>
                <a:lnTo>
                  <a:pt x="65075" y="2728"/>
                </a:lnTo>
                <a:lnTo>
                  <a:pt x="61587" y="3410"/>
                </a:lnTo>
                <a:lnTo>
                  <a:pt x="58268" y="4137"/>
                </a:lnTo>
                <a:lnTo>
                  <a:pt x="55077" y="4897"/>
                </a:lnTo>
                <a:lnTo>
                  <a:pt x="51971" y="5679"/>
                </a:lnTo>
                <a:lnTo>
                  <a:pt x="48907" y="6472"/>
                </a:lnTo>
                <a:lnTo>
                  <a:pt x="45843" y="7265"/>
                </a:lnTo>
                <a:lnTo>
                  <a:pt x="42737" y="8046"/>
                </a:lnTo>
                <a:lnTo>
                  <a:pt x="39546" y="8806"/>
                </a:lnTo>
                <a:lnTo>
                  <a:pt x="36227" y="9533"/>
                </a:lnTo>
                <a:lnTo>
                  <a:pt x="32739" y="10215"/>
                </a:lnTo>
                <a:lnTo>
                  <a:pt x="29038" y="10843"/>
                </a:lnTo>
                <a:lnTo>
                  <a:pt x="25083" y="11404"/>
                </a:lnTo>
                <a:lnTo>
                  <a:pt x="20830" y="11888"/>
                </a:lnTo>
                <a:lnTo>
                  <a:pt x="16238" y="12283"/>
                </a:lnTo>
                <a:lnTo>
                  <a:pt x="11264" y="12579"/>
                </a:lnTo>
                <a:lnTo>
                  <a:pt x="5865" y="12765"/>
                </a:lnTo>
                <a:lnTo>
                  <a:pt x="0" y="12830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1819199" y="5481188"/>
            <a:ext cx="8944112" cy="224577"/>
          </a:xfrm>
          <a:custGeom>
            <a:avLst/>
            <a:gdLst/>
            <a:ahLst/>
            <a:cxnLst/>
            <a:rect l="l" t="t" r="r" b="b"/>
            <a:pathLst>
              <a:path w="97814" h="2456">
                <a:moveTo>
                  <a:pt x="0" y="2400"/>
                </a:moveTo>
                <a:lnTo>
                  <a:pt x="5865" y="2387"/>
                </a:lnTo>
                <a:lnTo>
                  <a:pt x="11264" y="2352"/>
                </a:lnTo>
                <a:lnTo>
                  <a:pt x="16238" y="2296"/>
                </a:lnTo>
                <a:lnTo>
                  <a:pt x="20830" y="2222"/>
                </a:lnTo>
                <a:lnTo>
                  <a:pt x="25083" y="2130"/>
                </a:lnTo>
                <a:lnTo>
                  <a:pt x="29038" y="2025"/>
                </a:lnTo>
                <a:lnTo>
                  <a:pt x="32739" y="1906"/>
                </a:lnTo>
                <a:lnTo>
                  <a:pt x="36227" y="1777"/>
                </a:lnTo>
                <a:lnTo>
                  <a:pt x="39546" y="1640"/>
                </a:lnTo>
                <a:lnTo>
                  <a:pt x="42737" y="1497"/>
                </a:lnTo>
                <a:lnTo>
                  <a:pt x="45843" y="1349"/>
                </a:lnTo>
                <a:lnTo>
                  <a:pt x="48907" y="1200"/>
                </a:lnTo>
                <a:lnTo>
                  <a:pt x="51971" y="1050"/>
                </a:lnTo>
                <a:lnTo>
                  <a:pt x="55077" y="902"/>
                </a:lnTo>
                <a:lnTo>
                  <a:pt x="58268" y="759"/>
                </a:lnTo>
                <a:lnTo>
                  <a:pt x="61587" y="622"/>
                </a:lnTo>
                <a:lnTo>
                  <a:pt x="65075" y="493"/>
                </a:lnTo>
                <a:lnTo>
                  <a:pt x="68776" y="375"/>
                </a:lnTo>
                <a:lnTo>
                  <a:pt x="72731" y="269"/>
                </a:lnTo>
                <a:lnTo>
                  <a:pt x="76984" y="177"/>
                </a:lnTo>
                <a:lnTo>
                  <a:pt x="81576" y="103"/>
                </a:lnTo>
                <a:lnTo>
                  <a:pt x="86550" y="47"/>
                </a:lnTo>
                <a:lnTo>
                  <a:pt x="91949" y="12"/>
                </a:lnTo>
                <a:lnTo>
                  <a:pt x="97814" y="0"/>
                </a:lnTo>
                <a:lnTo>
                  <a:pt x="97814" y="56"/>
                </a:lnTo>
                <a:lnTo>
                  <a:pt x="91949" y="69"/>
                </a:lnTo>
                <a:lnTo>
                  <a:pt x="86550" y="104"/>
                </a:lnTo>
                <a:lnTo>
                  <a:pt x="81576" y="160"/>
                </a:lnTo>
                <a:lnTo>
                  <a:pt x="76984" y="234"/>
                </a:lnTo>
                <a:lnTo>
                  <a:pt x="72731" y="326"/>
                </a:lnTo>
                <a:lnTo>
                  <a:pt x="68776" y="432"/>
                </a:lnTo>
                <a:lnTo>
                  <a:pt x="65075" y="550"/>
                </a:lnTo>
                <a:lnTo>
                  <a:pt x="61587" y="679"/>
                </a:lnTo>
                <a:lnTo>
                  <a:pt x="58268" y="816"/>
                </a:lnTo>
                <a:lnTo>
                  <a:pt x="55077" y="959"/>
                </a:lnTo>
                <a:lnTo>
                  <a:pt x="51971" y="1107"/>
                </a:lnTo>
                <a:lnTo>
                  <a:pt x="48907" y="1257"/>
                </a:lnTo>
                <a:lnTo>
                  <a:pt x="45843" y="1406"/>
                </a:lnTo>
                <a:lnTo>
                  <a:pt x="42737" y="1554"/>
                </a:lnTo>
                <a:lnTo>
                  <a:pt x="39546" y="1697"/>
                </a:lnTo>
                <a:lnTo>
                  <a:pt x="36227" y="1834"/>
                </a:lnTo>
                <a:lnTo>
                  <a:pt x="32739" y="1963"/>
                </a:lnTo>
                <a:lnTo>
                  <a:pt x="29038" y="2082"/>
                </a:lnTo>
                <a:lnTo>
                  <a:pt x="25083" y="2187"/>
                </a:lnTo>
                <a:lnTo>
                  <a:pt x="20830" y="2279"/>
                </a:lnTo>
                <a:lnTo>
                  <a:pt x="16238" y="2353"/>
                </a:lnTo>
                <a:lnTo>
                  <a:pt x="11264" y="2409"/>
                </a:lnTo>
                <a:lnTo>
                  <a:pt x="5865" y="2444"/>
                </a:lnTo>
                <a:lnTo>
                  <a:pt x="0" y="2456"/>
                </a:lnTo>
                <a:close/>
              </a:path>
            </a:pathLst>
          </a:custGeom>
          <a:solidFill>
            <a:srgbClr val="2C937B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709471" y="2740152"/>
            <a:ext cx="109728" cy="901383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95528" y="3007964"/>
            <a:ext cx="822503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Organic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8" y="3209132"/>
            <a:ext cx="82250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59791"/>
                </a:solidFill>
                <a:latin typeface="Barlow Condensed"/>
              </a:rPr>
              <a:t>173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09471" y="3714687"/>
            <a:ext cx="109728" cy="81801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95528" y="3940817"/>
            <a:ext cx="822503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8" y="4141985"/>
            <a:ext cx="82250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59791"/>
                </a:solidFill>
                <a:latin typeface="Barlow Condensed"/>
              </a:rPr>
              <a:t>157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709471" y="4605858"/>
            <a:ext cx="109728" cy="557503"/>
          </a:xfrm>
          <a:prstGeom prst="roundRect">
            <a:avLst>
              <a:gd name="adj" fmla="val 16666"/>
            </a:avLst>
          </a:prstGeom>
          <a:solidFill>
            <a:srgbClr val="D551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795528" y="4701729"/>
            <a:ext cx="822503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4902897"/>
            <a:ext cx="82250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59791"/>
                </a:solidFill>
                <a:latin typeface="Barlow Condensed"/>
              </a:rPr>
              <a:t>107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709471" y="5236513"/>
            <a:ext cx="109728" cy="192781"/>
          </a:xfrm>
          <a:prstGeom prst="roundRect">
            <a:avLst>
              <a:gd name="adj" fmla="val 16666"/>
            </a:avLst>
          </a:prstGeom>
          <a:solidFill>
            <a:srgbClr val="3987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5150024"/>
            <a:ext cx="822503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Referral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709471" y="5502446"/>
            <a:ext cx="109728" cy="98996"/>
          </a:xfrm>
          <a:prstGeom prst="roundRect">
            <a:avLst>
              <a:gd name="adj" fmla="val 18473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95528" y="5369064"/>
            <a:ext cx="822503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Direct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709471" y="5674594"/>
            <a:ext cx="109728" cy="31262"/>
          </a:xfrm>
          <a:prstGeom prst="roundRect">
            <a:avLst>
              <a:gd name="adj" fmla="val 5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795528" y="5507345"/>
            <a:ext cx="822503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F3F5F8"/>
                </a:solidFill>
                <a:latin typeface="Barlow"/>
              </a:rPr>
              <a:t>Social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763402" y="2740152"/>
            <a:ext cx="109728" cy="1141058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964570" y="3127801"/>
            <a:ext cx="523037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Won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964570" y="3328969"/>
            <a:ext cx="52303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219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763402" y="3954362"/>
            <a:ext cx="109728" cy="583555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964570" y="4063259"/>
            <a:ext cx="523037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Open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64570" y="4264427"/>
            <a:ext cx="52303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112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763402" y="4611068"/>
            <a:ext cx="109728" cy="875332"/>
          </a:xfrm>
          <a:prstGeom prst="roundRect">
            <a:avLst>
              <a:gd name="adj" fmla="val 16666"/>
            </a:avLst>
          </a:prstGeom>
          <a:solidFill>
            <a:srgbClr val="8597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964570" y="4865854"/>
            <a:ext cx="523037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F3F5F8"/>
                </a:solidFill>
                <a:latin typeface="Barlow"/>
              </a:rPr>
              <a:t>Lost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964570" y="5067022"/>
            <a:ext cx="52303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168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499 of 519 deals matched a form lead by email.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Close rate by first touch, Northwind Dental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Close rate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first touch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1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469226"/>
                <a:gridCol w="2147153"/>
                <a:gridCol w="1073577"/>
                <a:gridCol w="1073577"/>
                <a:gridCol w="1073577"/>
                <a:gridCol w="1073577"/>
                <a:gridCol w="1073577"/>
                <a:gridCol w="107357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Deals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Won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Close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Won 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Average deal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Days to close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Ad cost per customer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$60K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$845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$95.4K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$1,325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$72.4K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$1,610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$17.3K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$1,080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$5,585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No form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$1,996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519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229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$271K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$1,185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859791"/>
                      </a:solidFill>
                    </a:lnT>
                    <a:lnB w="0">
                      <a:noFill/>
                    </a:lnB>
                    <a:solidFill>
                      <a:srgbClr val="142420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27594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173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127594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21954" y="2514600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721954" y="2514600"/>
            <a:ext cx="124321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127594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21954" y="2990088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721954" y="2990088"/>
            <a:ext cx="84728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127594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21954" y="3465576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721954" y="3465576"/>
            <a:ext cx="29298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127594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21954" y="3941064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721954" y="3941064"/>
            <a:ext cx="15045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127594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21954" y="4416552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721954" y="4416552"/>
            <a:ext cx="47511" cy="91440"/>
          </a:xfrm>
          <a:prstGeom prst="roundRect">
            <a:avLst>
              <a:gd name="adj" fmla="val 19245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127594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21954" y="4892040"/>
            <a:ext cx="136991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721954" y="4892040"/>
            <a:ext cx="15837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Close rate counts won and lost deals; open deals are left out. Ad cost per customer divides each platform's spend by the customers whose first visit came from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Close rate by first touch,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Who starts the journeys that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close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The same won revenue, credited two ways.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3749040"/>
          </a:xfrm>
          <a:prstGeom prst="roundRect">
            <a:avLst>
              <a:gd name="adj" fmla="val 390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57443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5435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F3F5F8"/>
                </a:solidFill>
                <a:latin typeface="Barlow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5435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841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5206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Google 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5206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$95.4K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74842" y="2648712"/>
            <a:ext cx="2655446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5206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$100K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413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778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Meta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778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$72.4K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105912"/>
            <a:ext cx="2478417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778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$64.4K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985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350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Organic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350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$60K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63112"/>
            <a:ext cx="1665812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350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$35.9K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557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922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Direct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922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$5,585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828004" y="4020312"/>
            <a:ext cx="502284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922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$31K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3129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494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Referral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494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$17.3K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837991" y="4477512"/>
            <a:ext cx="2492296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494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$19.3K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701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8066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Social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8066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$700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8066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$700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8218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Won revenue from deals with a form lead, by channel. Each deal counts once on each side, so both columns add up to $251K.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Close rate by first touch,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Judge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Organic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on first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50" b="0" i="0">
                <a:solidFill>
                  <a:srgbClr val="B3C2BD"/>
                </a:solidFill>
                <a:latin typeface="Barlow"/>
              </a:rPr>
              <a:t>It started $60K of won revenue but gets $35.9K on last touch. Cutting it on last-touch numbers would cut the journeys it starts.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Feed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Its leads close at 64% vs 57% overall, at $1,325 per deal.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Follow up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116 open deals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00" b="0" i="0">
                <a:solidFill>
                  <a:srgbClr val="B3C2BD"/>
                </a:solidFill>
                <a:latin typeface="Barlow"/>
              </a:rPr>
              <a:t>116 deals worth $176K are still open. 30 of them were created more than 14 days before Oct 5. Give each one a dated next step in HubSpot.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798168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798168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Close rate by first touch,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pipeline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judge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Organic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on first touch. It started 24% of won revenue.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Deals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519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Won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229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Close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57%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Won revenue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$271K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Best close rate: Google Ads at 64% on 113 decided deals.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Most won revenue by first touch: Google Ads, $95.4K.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116 deals are still open.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Close rate by first touch,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Deals: 519 from your HubSpot, created Sep 1 to Oct 5, 2026. 499 (96%) matched a form lead by email; 20 match no form lead.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First touch is the channel of the person's first recorded visit (UTM Grabber's first-touch fields), with ad platforms split out when that visit shows one; last touch is the visit that ended in the form.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Close rate = won / (won + lost). Days to close = close date minus create date, won deals only.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Ad spend: $27.9K from Google Ads and Meta Ads, September 2026.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Changes compare September 2026 with August.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Won deals, revenue and days to close are not compared with August: 22% of this period's deals are still open.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Close rate by first touch,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