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Rubik" charset="0"/>
      <p:regular r:id="rId15"/>
      <p:bold r:id="rId16"/>
    </p:embeddedFont>
    <p:embeddedFont>
      <p:font typeface="Work Sans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Paid</c:v>
                </c:pt>
              </c:strCache>
            </c:strRef>
          </c:tx>
          <c:spPr>
            <a:ln w="28575">
              <a:solidFill>
                <a:srgbClr val="007D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07D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23.0</c:v>
                </c:pt>
                <c:pt idx="1">
                  <c:v>25.0</c:v>
                </c:pt>
                <c:pt idx="2">
                  <c:v>29.0</c:v>
                </c:pt>
                <c:pt idx="3">
                  <c:v>20.0</c:v>
                </c:pt>
                <c:pt idx="4">
                  <c:v>18.0</c:v>
                </c:pt>
                <c:pt idx="5">
                  <c:v>14.0</c:v>
                </c:pt>
                <c:pt idx="6">
                  <c:v>12.0</c:v>
                </c:pt>
                <c:pt idx="7">
                  <c:v>31.0</c:v>
                </c:pt>
                <c:pt idx="8">
                  <c:v>36.0</c:v>
                </c:pt>
                <c:pt idx="9">
                  <c:v>37.0</c:v>
                </c:pt>
                <c:pt idx="10">
                  <c:v>28.0</c:v>
                </c:pt>
                <c:pt idx="11">
                  <c:v>13.0</c:v>
                </c:pt>
                <c:pt idx="12">
                  <c:v>16.0</c:v>
                </c:pt>
                <c:pt idx="13">
                  <c:v>33.0</c:v>
                </c:pt>
                <c:pt idx="14">
                  <c:v>32.0</c:v>
                </c:pt>
                <c:pt idx="15">
                  <c:v>22.0</c:v>
                </c:pt>
                <c:pt idx="16">
                  <c:v>31.0</c:v>
                </c:pt>
                <c:pt idx="17">
                  <c:v>22.0</c:v>
                </c:pt>
                <c:pt idx="18">
                  <c:v>14.0</c:v>
                </c:pt>
                <c:pt idx="19">
                  <c:v>9.0</c:v>
                </c:pt>
                <c:pt idx="20">
                  <c:v>27.0</c:v>
                </c:pt>
                <c:pt idx="21">
                  <c:v>23.0</c:v>
                </c:pt>
                <c:pt idx="22">
                  <c:v>37.0</c:v>
                </c:pt>
                <c:pt idx="23">
                  <c:v>25.0</c:v>
                </c:pt>
                <c:pt idx="24">
                  <c:v>27.0</c:v>
                </c:pt>
                <c:pt idx="25">
                  <c:v>11.0</c:v>
                </c:pt>
                <c:pt idx="26">
                  <c:v>15.0</c:v>
                </c:pt>
                <c:pt idx="27">
                  <c:v>28.0</c:v>
                </c:pt>
                <c:pt idx="28">
                  <c:v>21.0</c:v>
                </c:pt>
                <c:pt idx="29">
                  <c:v>23.0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</c:v>
                </c:pt>
              </c:strCache>
            </c:strRef>
          </c:tx>
          <c:spPr>
            <a:ln w="28575">
              <a:solidFill>
                <a:srgbClr val="EB9F39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EB9F39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19.0</c:v>
                </c:pt>
                <c:pt idx="1">
                  <c:v>15.0</c:v>
                </c:pt>
                <c:pt idx="2">
                  <c:v>8.0</c:v>
                </c:pt>
                <c:pt idx="3">
                  <c:v>22.0</c:v>
                </c:pt>
                <c:pt idx="4">
                  <c:v>3.0</c:v>
                </c:pt>
                <c:pt idx="5">
                  <c:v>6.0</c:v>
                </c:pt>
                <c:pt idx="6">
                  <c:v>8.0</c:v>
                </c:pt>
                <c:pt idx="7">
                  <c:v>15.0</c:v>
                </c:pt>
                <c:pt idx="8">
                  <c:v>20.0</c:v>
                </c:pt>
                <c:pt idx="9">
                  <c:v>17.0</c:v>
                </c:pt>
                <c:pt idx="10">
                  <c:v>11.0</c:v>
                </c:pt>
                <c:pt idx="11">
                  <c:v>11.0</c:v>
                </c:pt>
                <c:pt idx="12">
                  <c:v>5.0</c:v>
                </c:pt>
                <c:pt idx="13">
                  <c:v>19.0</c:v>
                </c:pt>
                <c:pt idx="14">
                  <c:v>14.0</c:v>
                </c:pt>
                <c:pt idx="15">
                  <c:v>22.0</c:v>
                </c:pt>
                <c:pt idx="16">
                  <c:v>14.0</c:v>
                </c:pt>
                <c:pt idx="17">
                  <c:v>13.0</c:v>
                </c:pt>
                <c:pt idx="18">
                  <c:v>14.0</c:v>
                </c:pt>
                <c:pt idx="19">
                  <c:v>8.0</c:v>
                </c:pt>
                <c:pt idx="20">
                  <c:v>14.0</c:v>
                </c:pt>
                <c:pt idx="21">
                  <c:v>17.0</c:v>
                </c:pt>
                <c:pt idx="22">
                  <c:v>18.0</c:v>
                </c:pt>
                <c:pt idx="23">
                  <c:v>21.0</c:v>
                </c:pt>
                <c:pt idx="24">
                  <c:v>12.0</c:v>
                </c:pt>
                <c:pt idx="25">
                  <c:v>5.0</c:v>
                </c:pt>
                <c:pt idx="26">
                  <c:v>4.0</c:v>
                </c:pt>
                <c:pt idx="27">
                  <c:v>16.0</c:v>
                </c:pt>
                <c:pt idx="28">
                  <c:v>22.0</c:v>
                </c:pt>
                <c:pt idx="29">
                  <c:v>25.0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C5464"/>
              </a:solidFill>
              <a:latin typeface="Work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First touch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Paid</c:v>
                </c:pt>
                <c:pt idx="1">
                  <c:v>Organic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613.0</c:v>
                </c:pt>
                <c:pt idx="1">
                  <c:v>507.0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touch</c:v>
                </c:pt>
              </c:strCache>
            </c:strRef>
          </c:tx>
          <c:spPr>
            <a:solidFill>
              <a:srgbClr val="EB9F39"/>
            </a:solidFill>
            <a:ln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Paid</c:v>
                </c:pt>
                <c:pt idx="1">
                  <c:v>Organic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702.0</c:v>
                </c:pt>
                <c:pt idx="1">
                  <c:v>418.0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4C5464"/>
              </a:solidFill>
              <a:latin typeface="Work Sans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35915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35915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Paid vs organic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6499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36499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4338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0" i="0">
                <a:solidFill>
                  <a:srgbClr val="FFFFFF"/>
                </a:solidFill>
                <a:latin typeface="Rubik"/>
              </a:rPr>
              <a:t>Paid and organic moved together; paid holds at </a:t>
            </a:r>
            <a:r>
              <a:rPr sz="5000" b="1" i="0">
                <a:solidFill>
                  <a:srgbClr val="FFFFFF"/>
                </a:solidFill>
                <a:latin typeface="Rubik"/>
              </a:rPr>
              <a:t>63%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of leads.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3815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702 paid and 418 organic leads over 30 days. Google tops both sides: 54% of paid leads and 31% of organic.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7388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Paid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702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574544"/>
            <a:ext cx="164769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574544"/>
            <a:ext cx="150139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9% from August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2750"/>
                </a:moveTo>
                <a:lnTo>
                  <a:pt x="844" y="2357"/>
                </a:lnTo>
                <a:lnTo>
                  <a:pt x="1688" y="1571"/>
                </a:lnTo>
                <a:lnTo>
                  <a:pt x="2532" y="3339"/>
                </a:lnTo>
                <a:lnTo>
                  <a:pt x="3376" y="3732"/>
                </a:lnTo>
                <a:lnTo>
                  <a:pt x="4221" y="4518"/>
                </a:lnTo>
                <a:lnTo>
                  <a:pt x="5065" y="4911"/>
                </a:lnTo>
                <a:lnTo>
                  <a:pt x="5909" y="1178"/>
                </a:lnTo>
                <a:lnTo>
                  <a:pt x="6753" y="196"/>
                </a:lnTo>
                <a:lnTo>
                  <a:pt x="7598" y="0"/>
                </a:lnTo>
                <a:lnTo>
                  <a:pt x="8442" y="1768"/>
                </a:lnTo>
                <a:lnTo>
                  <a:pt x="9286" y="4714"/>
                </a:lnTo>
                <a:lnTo>
                  <a:pt x="10130" y="4125"/>
                </a:lnTo>
                <a:lnTo>
                  <a:pt x="10974" y="786"/>
                </a:lnTo>
                <a:lnTo>
                  <a:pt x="11819" y="982"/>
                </a:lnTo>
                <a:lnTo>
                  <a:pt x="12663" y="2946"/>
                </a:lnTo>
                <a:lnTo>
                  <a:pt x="13507" y="1178"/>
                </a:lnTo>
                <a:lnTo>
                  <a:pt x="14351" y="2946"/>
                </a:lnTo>
                <a:lnTo>
                  <a:pt x="15196" y="4518"/>
                </a:lnTo>
                <a:lnTo>
                  <a:pt x="16040" y="5500"/>
                </a:lnTo>
                <a:lnTo>
                  <a:pt x="16884" y="1964"/>
                </a:lnTo>
                <a:lnTo>
                  <a:pt x="17728" y="2750"/>
                </a:lnTo>
                <a:lnTo>
                  <a:pt x="18572" y="0"/>
                </a:lnTo>
                <a:lnTo>
                  <a:pt x="19417" y="2357"/>
                </a:lnTo>
                <a:lnTo>
                  <a:pt x="20261" y="1964"/>
                </a:lnTo>
                <a:lnTo>
                  <a:pt x="21105" y="5107"/>
                </a:lnTo>
                <a:lnTo>
                  <a:pt x="21949" y="4321"/>
                </a:lnTo>
                <a:lnTo>
                  <a:pt x="22794" y="1768"/>
                </a:lnTo>
                <a:lnTo>
                  <a:pt x="23638" y="3143"/>
                </a:lnTo>
                <a:lnTo>
                  <a:pt x="24482" y="2750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2750"/>
                </a:moveTo>
                <a:lnTo>
                  <a:pt x="844" y="2357"/>
                </a:lnTo>
                <a:lnTo>
                  <a:pt x="1688" y="1571"/>
                </a:lnTo>
                <a:lnTo>
                  <a:pt x="2532" y="3339"/>
                </a:lnTo>
                <a:lnTo>
                  <a:pt x="3376" y="3732"/>
                </a:lnTo>
                <a:lnTo>
                  <a:pt x="4221" y="4518"/>
                </a:lnTo>
                <a:lnTo>
                  <a:pt x="5065" y="4911"/>
                </a:lnTo>
                <a:lnTo>
                  <a:pt x="5909" y="1178"/>
                </a:lnTo>
                <a:lnTo>
                  <a:pt x="6753" y="196"/>
                </a:lnTo>
                <a:lnTo>
                  <a:pt x="7598" y="0"/>
                </a:lnTo>
                <a:lnTo>
                  <a:pt x="8442" y="1768"/>
                </a:lnTo>
                <a:lnTo>
                  <a:pt x="9286" y="4714"/>
                </a:lnTo>
                <a:lnTo>
                  <a:pt x="10130" y="4125"/>
                </a:lnTo>
                <a:lnTo>
                  <a:pt x="10974" y="786"/>
                </a:lnTo>
                <a:lnTo>
                  <a:pt x="11819" y="982"/>
                </a:lnTo>
                <a:lnTo>
                  <a:pt x="12663" y="2946"/>
                </a:lnTo>
                <a:lnTo>
                  <a:pt x="13507" y="1178"/>
                </a:lnTo>
                <a:lnTo>
                  <a:pt x="14351" y="2946"/>
                </a:lnTo>
                <a:lnTo>
                  <a:pt x="15196" y="4518"/>
                </a:lnTo>
                <a:lnTo>
                  <a:pt x="16040" y="5500"/>
                </a:lnTo>
                <a:lnTo>
                  <a:pt x="16884" y="1964"/>
                </a:lnTo>
                <a:lnTo>
                  <a:pt x="17728" y="2750"/>
                </a:lnTo>
                <a:lnTo>
                  <a:pt x="18572" y="0"/>
                </a:lnTo>
                <a:lnTo>
                  <a:pt x="19417" y="2357"/>
                </a:lnTo>
                <a:lnTo>
                  <a:pt x="20261" y="1964"/>
                </a:lnTo>
                <a:lnTo>
                  <a:pt x="21105" y="5107"/>
                </a:lnTo>
                <a:lnTo>
                  <a:pt x="21949" y="4321"/>
                </a:lnTo>
                <a:lnTo>
                  <a:pt x="22794" y="1768"/>
                </a:lnTo>
                <a:lnTo>
                  <a:pt x="23638" y="3143"/>
                </a:lnTo>
                <a:lnTo>
                  <a:pt x="24482" y="275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65628" y="335889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Organic leads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418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73704" y="2574544"/>
            <a:ext cx="170230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683432" y="2574544"/>
            <a:ext cx="155600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18% from August</a:t>
            </a:r>
          </a:p>
        </p:txBody>
      </p:sp>
      <p:sp>
        <p:nvSpPr>
          <p:cNvPr id="17" name="Freeform 16"/>
          <p:cNvSpPr/>
          <p:nvPr/>
        </p:nvSpPr>
        <p:spPr>
          <a:xfrm>
            <a:off x="3573658" y="3148554"/>
            <a:ext cx="2238726" cy="502920"/>
          </a:xfrm>
          <a:custGeom>
            <a:avLst/>
            <a:gdLst/>
            <a:ahLst/>
            <a:cxnLst/>
            <a:rect l="l" t="t" r="r" b="b"/>
            <a:pathLst>
              <a:path w="24483" h="5500">
                <a:moveTo>
                  <a:pt x="0" y="1500"/>
                </a:moveTo>
                <a:lnTo>
                  <a:pt x="844" y="2500"/>
                </a:lnTo>
                <a:lnTo>
                  <a:pt x="1688" y="4250"/>
                </a:lnTo>
                <a:lnTo>
                  <a:pt x="2533" y="750"/>
                </a:lnTo>
                <a:lnTo>
                  <a:pt x="3377" y="5500"/>
                </a:lnTo>
                <a:lnTo>
                  <a:pt x="4221" y="4750"/>
                </a:lnTo>
                <a:lnTo>
                  <a:pt x="5065" y="4250"/>
                </a:lnTo>
                <a:lnTo>
                  <a:pt x="5910" y="2500"/>
                </a:lnTo>
                <a:lnTo>
                  <a:pt x="6754" y="1250"/>
                </a:lnTo>
                <a:lnTo>
                  <a:pt x="7598" y="2000"/>
                </a:lnTo>
                <a:lnTo>
                  <a:pt x="8442" y="3500"/>
                </a:lnTo>
                <a:lnTo>
                  <a:pt x="9286" y="3500"/>
                </a:lnTo>
                <a:lnTo>
                  <a:pt x="10131" y="5000"/>
                </a:lnTo>
                <a:lnTo>
                  <a:pt x="10975" y="1500"/>
                </a:lnTo>
                <a:lnTo>
                  <a:pt x="11819" y="2750"/>
                </a:lnTo>
                <a:lnTo>
                  <a:pt x="12663" y="750"/>
                </a:lnTo>
                <a:lnTo>
                  <a:pt x="13508" y="2750"/>
                </a:lnTo>
                <a:lnTo>
                  <a:pt x="14352" y="3000"/>
                </a:lnTo>
                <a:lnTo>
                  <a:pt x="15196" y="2750"/>
                </a:lnTo>
                <a:lnTo>
                  <a:pt x="16040" y="4250"/>
                </a:lnTo>
                <a:lnTo>
                  <a:pt x="16884" y="2750"/>
                </a:lnTo>
                <a:lnTo>
                  <a:pt x="17729" y="2000"/>
                </a:lnTo>
                <a:lnTo>
                  <a:pt x="18573" y="1750"/>
                </a:lnTo>
                <a:lnTo>
                  <a:pt x="19417" y="1000"/>
                </a:lnTo>
                <a:lnTo>
                  <a:pt x="20261" y="3250"/>
                </a:lnTo>
                <a:lnTo>
                  <a:pt x="21106" y="5000"/>
                </a:lnTo>
                <a:lnTo>
                  <a:pt x="21950" y="5250"/>
                </a:lnTo>
                <a:lnTo>
                  <a:pt x="22794" y="2250"/>
                </a:lnTo>
                <a:lnTo>
                  <a:pt x="23638" y="750"/>
                </a:lnTo>
                <a:lnTo>
                  <a:pt x="24483" y="0"/>
                </a:lnTo>
                <a:lnTo>
                  <a:pt x="24483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3573658" y="3148554"/>
            <a:ext cx="2238726" cy="502920"/>
          </a:xfrm>
          <a:custGeom>
            <a:avLst/>
            <a:gdLst/>
            <a:ahLst/>
            <a:cxnLst/>
            <a:rect l="l" t="t" r="r" b="b"/>
            <a:pathLst>
              <a:path w="24483" h="5500">
                <a:moveTo>
                  <a:pt x="0" y="1500"/>
                </a:moveTo>
                <a:lnTo>
                  <a:pt x="844" y="2500"/>
                </a:lnTo>
                <a:lnTo>
                  <a:pt x="1688" y="4250"/>
                </a:lnTo>
                <a:lnTo>
                  <a:pt x="2533" y="750"/>
                </a:lnTo>
                <a:lnTo>
                  <a:pt x="3377" y="5500"/>
                </a:lnTo>
                <a:lnTo>
                  <a:pt x="4221" y="4750"/>
                </a:lnTo>
                <a:lnTo>
                  <a:pt x="5065" y="4250"/>
                </a:lnTo>
                <a:lnTo>
                  <a:pt x="5910" y="2500"/>
                </a:lnTo>
                <a:lnTo>
                  <a:pt x="6754" y="1250"/>
                </a:lnTo>
                <a:lnTo>
                  <a:pt x="7598" y="2000"/>
                </a:lnTo>
                <a:lnTo>
                  <a:pt x="8442" y="3500"/>
                </a:lnTo>
                <a:lnTo>
                  <a:pt x="9286" y="3500"/>
                </a:lnTo>
                <a:lnTo>
                  <a:pt x="10131" y="5000"/>
                </a:lnTo>
                <a:lnTo>
                  <a:pt x="10975" y="1500"/>
                </a:lnTo>
                <a:lnTo>
                  <a:pt x="11819" y="2750"/>
                </a:lnTo>
                <a:lnTo>
                  <a:pt x="12663" y="750"/>
                </a:lnTo>
                <a:lnTo>
                  <a:pt x="13508" y="2750"/>
                </a:lnTo>
                <a:lnTo>
                  <a:pt x="14352" y="3000"/>
                </a:lnTo>
                <a:lnTo>
                  <a:pt x="15196" y="2750"/>
                </a:lnTo>
                <a:lnTo>
                  <a:pt x="16040" y="4250"/>
                </a:lnTo>
                <a:lnTo>
                  <a:pt x="16884" y="2750"/>
                </a:lnTo>
                <a:lnTo>
                  <a:pt x="17729" y="2000"/>
                </a:lnTo>
                <a:lnTo>
                  <a:pt x="18573" y="1750"/>
                </a:lnTo>
                <a:lnTo>
                  <a:pt x="19417" y="1000"/>
                </a:lnTo>
                <a:lnTo>
                  <a:pt x="20261" y="3250"/>
                </a:lnTo>
                <a:lnTo>
                  <a:pt x="21106" y="5000"/>
                </a:lnTo>
                <a:lnTo>
                  <a:pt x="21950" y="5250"/>
                </a:lnTo>
                <a:lnTo>
                  <a:pt x="22794" y="2250"/>
                </a:lnTo>
                <a:lnTo>
                  <a:pt x="23638" y="750"/>
                </a:lnTo>
                <a:lnTo>
                  <a:pt x="24483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771236" y="310743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Paid share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63%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79312" y="2574544"/>
            <a:ext cx="196138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489040" y="2574544"/>
            <a:ext cx="181508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↓ Down 2 pts from August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Paid leads fully tagged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95%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84919" y="2574544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9294647" y="2574544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Paid vs organic, Northwind Dental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split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Paid and organic,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measure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by measure.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Paid means a paid last touch (cpc, paid social or an ad click ID). Organic is everything else: search, social, referral, email and direct.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374904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63940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2387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141821"/>
                </a:solidFill>
                <a:latin typeface="Rubik"/>
              </a:rPr>
              <a:t>Paid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2387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41821"/>
                </a:solidFill>
                <a:latin typeface="Rubik"/>
              </a:rPr>
              <a:t>Organic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536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490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490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702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18232"/>
            <a:ext cx="1658733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490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418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108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474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Share of leads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474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63%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075432"/>
            <a:ext cx="1658632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474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37%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680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046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Change vs August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046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+9%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68243" y="3532632"/>
            <a:ext cx="1362044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046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+18% ✓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252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618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Top source share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618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Google 54%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989832"/>
            <a:ext cx="1567415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618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Google 31%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2824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190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Top landing page share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190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/new-pati… 20%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5851394" y="4447032"/>
            <a:ext cx="1478894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190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Home 38%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7396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776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Fully tagged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776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95%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904232"/>
            <a:ext cx="643376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776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22%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1248" y="525170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737B8B"/>
                </a:solidFill>
                <a:latin typeface="Work Sans"/>
              </a:rPr>
              <a:t>A tick marks the side ahead by 3 points or more where higher is better.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Paid vs organic, Northwind Dental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Trajectory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Which side is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growing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Leads per day, paid against organic.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33016"/>
          <a:ext cx="6629400" cy="37002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Leads per day by last-touch channel group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804416"/>
            <a:ext cx="3788359" cy="4431792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206044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Trajectory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Organic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finished the period stronger.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107944"/>
            <a:ext cx="3276295" cy="2872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Against August, paid grew 9% and organic grew 18%.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Inside the period (first half to second half), paid went from 367 to 335; organic from 193 to 225.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Paid vs organic,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Who feeds each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side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Top five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sources</a:t>
            </a:r>
            <a:r>
              <a:rPr sz="1400" b="0" i="0">
                <a:solidFill>
                  <a:srgbClr val="141821"/>
                </a:solidFill>
                <a:latin typeface="Rubik"/>
              </a:rPr>
              <a:t> on each side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39" cy="2852928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49837"/>
                <a:gridCol w="2810280"/>
                <a:gridCol w="2443721"/>
                <a:gridCol w="2810280"/>
                <a:gridCol w="24437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Paid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Paid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Organic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Organic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Google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Google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Facebook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Direct (no UTM)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Instagram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ChatGPT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TikTok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18485" y="24353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382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12845" y="2508504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612845" y="2508504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272486" y="24353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128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866846" y="2508504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9866846" y="2508504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018485" y="29108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155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12845" y="2983992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612845" y="2983992"/>
            <a:ext cx="676190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272486" y="29108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85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866846" y="2983992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866846" y="2983992"/>
            <a:ext cx="110664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018485" y="33863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132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612845" y="3459480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612845" y="3459480"/>
            <a:ext cx="57585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272486" y="33863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866846" y="3459480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9866846" y="3459480"/>
            <a:ext cx="58587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018485" y="38618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–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612845" y="3934968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9272486" y="38618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866846" y="3934968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9866846" y="3934968"/>
            <a:ext cx="429640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4018485" y="43373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–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612845" y="4410456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9272486" y="43373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866846" y="4410456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9866846" y="4410456"/>
            <a:ext cx="26038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Organic leads without a utm_source are grouped by channel.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Paid vs organic,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First touch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opens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the journey.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First touch is how a lead first reached the site; last touch is the visit that converted.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33016"/>
          <a:ext cx="6629400" cy="37002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Leads credited to each side by first touch and by last touch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804416"/>
            <a:ext cx="3788359" cy="4431792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206044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Openers vs closers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Organic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opened 19% of the journeys paid closed.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107944"/>
            <a:ext cx="3276295" cy="2872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134 paid leads first found you through organic channels; 45 organic leads first came from a paid click.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Judge each side on both touches, or the opener looks weaker than it 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Paid vs organic,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Where to put the next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dollar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Ongoing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Protect your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home page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brought 38% of organic leads (157). Keep it current and linked from your top posts.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7708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57708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Next quarter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Rebalance budget by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trajectory</a:t>
            </a:r>
            <a:r>
              <a:rPr sz="1800" b="0" i="0">
                <a:solidFill>
                  <a:srgbClr val="141821"/>
                </a:solidFill>
                <a:latin typeface="Rubik"/>
              </a:rPr>
              <a:t>, not size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Paid is 63% of leads today. Compare this report each quarter and shift budget toward the side that is growing.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Paid vs organic,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split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protect your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home page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It brings 38% of organic leads.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Paid share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63%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Paid leads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702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Organic leads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418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Paid fully tagged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95%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Against August, paid grew 9% and organic grew 18%.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Top sources: Google for paid, Google for organic.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23.4 paid and 13.9 organic leads a day.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41248" y="5394960"/>
            <a:ext cx="10509199" cy="0"/>
          </a:xfrm>
          <a:prstGeom prst="line">
            <a:avLst/>
          </a:prstGeom>
          <a:ln w="9525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4124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C5464"/>
                </a:solidFill>
                <a:latin typeface="Work Sans"/>
              </a:rPr>
              <a:t>How we built this report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" y="5715000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37B8B"/>
                </a:solidFill>
                <a:latin typeface="Work Sans"/>
              </a:rPr>
              <a:t>Paid: the converting visit was a paid click (utm_medium cpc, ppc or paid social, or a Google or Microsoft click ID). Organic: every other lead.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Change compares with August (645 paid, 354 organic).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First touch comes from UTM Grabber's first-visit fields.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Paid vs organic,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