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embeddedFontLst>
    <p:embeddedFont>
      <p:font typeface="IBM Plex Sans" charset="0"/>
      <p:regular r:id="rId15"/>
      <p:bold r:id="rId16"/>
    </p:embeddedFont>
    <p:embeddedFont>
      <p:font typeface="IBM Plex Sans Condensed" charset="0"/>
      <p:regular r:id="rId17"/>
      <p:bold r:id="rId18"/>
    </p:embeddedFont>
    <p:embeddedFont>
      <p:font typeface="IBM Plex Mono" charset="0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Paid</c:v>
                </c:pt>
              </c:strCache>
            </c:strRef>
          </c:tx>
          <c:spPr>
            <a:ln w="28575">
              <a:solidFill>
                <a:srgbClr val="007D66"/>
              </a:solidFill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007D66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23.0</c:v>
                </c:pt>
                <c:pt idx="1">
                  <c:v>25.0</c:v>
                </c:pt>
                <c:pt idx="2">
                  <c:v>29.0</c:v>
                </c:pt>
                <c:pt idx="3">
                  <c:v>20.0</c:v>
                </c:pt>
                <c:pt idx="4">
                  <c:v>18.0</c:v>
                </c:pt>
                <c:pt idx="5">
                  <c:v>14.0</c:v>
                </c:pt>
                <c:pt idx="6">
                  <c:v>12.0</c:v>
                </c:pt>
                <c:pt idx="7">
                  <c:v>31.0</c:v>
                </c:pt>
                <c:pt idx="8">
                  <c:v>36.0</c:v>
                </c:pt>
                <c:pt idx="9">
                  <c:v>37.0</c:v>
                </c:pt>
                <c:pt idx="10">
                  <c:v>28.0</c:v>
                </c:pt>
                <c:pt idx="11">
                  <c:v>13.0</c:v>
                </c:pt>
                <c:pt idx="12">
                  <c:v>16.0</c:v>
                </c:pt>
                <c:pt idx="13">
                  <c:v>33.0</c:v>
                </c:pt>
                <c:pt idx="14">
                  <c:v>32.0</c:v>
                </c:pt>
                <c:pt idx="15">
                  <c:v>22.0</c:v>
                </c:pt>
                <c:pt idx="16">
                  <c:v>31.0</c:v>
                </c:pt>
                <c:pt idx="17">
                  <c:v>22.0</c:v>
                </c:pt>
                <c:pt idx="18">
                  <c:v>14.0</c:v>
                </c:pt>
                <c:pt idx="19">
                  <c:v>9.0</c:v>
                </c:pt>
                <c:pt idx="20">
                  <c:v>27.0</c:v>
                </c:pt>
                <c:pt idx="21">
                  <c:v>23.0</c:v>
                </c:pt>
                <c:pt idx="22">
                  <c:v>37.0</c:v>
                </c:pt>
                <c:pt idx="23">
                  <c:v>25.0</c:v>
                </c:pt>
                <c:pt idx="24">
                  <c:v>27.0</c:v>
                </c:pt>
                <c:pt idx="25">
                  <c:v>11.0</c:v>
                </c:pt>
                <c:pt idx="26">
                  <c:v>15.0</c:v>
                </c:pt>
                <c:pt idx="27">
                  <c:v>28.0</c:v>
                </c:pt>
                <c:pt idx="28">
                  <c:v>21.0</c:v>
                </c:pt>
                <c:pt idx="29">
                  <c:v>23.0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Organic</c:v>
                </c:pt>
              </c:strCache>
            </c:strRef>
          </c:tx>
          <c:spPr>
            <a:ln w="28575">
              <a:solidFill>
                <a:srgbClr val="EB9F39"/>
              </a:solidFill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EB9F39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19.0</c:v>
                </c:pt>
                <c:pt idx="1">
                  <c:v>15.0</c:v>
                </c:pt>
                <c:pt idx="2">
                  <c:v>8.0</c:v>
                </c:pt>
                <c:pt idx="3">
                  <c:v>22.0</c:v>
                </c:pt>
                <c:pt idx="4">
                  <c:v>3.0</c:v>
                </c:pt>
                <c:pt idx="5">
                  <c:v>6.0</c:v>
                </c:pt>
                <c:pt idx="6">
                  <c:v>8.0</c:v>
                </c:pt>
                <c:pt idx="7">
                  <c:v>15.0</c:v>
                </c:pt>
                <c:pt idx="8">
                  <c:v>20.0</c:v>
                </c:pt>
                <c:pt idx="9">
                  <c:v>17.0</c:v>
                </c:pt>
                <c:pt idx="10">
                  <c:v>11.0</c:v>
                </c:pt>
                <c:pt idx="11">
                  <c:v>11.0</c:v>
                </c:pt>
                <c:pt idx="12">
                  <c:v>5.0</c:v>
                </c:pt>
                <c:pt idx="13">
                  <c:v>19.0</c:v>
                </c:pt>
                <c:pt idx="14">
                  <c:v>14.0</c:v>
                </c:pt>
                <c:pt idx="15">
                  <c:v>22.0</c:v>
                </c:pt>
                <c:pt idx="16">
                  <c:v>14.0</c:v>
                </c:pt>
                <c:pt idx="17">
                  <c:v>13.0</c:v>
                </c:pt>
                <c:pt idx="18">
                  <c:v>14.0</c:v>
                </c:pt>
                <c:pt idx="19">
                  <c:v>8.0</c:v>
                </c:pt>
                <c:pt idx="20">
                  <c:v>14.0</c:v>
                </c:pt>
                <c:pt idx="21">
                  <c:v>17.0</c:v>
                </c:pt>
                <c:pt idx="22">
                  <c:v>18.0</c:v>
                </c:pt>
                <c:pt idx="23">
                  <c:v>21.0</c:v>
                </c:pt>
                <c:pt idx="24">
                  <c:v>12.0</c:v>
                </c:pt>
                <c:pt idx="25">
                  <c:v>5.0</c:v>
                </c:pt>
                <c:pt idx="26">
                  <c:v>4.0</c:v>
                </c:pt>
                <c:pt idx="27">
                  <c:v>16.0</c:v>
                </c:pt>
                <c:pt idx="28">
                  <c:v>22.0</c:v>
                </c:pt>
                <c:pt idx="29">
                  <c:v>25.0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3CAD4"/>
            </a:solidFill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2140495176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rgbClr val="EDF0F4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050" b="0" i="0">
              <a:solidFill>
                <a:srgbClr val="475262"/>
              </a:solidFill>
              <a:latin typeface="IBM Plex Sans"/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0" i="0">
          <a:solidFill>
            <a:srgbClr val="6E7887"/>
          </a:solidFill>
          <a:latin typeface="IBM Plex Sans Condensed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First touch</c:v>
                </c:pt>
              </c:strCache>
            </c:strRef>
          </c:tx>
          <c:spPr>
            <a:solidFill>
              <a:srgbClr val="007D66"/>
            </a:solidFill>
            <a:ln>
              <a:noFill/>
            </a:ln>
          </c:spPr>
          <c:invertIfNegative val="0"/>
          <c:cat>
            <c:strRef>
              <c:f>Sheet1!$A$2:$A$3</c:f>
              <c:strCache>
                <c:ptCount val="2"/>
                <c:pt idx="0">
                  <c:v>Paid</c:v>
                </c:pt>
                <c:pt idx="1">
                  <c:v>Organic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613.0</c:v>
                </c:pt>
                <c:pt idx="1">
                  <c:v>507.0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touch</c:v>
                </c:pt>
              </c:strCache>
            </c:strRef>
          </c:tx>
          <c:spPr>
            <a:solidFill>
              <a:srgbClr val="EB9F39"/>
            </a:solidFill>
            <a:ln>
              <a:noFill/>
            </a:ln>
          </c:spPr>
          <c:invertIfNegative val="0"/>
          <c:cat>
            <c:strRef>
              <c:f>Sheet1!$A$2:$A$3</c:f>
              <c:strCache>
                <c:ptCount val="2"/>
                <c:pt idx="0">
                  <c:v>Paid</c:v>
                </c:pt>
                <c:pt idx="1">
                  <c:v>Organic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702.0</c:v>
                </c:pt>
                <c:pt idx="1">
                  <c:v>418.0</c:v>
                </c:pt>
              </c:numCache>
            </c:numRef>
          </c:val>
        </c:ser>
        <c:gapWidth val="70"/>
        <c:overlap val="-8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3CAD4"/>
            </a:solidFill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EDF0F4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050" b="0" i="0">
              <a:solidFill>
                <a:srgbClr val="475262"/>
              </a:solidFill>
              <a:latin typeface="IBM Plex Sans"/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6E7887"/>
          </a:solidFill>
          <a:latin typeface="IBM Plex Sans Condensed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Northwind Dental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544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E7C66"/>
                </a:solidFill>
                <a:latin typeface="IBM Plex Sans Condensed"/>
              </a:rPr>
              <a:t>Paid vs organic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11528" y="155448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475262"/>
                </a:solidFill>
                <a:latin typeface="IBM Plex Sans Condensed"/>
              </a:rPr>
              <a:t>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938528"/>
            <a:ext cx="10789920" cy="1328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Paid and organic moved together; paid holds at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63%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 of leads.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377184"/>
            <a:ext cx="960120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475262"/>
                </a:solidFill>
                <a:latin typeface="IBM Plex Sans"/>
              </a:rPr>
              <a:t>702 paid and 418 organic leads over 30 days. Google tops both sides: 54% of paid leads and 31% of organic.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6928" y="5559552"/>
            <a:ext cx="18364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northwinddental.com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03348" y="5559552"/>
            <a:ext cx="13208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Gravity Forms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24148" y="5559552"/>
            <a:ext cx="16662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1,120 submissions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90388" y="5559552"/>
            <a:ext cx="9042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30 days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5943600"/>
            <a:ext cx="215569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681228" y="604875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1248" y="5943600"/>
            <a:ext cx="188137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UTM Grabber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61998" y="5943600"/>
            <a:ext cx="21556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1,120 leads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814066" y="5943600"/>
            <a:ext cx="244652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Oval 17"/>
          <p:cNvSpPr/>
          <p:nvPr/>
        </p:nvSpPr>
        <p:spPr>
          <a:xfrm>
            <a:off x="2928366" y="604875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088386" y="5943600"/>
            <a:ext cx="21722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Sample data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71036" y="5943600"/>
            <a:ext cx="24465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31520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Paid 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702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304288"/>
            <a:ext cx="231183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0B7A3B"/>
                </a:solidFill>
                <a:latin typeface="IBM Plex Sans Condensed"/>
              </a:rPr>
              <a:t>▲ +9%  vs August</a:t>
            </a:r>
          </a:p>
        </p:txBody>
      </p:sp>
      <p:sp>
        <p:nvSpPr>
          <p:cNvPr id="8" name="Freeform 7"/>
          <p:cNvSpPr/>
          <p:nvPr/>
        </p:nvSpPr>
        <p:spPr>
          <a:xfrm>
            <a:off x="731520" y="3093690"/>
            <a:ext cx="2311786" cy="502920"/>
          </a:xfrm>
          <a:custGeom>
            <a:avLst/>
            <a:gdLst/>
            <a:ahLst/>
            <a:cxnLst/>
            <a:rect l="l" t="t" r="r" b="b"/>
            <a:pathLst>
              <a:path w="25282" h="5500">
                <a:moveTo>
                  <a:pt x="0" y="2750"/>
                </a:moveTo>
                <a:lnTo>
                  <a:pt x="871" y="2357"/>
                </a:lnTo>
                <a:lnTo>
                  <a:pt x="1743" y="1571"/>
                </a:lnTo>
                <a:lnTo>
                  <a:pt x="2615" y="3339"/>
                </a:lnTo>
                <a:lnTo>
                  <a:pt x="3487" y="3732"/>
                </a:lnTo>
                <a:lnTo>
                  <a:pt x="4359" y="4518"/>
                </a:lnTo>
                <a:lnTo>
                  <a:pt x="5230" y="4911"/>
                </a:lnTo>
                <a:lnTo>
                  <a:pt x="6102" y="1178"/>
                </a:lnTo>
                <a:lnTo>
                  <a:pt x="6974" y="196"/>
                </a:lnTo>
                <a:lnTo>
                  <a:pt x="7846" y="0"/>
                </a:lnTo>
                <a:lnTo>
                  <a:pt x="8718" y="1768"/>
                </a:lnTo>
                <a:lnTo>
                  <a:pt x="9589" y="4714"/>
                </a:lnTo>
                <a:lnTo>
                  <a:pt x="10461" y="4125"/>
                </a:lnTo>
                <a:lnTo>
                  <a:pt x="11333" y="786"/>
                </a:lnTo>
                <a:lnTo>
                  <a:pt x="12205" y="982"/>
                </a:lnTo>
                <a:lnTo>
                  <a:pt x="13077" y="2946"/>
                </a:lnTo>
                <a:lnTo>
                  <a:pt x="13948" y="1178"/>
                </a:lnTo>
                <a:lnTo>
                  <a:pt x="14820" y="2946"/>
                </a:lnTo>
                <a:lnTo>
                  <a:pt x="15692" y="4518"/>
                </a:lnTo>
                <a:lnTo>
                  <a:pt x="16564" y="5500"/>
                </a:lnTo>
                <a:lnTo>
                  <a:pt x="17436" y="1964"/>
                </a:lnTo>
                <a:lnTo>
                  <a:pt x="18308" y="2750"/>
                </a:lnTo>
                <a:lnTo>
                  <a:pt x="19179" y="0"/>
                </a:lnTo>
                <a:lnTo>
                  <a:pt x="20051" y="2357"/>
                </a:lnTo>
                <a:lnTo>
                  <a:pt x="20923" y="1964"/>
                </a:lnTo>
                <a:lnTo>
                  <a:pt x="21795" y="5107"/>
                </a:lnTo>
                <a:lnTo>
                  <a:pt x="22667" y="4321"/>
                </a:lnTo>
                <a:lnTo>
                  <a:pt x="23538" y="1768"/>
                </a:lnTo>
                <a:lnTo>
                  <a:pt x="24410" y="3143"/>
                </a:lnTo>
                <a:lnTo>
                  <a:pt x="25282" y="2750"/>
                </a:lnTo>
                <a:lnTo>
                  <a:pt x="25282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731520" y="3093690"/>
            <a:ext cx="2311786" cy="502920"/>
          </a:xfrm>
          <a:custGeom>
            <a:avLst/>
            <a:gdLst/>
            <a:ahLst/>
            <a:cxnLst/>
            <a:rect l="l" t="t" r="r" b="b"/>
            <a:pathLst>
              <a:path w="25282" h="5500">
                <a:moveTo>
                  <a:pt x="0" y="2750"/>
                </a:moveTo>
                <a:lnTo>
                  <a:pt x="871" y="2357"/>
                </a:lnTo>
                <a:lnTo>
                  <a:pt x="1743" y="1571"/>
                </a:lnTo>
                <a:lnTo>
                  <a:pt x="2615" y="3339"/>
                </a:lnTo>
                <a:lnTo>
                  <a:pt x="3487" y="3732"/>
                </a:lnTo>
                <a:lnTo>
                  <a:pt x="4359" y="4518"/>
                </a:lnTo>
                <a:lnTo>
                  <a:pt x="5230" y="4911"/>
                </a:lnTo>
                <a:lnTo>
                  <a:pt x="6102" y="1178"/>
                </a:lnTo>
                <a:lnTo>
                  <a:pt x="6974" y="196"/>
                </a:lnTo>
                <a:lnTo>
                  <a:pt x="7846" y="0"/>
                </a:lnTo>
                <a:lnTo>
                  <a:pt x="8718" y="1768"/>
                </a:lnTo>
                <a:lnTo>
                  <a:pt x="9589" y="4714"/>
                </a:lnTo>
                <a:lnTo>
                  <a:pt x="10461" y="4125"/>
                </a:lnTo>
                <a:lnTo>
                  <a:pt x="11333" y="786"/>
                </a:lnTo>
                <a:lnTo>
                  <a:pt x="12205" y="982"/>
                </a:lnTo>
                <a:lnTo>
                  <a:pt x="13077" y="2946"/>
                </a:lnTo>
                <a:lnTo>
                  <a:pt x="13948" y="1178"/>
                </a:lnTo>
                <a:lnTo>
                  <a:pt x="14820" y="2946"/>
                </a:lnTo>
                <a:lnTo>
                  <a:pt x="15692" y="4518"/>
                </a:lnTo>
                <a:lnTo>
                  <a:pt x="16564" y="5500"/>
                </a:lnTo>
                <a:lnTo>
                  <a:pt x="17436" y="1964"/>
                </a:lnTo>
                <a:lnTo>
                  <a:pt x="18308" y="2750"/>
                </a:lnTo>
                <a:lnTo>
                  <a:pt x="19179" y="0"/>
                </a:lnTo>
                <a:lnTo>
                  <a:pt x="20051" y="2357"/>
                </a:lnTo>
                <a:lnTo>
                  <a:pt x="20923" y="1964"/>
                </a:lnTo>
                <a:lnTo>
                  <a:pt x="21795" y="5107"/>
                </a:lnTo>
                <a:lnTo>
                  <a:pt x="22667" y="4321"/>
                </a:lnTo>
                <a:lnTo>
                  <a:pt x="23538" y="1768"/>
                </a:lnTo>
                <a:lnTo>
                  <a:pt x="24410" y="3143"/>
                </a:lnTo>
                <a:lnTo>
                  <a:pt x="25282" y="275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02204" y="3304032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372536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3537128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Organic leads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37128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418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37128" y="2304288"/>
            <a:ext cx="231183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0B7A3B"/>
                </a:solidFill>
                <a:latin typeface="IBM Plex Sans Condensed"/>
              </a:rPr>
              <a:t>▲ +18%  vs August</a:t>
            </a:r>
          </a:p>
        </p:txBody>
      </p:sp>
      <p:sp>
        <p:nvSpPr>
          <p:cNvPr id="15" name="Freeform 14"/>
          <p:cNvSpPr/>
          <p:nvPr/>
        </p:nvSpPr>
        <p:spPr>
          <a:xfrm>
            <a:off x="3537082" y="3093690"/>
            <a:ext cx="2311878" cy="502920"/>
          </a:xfrm>
          <a:custGeom>
            <a:avLst/>
            <a:gdLst/>
            <a:ahLst/>
            <a:cxnLst/>
            <a:rect l="l" t="t" r="r" b="b"/>
            <a:pathLst>
              <a:path w="25283" h="5500">
                <a:moveTo>
                  <a:pt x="0" y="1500"/>
                </a:moveTo>
                <a:lnTo>
                  <a:pt x="872" y="2500"/>
                </a:lnTo>
                <a:lnTo>
                  <a:pt x="1744" y="4250"/>
                </a:lnTo>
                <a:lnTo>
                  <a:pt x="2615" y="750"/>
                </a:lnTo>
                <a:lnTo>
                  <a:pt x="3487" y="5500"/>
                </a:lnTo>
                <a:lnTo>
                  <a:pt x="4359" y="4750"/>
                </a:lnTo>
                <a:lnTo>
                  <a:pt x="5231" y="4250"/>
                </a:lnTo>
                <a:lnTo>
                  <a:pt x="6103" y="2500"/>
                </a:lnTo>
                <a:lnTo>
                  <a:pt x="6974" y="1250"/>
                </a:lnTo>
                <a:lnTo>
                  <a:pt x="7846" y="2000"/>
                </a:lnTo>
                <a:lnTo>
                  <a:pt x="8718" y="3500"/>
                </a:lnTo>
                <a:lnTo>
                  <a:pt x="9590" y="3500"/>
                </a:lnTo>
                <a:lnTo>
                  <a:pt x="10462" y="5000"/>
                </a:lnTo>
                <a:lnTo>
                  <a:pt x="11334" y="1500"/>
                </a:lnTo>
                <a:lnTo>
                  <a:pt x="12205" y="2750"/>
                </a:lnTo>
                <a:lnTo>
                  <a:pt x="13077" y="750"/>
                </a:lnTo>
                <a:lnTo>
                  <a:pt x="13949" y="2750"/>
                </a:lnTo>
                <a:lnTo>
                  <a:pt x="14821" y="3000"/>
                </a:lnTo>
                <a:lnTo>
                  <a:pt x="15693" y="2750"/>
                </a:lnTo>
                <a:lnTo>
                  <a:pt x="16564" y="4250"/>
                </a:lnTo>
                <a:lnTo>
                  <a:pt x="17436" y="2750"/>
                </a:lnTo>
                <a:lnTo>
                  <a:pt x="18308" y="2000"/>
                </a:lnTo>
                <a:lnTo>
                  <a:pt x="19180" y="1750"/>
                </a:lnTo>
                <a:lnTo>
                  <a:pt x="20052" y="1000"/>
                </a:lnTo>
                <a:lnTo>
                  <a:pt x="20923" y="3250"/>
                </a:lnTo>
                <a:lnTo>
                  <a:pt x="21795" y="5000"/>
                </a:lnTo>
                <a:lnTo>
                  <a:pt x="22667" y="5250"/>
                </a:lnTo>
                <a:lnTo>
                  <a:pt x="23539" y="2250"/>
                </a:lnTo>
                <a:lnTo>
                  <a:pt x="24411" y="750"/>
                </a:lnTo>
                <a:lnTo>
                  <a:pt x="25283" y="0"/>
                </a:lnTo>
                <a:lnTo>
                  <a:pt x="25283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3537082" y="3093690"/>
            <a:ext cx="2311878" cy="502920"/>
          </a:xfrm>
          <a:custGeom>
            <a:avLst/>
            <a:gdLst/>
            <a:ahLst/>
            <a:cxnLst/>
            <a:rect l="l" t="t" r="r" b="b"/>
            <a:pathLst>
              <a:path w="25283" h="5500">
                <a:moveTo>
                  <a:pt x="0" y="1500"/>
                </a:moveTo>
                <a:lnTo>
                  <a:pt x="872" y="2500"/>
                </a:lnTo>
                <a:lnTo>
                  <a:pt x="1744" y="4250"/>
                </a:lnTo>
                <a:lnTo>
                  <a:pt x="2615" y="750"/>
                </a:lnTo>
                <a:lnTo>
                  <a:pt x="3487" y="5500"/>
                </a:lnTo>
                <a:lnTo>
                  <a:pt x="4359" y="4750"/>
                </a:lnTo>
                <a:lnTo>
                  <a:pt x="5231" y="4250"/>
                </a:lnTo>
                <a:lnTo>
                  <a:pt x="6103" y="2500"/>
                </a:lnTo>
                <a:lnTo>
                  <a:pt x="6974" y="1250"/>
                </a:lnTo>
                <a:lnTo>
                  <a:pt x="7846" y="2000"/>
                </a:lnTo>
                <a:lnTo>
                  <a:pt x="8718" y="3500"/>
                </a:lnTo>
                <a:lnTo>
                  <a:pt x="9590" y="3500"/>
                </a:lnTo>
                <a:lnTo>
                  <a:pt x="10462" y="5000"/>
                </a:lnTo>
                <a:lnTo>
                  <a:pt x="11334" y="1500"/>
                </a:lnTo>
                <a:lnTo>
                  <a:pt x="12205" y="2750"/>
                </a:lnTo>
                <a:lnTo>
                  <a:pt x="13077" y="750"/>
                </a:lnTo>
                <a:lnTo>
                  <a:pt x="13949" y="2750"/>
                </a:lnTo>
                <a:lnTo>
                  <a:pt x="14821" y="3000"/>
                </a:lnTo>
                <a:lnTo>
                  <a:pt x="15693" y="2750"/>
                </a:lnTo>
                <a:lnTo>
                  <a:pt x="16564" y="4250"/>
                </a:lnTo>
                <a:lnTo>
                  <a:pt x="17436" y="2750"/>
                </a:lnTo>
                <a:lnTo>
                  <a:pt x="18308" y="2000"/>
                </a:lnTo>
                <a:lnTo>
                  <a:pt x="19180" y="1750"/>
                </a:lnTo>
                <a:lnTo>
                  <a:pt x="20052" y="1000"/>
                </a:lnTo>
                <a:lnTo>
                  <a:pt x="20923" y="3250"/>
                </a:lnTo>
                <a:lnTo>
                  <a:pt x="21795" y="5000"/>
                </a:lnTo>
                <a:lnTo>
                  <a:pt x="22667" y="5250"/>
                </a:lnTo>
                <a:lnTo>
                  <a:pt x="23539" y="2250"/>
                </a:lnTo>
                <a:lnTo>
                  <a:pt x="24411" y="750"/>
                </a:lnTo>
                <a:lnTo>
                  <a:pt x="25283" y="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807812" y="3052572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178144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42736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Paid share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42736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63%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42736" y="2304288"/>
            <a:ext cx="231183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 Condensed"/>
              </a:rPr>
              <a:t>▼ −2 pts  vs August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83751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9148343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Paid leads fully tagged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8343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95%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8343" y="2304288"/>
            <a:ext cx="231183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 Condensed"/>
              </a:rPr>
              <a:t>Flat vs August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Paid vs organic, Northwind Dental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split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Paid and organic,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measure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by measure.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Paid means a paid last touch (cpc, paid social or an ad click ID). Organic is everything else: search, social, referral, email and direct.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12976"/>
            <a:ext cx="11057839" cy="3749040"/>
          </a:xfrm>
          <a:prstGeom prst="roundRect">
            <a:avLst>
              <a:gd name="adj" fmla="val 1463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649568" y="201472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493008" y="1932432"/>
            <a:ext cx="3791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500" b="1" i="0">
                <a:solidFill>
                  <a:srgbClr val="10161F"/>
                </a:solidFill>
                <a:latin typeface="IBM Plex Sans"/>
              </a:rPr>
              <a:t>Paid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41768" y="201472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7952080" y="1932432"/>
            <a:ext cx="392872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10161F"/>
                </a:solidFill>
                <a:latin typeface="IBM Plex Sans"/>
              </a:rPr>
              <a:t>Organic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41248" y="2362200"/>
            <a:ext cx="1050919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41248" y="239877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Leads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93008" y="239877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702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44568" y="25267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4544568" y="25267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7604608" y="25267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7604608" y="2526792"/>
            <a:ext cx="1658733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10481767" y="239877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418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841248" y="2819400"/>
            <a:ext cx="1050919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41248" y="285597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Share of leads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93008" y="285597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63%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44568" y="29839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4544568" y="29839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7604608" y="29839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7604608" y="2983992"/>
            <a:ext cx="1658632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481767" y="285597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37%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841248" y="3276600"/>
            <a:ext cx="1050919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41248" y="331317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Change vs August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93008" y="331317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+9%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544568" y="34411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5968243" y="3441192"/>
            <a:ext cx="1362044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7604608" y="34411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7604608" y="34411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481767" y="331317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+18% ✓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41248" y="3733800"/>
            <a:ext cx="1050919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41248" y="377037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Top source share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493008" y="377037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Google 54%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44568" y="38983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4544568" y="38983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7604608" y="38983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7604608" y="3898392"/>
            <a:ext cx="1567415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10481767" y="377037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Google 31%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841248" y="4191000"/>
            <a:ext cx="1050919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841248" y="422757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Top landing page share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493008" y="422757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/new-pati… 20%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544568" y="43555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ounded Rectangle 45"/>
          <p:cNvSpPr/>
          <p:nvPr/>
        </p:nvSpPr>
        <p:spPr>
          <a:xfrm>
            <a:off x="5851394" y="4355592"/>
            <a:ext cx="1478894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Rounded Rectangle 46"/>
          <p:cNvSpPr/>
          <p:nvPr/>
        </p:nvSpPr>
        <p:spPr>
          <a:xfrm>
            <a:off x="7604608" y="43555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Rounded Rectangle 47"/>
          <p:cNvSpPr/>
          <p:nvPr/>
        </p:nvSpPr>
        <p:spPr>
          <a:xfrm>
            <a:off x="7604608" y="43555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10481767" y="422757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Home 38%</a:t>
            </a:r>
          </a:p>
        </p:txBody>
      </p:sp>
      <p:cxnSp>
        <p:nvCxnSpPr>
          <p:cNvPr id="50" name="Connector 49"/>
          <p:cNvCxnSpPr/>
          <p:nvPr/>
        </p:nvCxnSpPr>
        <p:spPr>
          <a:xfrm>
            <a:off x="841248" y="4648200"/>
            <a:ext cx="1050919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841248" y="468477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Fully tagged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493008" y="468477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95%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544568" y="48127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Rounded Rectangle 53"/>
          <p:cNvSpPr/>
          <p:nvPr/>
        </p:nvSpPr>
        <p:spPr>
          <a:xfrm>
            <a:off x="4544568" y="48127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Rounded Rectangle 54"/>
          <p:cNvSpPr/>
          <p:nvPr/>
        </p:nvSpPr>
        <p:spPr>
          <a:xfrm>
            <a:off x="7604608" y="48127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6" name="Rounded Rectangle 55"/>
          <p:cNvSpPr/>
          <p:nvPr/>
        </p:nvSpPr>
        <p:spPr>
          <a:xfrm>
            <a:off x="7604608" y="4812792"/>
            <a:ext cx="643376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7" name="TextBox 56"/>
          <p:cNvSpPr txBox="1"/>
          <p:nvPr/>
        </p:nvSpPr>
        <p:spPr>
          <a:xfrm>
            <a:off x="10481767" y="468477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22%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41248" y="5160264"/>
            <a:ext cx="1050919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A tick marks the side ahead by 3 points or more where higher is better.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Paid vs organic, Northwind Dental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Trajectory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Which side is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growing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Leads per day, paid against organic.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12976"/>
            <a:ext cx="7086600" cy="4523232"/>
          </a:xfrm>
          <a:prstGeom prst="roundRect">
            <a:avLst>
              <a:gd name="adj" fmla="val 1212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1941576"/>
          <a:ext cx="6629400" cy="379171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Leads per day by last-touch channel group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836408" y="1712976"/>
            <a:ext cx="3788359" cy="4523232"/>
          </a:xfrm>
          <a:prstGeom prst="roundRect">
            <a:avLst>
              <a:gd name="adj" fmla="val 1448"/>
            </a:avLst>
          </a:prstGeom>
          <a:solidFill>
            <a:srgbClr val="F4F9F7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8092440" y="1969008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IBM Plex Sans"/>
              </a:rPr>
              <a:t>Trajectory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2440" y="226161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10161F"/>
                </a:solidFill>
                <a:latin typeface="IBM Plex Sans"/>
              </a:rPr>
              <a:t>Organic</a:t>
            </a:r>
            <a:r>
              <a:rPr sz="2000" b="1" i="0">
                <a:solidFill>
                  <a:srgbClr val="10161F"/>
                </a:solidFill>
                <a:latin typeface="IBM Plex Sans"/>
              </a:rPr>
              <a:t> finished the period stronger.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2440" y="3016504"/>
            <a:ext cx="3276295" cy="29636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Against August, paid grew 9% and organic grew 18%.</a:t>
            </a:r>
          </a:p>
          <a:p>
            <a:pPr algn="l">
              <a:lnSpc>
                <a:spcPct val="118000"/>
              </a:lnSpc>
              <a:spcBef>
                <a:spcPts val="687"/>
              </a:spcBef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Inside the period (first half to second half), paid went from 367 to 335; organic from 193 to 225.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Paid vs organic, Northwind Dental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Sources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Who feeds each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side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38072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Top five 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sources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 on each side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66928" y="1749552"/>
          <a:ext cx="11057839" cy="2852928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549837"/>
                <a:gridCol w="2810280"/>
                <a:gridCol w="2443721"/>
                <a:gridCol w="2810280"/>
                <a:gridCol w="2443721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Paid source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Paid 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Organic source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Organic 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Google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Google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Facebook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Direct (no UTM)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Instagram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Newsletter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ChatGPT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TikTok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018485" y="23439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382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12845" y="2417064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4612845" y="2417064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9272486" y="23439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128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866846" y="2417064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9866846" y="2417064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4018485" y="28194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155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12845" y="2892552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4612845" y="2892552"/>
            <a:ext cx="676190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272486" y="28194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85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866846" y="2892552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9866846" y="2892552"/>
            <a:ext cx="1106648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4018485" y="329488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132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612845" y="3368040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4612845" y="3368040"/>
            <a:ext cx="575852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272486" y="329488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45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866846" y="3368040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9866846" y="3368040"/>
            <a:ext cx="585872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4018485" y="377037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–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612845" y="3843528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9272486" y="377037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33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866846" y="3843528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9866846" y="3843528"/>
            <a:ext cx="429640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4018485" y="424586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–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612845" y="4319016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9272486" y="424586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20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866846" y="4319016"/>
            <a:ext cx="1666481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Rounded Rectangle 32"/>
          <p:cNvSpPr/>
          <p:nvPr/>
        </p:nvSpPr>
        <p:spPr>
          <a:xfrm>
            <a:off x="9866846" y="4319016"/>
            <a:ext cx="260388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Organic leads without a utm_source are grouped by channel.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Paid vs organic, Northwind Dental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First touch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Who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opens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the journey.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First touch is how a lead first reached the site; last touch is the visit that converted.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12976"/>
            <a:ext cx="7086600" cy="4523232"/>
          </a:xfrm>
          <a:prstGeom prst="roundRect">
            <a:avLst>
              <a:gd name="adj" fmla="val 1212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1941576"/>
          <a:ext cx="6629400" cy="379171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Leads credited to each side by first touch and by last touch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836408" y="1712976"/>
            <a:ext cx="3788359" cy="4523232"/>
          </a:xfrm>
          <a:prstGeom prst="roundRect">
            <a:avLst>
              <a:gd name="adj" fmla="val 1448"/>
            </a:avLst>
          </a:prstGeom>
          <a:solidFill>
            <a:srgbClr val="F4F9F7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8092440" y="1969008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IBM Plex Sans"/>
              </a:rPr>
              <a:t>Openers vs closers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2440" y="226161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10161F"/>
                </a:solidFill>
                <a:latin typeface="IBM Plex Sans"/>
              </a:rPr>
              <a:t>Organic</a:t>
            </a:r>
            <a:r>
              <a:rPr sz="2000" b="1" i="0">
                <a:solidFill>
                  <a:srgbClr val="10161F"/>
                </a:solidFill>
                <a:latin typeface="IBM Plex Sans"/>
              </a:rPr>
              <a:t> opened 19% of the journeys paid closed.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2440" y="3016504"/>
            <a:ext cx="3276295" cy="29636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134 paid leads first found you through organic channels; 45 organic leads first came from a paid click.</a:t>
            </a:r>
          </a:p>
          <a:p>
            <a:pPr algn="l">
              <a:lnSpc>
                <a:spcPct val="118000"/>
              </a:lnSpc>
              <a:spcBef>
                <a:spcPts val="687"/>
              </a:spcBef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Judge each side on both touches, or the opener looks weaker than it is.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Paid vs organic, Northwind Dental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Where to put the next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dollar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11057839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51180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7008" y="149352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Ongoing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167640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Protect your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home page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87568" y="151180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It brought 38% of organic leads (157). Keep it current and linked from your top posts.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881567" y="201472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881567" y="201472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054539" y="201472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0054539" y="201472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66928" y="234391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95528" y="247192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07008" y="245364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Next quarter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07008" y="263652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Rebalance budget by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trajectory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, not size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87568" y="247192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Paid is 63% of leads today. Compare this report each quarter and shift budget toward the side that is growing.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81567" y="297484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881567" y="297484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054539" y="297484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054539" y="297484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Paid vs organic,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split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Next: protect your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home page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. It brings 38% of organic leads.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Paid share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63%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Paid leads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702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Organic leads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418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Paid fully tagged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95%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Against August, paid grew 9% and organic grew 18%.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Top sources: Google for paid, Google for organic.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48574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47752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23.4 paid and 13.9 organic leads a day.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66928" y="5468112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475262"/>
                </a:solidFill>
                <a:latin typeface="IBM Plex Sans"/>
              </a:rPr>
              <a:t>How we built this report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5715000"/>
            <a:ext cx="11057839" cy="566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6E7887"/>
                </a:solidFill>
                <a:latin typeface="IBM Plex Sans"/>
              </a:rPr>
              <a:t>Paid: the converting visit was a paid click (utm_medium cpc, ppc or paid social, or a Google or Microsoft click ID). Organic: every other lead.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6E7887"/>
                </a:solidFill>
                <a:latin typeface="IBM Plex Sans"/>
              </a:rPr>
              <a:t>Change compares with August (645 paid, 354 organic).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6E7887"/>
                </a:solidFill>
                <a:latin typeface="IBM Plex Sans"/>
              </a:rPr>
              <a:t>First touch comes from UTM Grabber's first-visit fields.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Paid vs organic, Northwind Dental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