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23.0</c:v>
                </c:pt>
                <c:pt idx="1">
                  <c:v>25.0</c:v>
                </c:pt>
                <c:pt idx="2">
                  <c:v>29.0</c:v>
                </c:pt>
                <c:pt idx="3">
                  <c:v>20.0</c:v>
                </c:pt>
                <c:pt idx="4">
                  <c:v>18.0</c:v>
                </c:pt>
                <c:pt idx="5">
                  <c:v>14.0</c:v>
                </c:pt>
                <c:pt idx="6">
                  <c:v>12.0</c:v>
                </c:pt>
                <c:pt idx="7">
                  <c:v>31.0</c:v>
                </c:pt>
                <c:pt idx="8">
                  <c:v>36.0</c:v>
                </c:pt>
                <c:pt idx="9">
                  <c:v>37.0</c:v>
                </c:pt>
                <c:pt idx="10">
                  <c:v>28.0</c:v>
                </c:pt>
                <c:pt idx="11">
                  <c:v>13.0</c:v>
                </c:pt>
                <c:pt idx="12">
                  <c:v>16.0</c:v>
                </c:pt>
                <c:pt idx="13">
                  <c:v>33.0</c:v>
                </c:pt>
                <c:pt idx="14">
                  <c:v>32.0</c:v>
                </c:pt>
                <c:pt idx="15">
                  <c:v>22.0</c:v>
                </c:pt>
                <c:pt idx="16">
                  <c:v>31.0</c:v>
                </c:pt>
                <c:pt idx="17">
                  <c:v>22.0</c:v>
                </c:pt>
                <c:pt idx="18">
                  <c:v>14.0</c:v>
                </c:pt>
                <c:pt idx="19">
                  <c:v>9.0</c:v>
                </c:pt>
                <c:pt idx="20">
                  <c:v>27.0</c:v>
                </c:pt>
                <c:pt idx="21">
                  <c:v>23.0</c:v>
                </c:pt>
                <c:pt idx="22">
                  <c:v>37.0</c:v>
                </c:pt>
                <c:pt idx="23">
                  <c:v>25.0</c:v>
                </c:pt>
                <c:pt idx="24">
                  <c:v>27.0</c:v>
                </c:pt>
                <c:pt idx="25">
                  <c:v>11.0</c:v>
                </c:pt>
                <c:pt idx="26">
                  <c:v>15.0</c:v>
                </c:pt>
                <c:pt idx="27">
                  <c:v>28.0</c:v>
                </c:pt>
                <c:pt idx="28">
                  <c:v>21.0</c:v>
                </c:pt>
                <c:pt idx="29">
                  <c:v>23.0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>
              <a:solidFill>
                <a:srgbClr val="F2A541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19.0</c:v>
                </c:pt>
                <c:pt idx="1">
                  <c:v>15.0</c:v>
                </c:pt>
                <c:pt idx="2">
                  <c:v>8.0</c:v>
                </c:pt>
                <c:pt idx="3">
                  <c:v>22.0</c:v>
                </c:pt>
                <c:pt idx="4">
                  <c:v>3.0</c:v>
                </c:pt>
                <c:pt idx="5">
                  <c:v>6.0</c:v>
                </c:pt>
                <c:pt idx="6">
                  <c:v>8.0</c:v>
                </c:pt>
                <c:pt idx="7">
                  <c:v>15.0</c:v>
                </c:pt>
                <c:pt idx="8">
                  <c:v>20.0</c:v>
                </c:pt>
                <c:pt idx="9">
                  <c:v>17.0</c:v>
                </c:pt>
                <c:pt idx="10">
                  <c:v>11.0</c:v>
                </c:pt>
                <c:pt idx="11">
                  <c:v>11.0</c:v>
                </c:pt>
                <c:pt idx="12">
                  <c:v>5.0</c:v>
                </c:pt>
                <c:pt idx="13">
                  <c:v>19.0</c:v>
                </c:pt>
                <c:pt idx="14">
                  <c:v>14.0</c:v>
                </c:pt>
                <c:pt idx="15">
                  <c:v>22.0</c:v>
                </c:pt>
                <c:pt idx="16">
                  <c:v>14.0</c:v>
                </c:pt>
                <c:pt idx="17">
                  <c:v>13.0</c:v>
                </c:pt>
                <c:pt idx="18">
                  <c:v>14.0</c:v>
                </c:pt>
                <c:pt idx="19">
                  <c:v>8.0</c:v>
                </c:pt>
                <c:pt idx="20">
                  <c:v>14.0</c:v>
                </c:pt>
                <c:pt idx="21">
                  <c:v>17.0</c:v>
                </c:pt>
                <c:pt idx="22">
                  <c:v>18.0</c:v>
                </c:pt>
                <c:pt idx="23">
                  <c:v>21.0</c:v>
                </c:pt>
                <c:pt idx="24">
                  <c:v>12.0</c:v>
                </c:pt>
                <c:pt idx="25">
                  <c:v>5.0</c:v>
                </c:pt>
                <c:pt idx="26">
                  <c:v>4.0</c:v>
                </c:pt>
                <c:pt idx="27">
                  <c:v>16.0</c:v>
                </c:pt>
                <c:pt idx="28">
                  <c:v>22.0</c:v>
                </c:pt>
                <c:pt idx="29">
                  <c:v>25.0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613.0</c:v>
                </c:pt>
                <c:pt idx="1">
                  <c:v>507.0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702.0</c:v>
                </c:pt>
                <c:pt idx="1">
                  <c:v>418.0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PAID VS ORGANIC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032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900" b="0" i="0">
                <a:solidFill>
                  <a:srgbClr val="0B1F1A"/>
                </a:solidFill>
                <a:latin typeface="Instrument Serif"/>
              </a:rPr>
              <a:t>Paid and organic moved together; paid holds at </a:t>
            </a:r>
            <a:r>
              <a:rPr sz="4900" b="0" i="1">
                <a:solidFill>
                  <a:srgbClr val="0E7C66"/>
                </a:solidFill>
                <a:latin typeface="Instrument Serif"/>
              </a:rPr>
              <a:t>63%</a:t>
            </a:r>
            <a:r>
              <a:rPr sz="4900" b="0" i="0">
                <a:solidFill>
                  <a:srgbClr val="0B1F1A"/>
                </a:solidFill>
                <a:latin typeface="Instrument Serif"/>
              </a:rPr>
              <a:t> of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5325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702 paid and 418 organic leads over 30 days. Google tops both sides: 54% of paid leads and 31% of organic.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68477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1,120 submissions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66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702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+9%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418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ORGANIC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63%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SHARE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▼ −2 pts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95%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LEADS FULLY TAGGED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Paid and organic,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measure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by measure.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Paid means a paid last touch (cpc, paid social or an ad click ID). Organic is everything else: search, social, referral, email and direct.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9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653530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0B1F1A"/>
                </a:solidFill>
                <a:latin typeface="Instrument Serif"/>
              </a:rPr>
              <a:t>Paid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0B1F1A"/>
                </a:solidFill>
                <a:latin typeface="Instrument Serif"/>
              </a:rPr>
              <a:t>Organic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702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658733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418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Share of 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63%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165863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37%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Change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+9%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8243" y="3532632"/>
            <a:ext cx="1362044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+18%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Google 54%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567415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Google 31%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Top landing page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/new-pati… 20%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851394" y="4447032"/>
            <a:ext cx="1478894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Home 38%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Fully tagged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95%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643376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22%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A tick marks the side ahead by 3 points or more where higher is better.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TRAJECTORY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side is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growing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per day, paid against organic.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day by last-touch channel group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TRAJECTORY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finished the period stronger.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Against August, paid grew 9% and organic grew 18%.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Inside the period (first half to second half), paid went from 367 to 335; organic from 193 to 225.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Who feeds each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side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Top five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sources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 on each side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810280"/>
                <a:gridCol w="2443721"/>
                <a:gridCol w="2810280"/>
                <a:gridCol w="24437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PAID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PAID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ORGANIC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ORGANIC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Facebook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Direct (no UTM)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Instagram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ChatGPT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TikTok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18485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382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2845" y="25085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612845" y="25085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272486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66846" y="25085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9866846" y="250850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018485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12845" y="298399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12845" y="2983992"/>
            <a:ext cx="67619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272486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66846" y="298399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866846" y="2983992"/>
            <a:ext cx="110664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018485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12845" y="345948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612845" y="3459480"/>
            <a:ext cx="57585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272486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66846" y="345948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866846" y="3459480"/>
            <a:ext cx="58587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18485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12845" y="393496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72486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66846" y="393496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866846" y="3934968"/>
            <a:ext cx="42964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018485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12845" y="441045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272486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866846" y="441045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866846" y="4410456"/>
            <a:ext cx="26038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Organic leads without a utm_source are grouped by channel.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FIRST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opens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the journey.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First touch is how a lead first reached the site; last touch is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credited to each side by first touch and by last touch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OPENERS VS CLOSERS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Organic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opened 19% of the journeys paid closed.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134 paid leads first found you through organic channels; 45 organic leads first came from a paid click.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Judge each side on both touches, or the opener looks weaker than it 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to put the next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dollar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ONGOING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Protect your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home page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brought 38% of organic leads (157). Keep it current and linked from your top posts.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669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QUARTER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Rebalance budget by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trajectory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, not size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Paid is 63% of leads today. Compare this report each quarter and shift budget toward the side that is growing.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SPLIT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protect your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home page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brings 38% of organic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Paid: the converting visit was a paid click (utm_medium cpc, ppc or paid social, or a Google or Microsoft click ID). Organic: every other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 compares with August (645 paid, 354 organic).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First touch comes from UTM Grabber's first-visit fields.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Paid vs organic,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