
<file path=[Content_Types].xml><?xml version="1.0" encoding="utf-8"?>
<Types xmlns="http://schemas.openxmlformats.org/package/2006/content-types">
  <Default Extension="fntdata" ContentType="application/x-fontdata"/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embeddedFontLst>
    <p:embeddedFont>
      <p:font typeface="Barlow" charset="0"/>
      <p:regular r:id="rId15"/>
      <p:bold r:id="rId16"/>
    </p:embeddedFont>
    <p:embeddedFont>
      <p:font typeface="Barlow Condensed" charset="0"/>
      <p:regular r:id="rId17"/>
      <p:bold r:id="rId18"/>
    </p:embeddedFont>
    <p:embeddedFont>
      <p:font typeface="IBM Plex Mono" charset="0"/>
      <p:regular r:id="rId19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font" Target="fonts/font1.fntdata"/><Relationship Id="rId16" Type="http://schemas.openxmlformats.org/officeDocument/2006/relationships/font" Target="fonts/font2.fntdata"/><Relationship Id="rId17" Type="http://schemas.openxmlformats.org/officeDocument/2006/relationships/font" Target="fonts/font3.fntdata"/><Relationship Id="rId18" Type="http://schemas.openxmlformats.org/officeDocument/2006/relationships/font" Target="fonts/font4.fntdata"/><Relationship Id="rId19" Type="http://schemas.openxmlformats.org/officeDocument/2006/relationships/font" Target="fonts/font5.fntdata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Paid</c:v>
                </c:pt>
              </c:strCache>
            </c:strRef>
          </c:tx>
          <c:spPr>
            <a:ln w="28575">
              <a:solidFill>
                <a:srgbClr val="2C937B"/>
              </a:solidFill>
            </a:ln>
          </c:spPr>
          <c:marker>
            <c:symbol val="none"/>
          </c:marker>
          <c:dPt>
            <c:idx val="29"/>
            <c:marker>
              <c:symbol val="circle"/>
              <c:size val="7"/>
              <c:spPr>
                <a:solidFill>
                  <a:srgbClr val="2C937B"/>
                </a:solidFill>
                <a:ln>
                  <a:solidFill>
                    <a:srgbClr val="0C1A16"/>
                  </a:solidFill>
                </a:ln>
              </c:spPr>
            </c:marker>
          </c:dPt>
          <c:cat>
            <c:strRef>
              <c:f>Sheet1!$A$2:$A$31</c:f>
              <c:strCache>
                <c:ptCount val="30"/>
                <c:pt idx="0">
                  <c:v>Sep 1</c:v>
                </c:pt>
                <c:pt idx="1">
                  <c:v>Sep 2</c:v>
                </c:pt>
                <c:pt idx="2">
                  <c:v>Sep 3</c:v>
                </c:pt>
                <c:pt idx="3">
                  <c:v>Sep 4</c:v>
                </c:pt>
                <c:pt idx="4">
                  <c:v>Sep 5</c:v>
                </c:pt>
                <c:pt idx="5">
                  <c:v>Sep 6</c:v>
                </c:pt>
                <c:pt idx="6">
                  <c:v>Sep 7</c:v>
                </c:pt>
                <c:pt idx="7">
                  <c:v>Sep 8</c:v>
                </c:pt>
                <c:pt idx="8">
                  <c:v>Sep 9</c:v>
                </c:pt>
                <c:pt idx="9">
                  <c:v>Sep 10</c:v>
                </c:pt>
                <c:pt idx="10">
                  <c:v>Sep 11</c:v>
                </c:pt>
                <c:pt idx="11">
                  <c:v>Sep 12</c:v>
                </c:pt>
                <c:pt idx="12">
                  <c:v>Sep 13</c:v>
                </c:pt>
                <c:pt idx="13">
                  <c:v>Sep 14</c:v>
                </c:pt>
                <c:pt idx="14">
                  <c:v>Sep 15</c:v>
                </c:pt>
                <c:pt idx="15">
                  <c:v>Sep 16</c:v>
                </c:pt>
                <c:pt idx="16">
                  <c:v>Sep 17</c:v>
                </c:pt>
                <c:pt idx="17">
                  <c:v>Sep 18</c:v>
                </c:pt>
                <c:pt idx="18">
                  <c:v>Sep 19</c:v>
                </c:pt>
                <c:pt idx="19">
                  <c:v>Sep 20</c:v>
                </c:pt>
                <c:pt idx="20">
                  <c:v>Sep 21</c:v>
                </c:pt>
                <c:pt idx="21">
                  <c:v>Sep 22</c:v>
                </c:pt>
                <c:pt idx="22">
                  <c:v>Sep 23</c:v>
                </c:pt>
                <c:pt idx="23">
                  <c:v>Sep 24</c:v>
                </c:pt>
                <c:pt idx="24">
                  <c:v>Sep 25</c:v>
                </c:pt>
                <c:pt idx="25">
                  <c:v>Sep 26</c:v>
                </c:pt>
                <c:pt idx="26">
                  <c:v>Sep 27</c:v>
                </c:pt>
                <c:pt idx="27">
                  <c:v>Sep 28</c:v>
                </c:pt>
                <c:pt idx="28">
                  <c:v>Sep 29</c:v>
                </c:pt>
                <c:pt idx="29">
                  <c:v>Sep 30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23.0</c:v>
                </c:pt>
                <c:pt idx="1">
                  <c:v>25.0</c:v>
                </c:pt>
                <c:pt idx="2">
                  <c:v>29.0</c:v>
                </c:pt>
                <c:pt idx="3">
                  <c:v>20.0</c:v>
                </c:pt>
                <c:pt idx="4">
                  <c:v>18.0</c:v>
                </c:pt>
                <c:pt idx="5">
                  <c:v>14.0</c:v>
                </c:pt>
                <c:pt idx="6">
                  <c:v>12.0</c:v>
                </c:pt>
                <c:pt idx="7">
                  <c:v>31.0</c:v>
                </c:pt>
                <c:pt idx="8">
                  <c:v>36.0</c:v>
                </c:pt>
                <c:pt idx="9">
                  <c:v>37.0</c:v>
                </c:pt>
                <c:pt idx="10">
                  <c:v>28.0</c:v>
                </c:pt>
                <c:pt idx="11">
                  <c:v>13.0</c:v>
                </c:pt>
                <c:pt idx="12">
                  <c:v>16.0</c:v>
                </c:pt>
                <c:pt idx="13">
                  <c:v>33.0</c:v>
                </c:pt>
                <c:pt idx="14">
                  <c:v>32.0</c:v>
                </c:pt>
                <c:pt idx="15">
                  <c:v>22.0</c:v>
                </c:pt>
                <c:pt idx="16">
                  <c:v>31.0</c:v>
                </c:pt>
                <c:pt idx="17">
                  <c:v>22.0</c:v>
                </c:pt>
                <c:pt idx="18">
                  <c:v>14.0</c:v>
                </c:pt>
                <c:pt idx="19">
                  <c:v>9.0</c:v>
                </c:pt>
                <c:pt idx="20">
                  <c:v>27.0</c:v>
                </c:pt>
                <c:pt idx="21">
                  <c:v>23.0</c:v>
                </c:pt>
                <c:pt idx="22">
                  <c:v>37.0</c:v>
                </c:pt>
                <c:pt idx="23">
                  <c:v>25.0</c:v>
                </c:pt>
                <c:pt idx="24">
                  <c:v>27.0</c:v>
                </c:pt>
                <c:pt idx="25">
                  <c:v>11.0</c:v>
                </c:pt>
                <c:pt idx="26">
                  <c:v>15.0</c:v>
                </c:pt>
                <c:pt idx="27">
                  <c:v>28.0</c:v>
                </c:pt>
                <c:pt idx="28">
                  <c:v>21.0</c:v>
                </c:pt>
                <c:pt idx="29">
                  <c:v>23.0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Organic</c:v>
                </c:pt>
              </c:strCache>
            </c:strRef>
          </c:tx>
          <c:spPr>
            <a:ln w="28575">
              <a:solidFill>
                <a:srgbClr val="C98500"/>
              </a:solidFill>
            </a:ln>
          </c:spPr>
          <c:marker>
            <c:symbol val="none"/>
          </c:marker>
          <c:dPt>
            <c:idx val="29"/>
            <c:marker>
              <c:symbol val="circle"/>
              <c:size val="7"/>
              <c:spPr>
                <a:solidFill>
                  <a:srgbClr val="C98500"/>
                </a:solidFill>
                <a:ln>
                  <a:solidFill>
                    <a:srgbClr val="0C1A16"/>
                  </a:solidFill>
                </a:ln>
              </c:spPr>
            </c:marker>
          </c:dPt>
          <c:cat>
            <c:strRef>
              <c:f>Sheet1!$A$2:$A$31</c:f>
              <c:strCache>
                <c:ptCount val="30"/>
                <c:pt idx="0">
                  <c:v>Sep 1</c:v>
                </c:pt>
                <c:pt idx="1">
                  <c:v>Sep 2</c:v>
                </c:pt>
                <c:pt idx="2">
                  <c:v>Sep 3</c:v>
                </c:pt>
                <c:pt idx="3">
                  <c:v>Sep 4</c:v>
                </c:pt>
                <c:pt idx="4">
                  <c:v>Sep 5</c:v>
                </c:pt>
                <c:pt idx="5">
                  <c:v>Sep 6</c:v>
                </c:pt>
                <c:pt idx="6">
                  <c:v>Sep 7</c:v>
                </c:pt>
                <c:pt idx="7">
                  <c:v>Sep 8</c:v>
                </c:pt>
                <c:pt idx="8">
                  <c:v>Sep 9</c:v>
                </c:pt>
                <c:pt idx="9">
                  <c:v>Sep 10</c:v>
                </c:pt>
                <c:pt idx="10">
                  <c:v>Sep 11</c:v>
                </c:pt>
                <c:pt idx="11">
                  <c:v>Sep 12</c:v>
                </c:pt>
                <c:pt idx="12">
                  <c:v>Sep 13</c:v>
                </c:pt>
                <c:pt idx="13">
                  <c:v>Sep 14</c:v>
                </c:pt>
                <c:pt idx="14">
                  <c:v>Sep 15</c:v>
                </c:pt>
                <c:pt idx="15">
                  <c:v>Sep 16</c:v>
                </c:pt>
                <c:pt idx="16">
                  <c:v>Sep 17</c:v>
                </c:pt>
                <c:pt idx="17">
                  <c:v>Sep 18</c:v>
                </c:pt>
                <c:pt idx="18">
                  <c:v>Sep 19</c:v>
                </c:pt>
                <c:pt idx="19">
                  <c:v>Sep 20</c:v>
                </c:pt>
                <c:pt idx="20">
                  <c:v>Sep 21</c:v>
                </c:pt>
                <c:pt idx="21">
                  <c:v>Sep 22</c:v>
                </c:pt>
                <c:pt idx="22">
                  <c:v>Sep 23</c:v>
                </c:pt>
                <c:pt idx="23">
                  <c:v>Sep 24</c:v>
                </c:pt>
                <c:pt idx="24">
                  <c:v>Sep 25</c:v>
                </c:pt>
                <c:pt idx="25">
                  <c:v>Sep 26</c:v>
                </c:pt>
                <c:pt idx="26">
                  <c:v>Sep 27</c:v>
                </c:pt>
                <c:pt idx="27">
                  <c:v>Sep 28</c:v>
                </c:pt>
                <c:pt idx="28">
                  <c:v>Sep 29</c:v>
                </c:pt>
                <c:pt idx="29">
                  <c:v>Sep 30</c:v>
                </c:pt>
              </c:strCache>
            </c:str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19.0</c:v>
                </c:pt>
                <c:pt idx="1">
                  <c:v>15.0</c:v>
                </c:pt>
                <c:pt idx="2">
                  <c:v>8.0</c:v>
                </c:pt>
                <c:pt idx="3">
                  <c:v>22.0</c:v>
                </c:pt>
                <c:pt idx="4">
                  <c:v>3.0</c:v>
                </c:pt>
                <c:pt idx="5">
                  <c:v>6.0</c:v>
                </c:pt>
                <c:pt idx="6">
                  <c:v>8.0</c:v>
                </c:pt>
                <c:pt idx="7">
                  <c:v>15.0</c:v>
                </c:pt>
                <c:pt idx="8">
                  <c:v>20.0</c:v>
                </c:pt>
                <c:pt idx="9">
                  <c:v>17.0</c:v>
                </c:pt>
                <c:pt idx="10">
                  <c:v>11.0</c:v>
                </c:pt>
                <c:pt idx="11">
                  <c:v>11.0</c:v>
                </c:pt>
                <c:pt idx="12">
                  <c:v>5.0</c:v>
                </c:pt>
                <c:pt idx="13">
                  <c:v>19.0</c:v>
                </c:pt>
                <c:pt idx="14">
                  <c:v>14.0</c:v>
                </c:pt>
                <c:pt idx="15">
                  <c:v>22.0</c:v>
                </c:pt>
                <c:pt idx="16">
                  <c:v>14.0</c:v>
                </c:pt>
                <c:pt idx="17">
                  <c:v>13.0</c:v>
                </c:pt>
                <c:pt idx="18">
                  <c:v>14.0</c:v>
                </c:pt>
                <c:pt idx="19">
                  <c:v>8.0</c:v>
                </c:pt>
                <c:pt idx="20">
                  <c:v>14.0</c:v>
                </c:pt>
                <c:pt idx="21">
                  <c:v>17.0</c:v>
                </c:pt>
                <c:pt idx="22">
                  <c:v>18.0</c:v>
                </c:pt>
                <c:pt idx="23">
                  <c:v>21.0</c:v>
                </c:pt>
                <c:pt idx="24">
                  <c:v>12.0</c:v>
                </c:pt>
                <c:pt idx="25">
                  <c:v>5.0</c:v>
                </c:pt>
                <c:pt idx="26">
                  <c:v>4.0</c:v>
                </c:pt>
                <c:pt idx="27">
                  <c:v>16.0</c:v>
                </c:pt>
                <c:pt idx="28">
                  <c:v>22.0</c:v>
                </c:pt>
                <c:pt idx="29">
                  <c:v>25.0</c:v>
                </c:pt>
              </c:numCache>
            </c:numRef>
          </c:val>
          <c:smooth val="0"/>
        </c:ser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 w="9525">
            <a:solidFill>
              <a:srgbClr val="35413D"/>
            </a:solidFill>
          </a:ln>
        </c:spPr>
        <c:txPr>
          <a:bodyPr/>
          <a:lstStyle/>
          <a:p>
            <a:pPr>
              <a:defRPr sz="1000" b="0" i="0">
                <a:solidFill>
                  <a:srgbClr val="859791"/>
                </a:solidFill>
                <a:latin typeface="Barlow Condensed"/>
              </a:defRPr>
            </a:pPr>
          </a:p>
        </c:txPr>
        <c:crossAx val="2140495176"/>
        <c:crosses val="autoZero"/>
        <c:auto val="1"/>
        <c:lblAlgn val="ctr"/>
        <c:lblOffset val="100"/>
        <c:tickLblSkip val="4"/>
        <c:tickMarkSkip val="4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rgbClr val="1A2723"/>
              </a:solidFill>
            </a:ln>
          </c:spPr>
        </c:majorGridlines>
        <c:numFmt formatCode="#,##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 b="0" i="0">
                <a:solidFill>
                  <a:srgbClr val="859791"/>
                </a:solidFill>
                <a:latin typeface="Barlow Condensed"/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legend>
      <c:legendPos val="b"/>
      <c:layout/>
      <c:overlay val="0"/>
      <c:txPr>
        <a:bodyPr/>
        <a:lstStyle/>
        <a:p>
          <a:pPr>
            <a:defRPr sz="1050" b="0" i="0">
              <a:solidFill>
                <a:srgbClr val="B3C2BD"/>
              </a:solidFill>
              <a:latin typeface="Barlow"/>
            </a:defRPr>
          </a:pPr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50" b="0" i="0">
          <a:solidFill>
            <a:srgbClr val="859791"/>
          </a:solidFill>
          <a:latin typeface="Barlow Condensed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First touch</c:v>
                </c:pt>
              </c:strCache>
            </c:strRef>
          </c:tx>
          <c:spPr>
            <a:solidFill>
              <a:srgbClr val="2C937B"/>
            </a:solidFill>
            <a:ln>
              <a:noFill/>
            </a:ln>
          </c:spPr>
          <c:invertIfNegative val="0"/>
          <c:cat>
            <c:strRef>
              <c:f>Sheet1!$A$2:$A$3</c:f>
              <c:strCache>
                <c:ptCount val="2"/>
                <c:pt idx="0">
                  <c:v>Paid</c:v>
                </c:pt>
                <c:pt idx="1">
                  <c:v>Organic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613.0</c:v>
                </c:pt>
                <c:pt idx="1">
                  <c:v>507.0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Last touch</c:v>
                </c:pt>
              </c:strCache>
            </c:strRef>
          </c:tx>
          <c:spPr>
            <a:solidFill>
              <a:srgbClr val="C98500"/>
            </a:solidFill>
            <a:ln>
              <a:noFill/>
            </a:ln>
          </c:spPr>
          <c:invertIfNegative val="0"/>
          <c:cat>
            <c:strRef>
              <c:f>Sheet1!$A$2:$A$3</c:f>
              <c:strCache>
                <c:ptCount val="2"/>
                <c:pt idx="0">
                  <c:v>Paid</c:v>
                </c:pt>
                <c:pt idx="1">
                  <c:v>Organic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702.0</c:v>
                </c:pt>
                <c:pt idx="1">
                  <c:v>418.0</c:v>
                </c:pt>
              </c:numCache>
            </c:numRef>
          </c:val>
        </c:ser>
        <c:gapWidth val="70"/>
        <c:overlap val="-8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 w="9525">
            <a:solidFill>
              <a:srgbClr val="35413D"/>
            </a:solidFill>
          </a:ln>
        </c:spPr>
        <c:txPr>
          <a:bodyPr/>
          <a:lstStyle/>
          <a:p>
            <a:pPr>
              <a:defRPr sz="1000" b="0" i="0">
                <a:solidFill>
                  <a:srgbClr val="859791"/>
                </a:solidFill>
                <a:latin typeface="Barlow Condensed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rgbClr val="1A2723"/>
              </a:solidFill>
            </a:ln>
          </c:spPr>
        </c:majorGridlines>
        <c:numFmt formatCode="#,##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 b="0" i="0">
                <a:solidFill>
                  <a:srgbClr val="859791"/>
                </a:solidFill>
                <a:latin typeface="Barlow Condensed"/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legend>
      <c:legendPos val="b"/>
      <c:overlay val="0"/>
      <c:txPr>
        <a:bodyPr/>
        <a:lstStyle/>
        <a:p>
          <a:pPr>
            <a:defRPr sz="1050" b="0" i="0">
              <a:solidFill>
                <a:srgbClr val="B3C2BD"/>
              </a:solidFill>
              <a:latin typeface="Barlow"/>
            </a:defRPr>
          </a:pPr>
        </a:p>
      </c:txPr>
    </c:legend>
    <c:dispBlanksAs val="gap"/>
  </c:chart>
  <c:spPr>
    <a:noFill/>
    <a:ln>
      <a:noFill/>
    </a:ln>
  </c:spPr>
  <c:txPr>
    <a:bodyPr/>
    <a:lstStyle/>
    <a:p>
      <a:pPr>
        <a:defRPr sz="1050" b="0" i="0">
          <a:solidFill>
            <a:srgbClr val="859791"/>
          </a:solidFill>
          <a:latin typeface="Barlow Condensed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0B3229"/>
            </a:gs>
            <a:gs pos="70000">
              <a:srgbClr val="05110E"/>
            </a:gs>
            <a:gs pos="100000">
              <a:srgbClr val="05110E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38912"/>
            <a:ext cx="640080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1" i="0">
                <a:solidFill>
                  <a:srgbClr val="F3F5F8"/>
                </a:solidFill>
                <a:latin typeface="Barlow"/>
              </a:rPr>
              <a:t>Northwind Dental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828800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1" i="0">
                <a:solidFill>
                  <a:srgbClr val="47A58E"/>
                </a:solidFill>
                <a:latin typeface="Barlow"/>
              </a:rPr>
              <a:t>Paid vs organic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87575" y="1828800"/>
            <a:ext cx="45720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B3C2BD"/>
                </a:solidFill>
                <a:latin typeface="Barlow"/>
              </a:rPr>
              <a:t>September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2240280"/>
            <a:ext cx="10058400" cy="23576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95000"/>
              </a:lnSpc>
            </a:pPr>
            <a:r>
              <a:rPr sz="5000" b="1" i="0">
                <a:solidFill>
                  <a:srgbClr val="F3F5F8"/>
                </a:solidFill>
                <a:latin typeface="Barlow"/>
              </a:rPr>
              <a:t>Paid and organic moved together; paid holds at </a:t>
            </a:r>
            <a:r>
              <a:rPr sz="5000" b="1" i="0">
                <a:solidFill>
                  <a:srgbClr val="47A58E"/>
                </a:solidFill>
                <a:latin typeface="Barlow"/>
              </a:rPr>
              <a:t>63%</a:t>
            </a:r>
            <a:r>
              <a:rPr sz="5000" b="1" i="0">
                <a:solidFill>
                  <a:srgbClr val="F3F5F8"/>
                </a:solidFill>
                <a:latin typeface="Barlow"/>
              </a:rPr>
              <a:t> of leads.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4735068"/>
            <a:ext cx="8595360" cy="8229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rgbClr val="B3C2BD"/>
                </a:solidFill>
                <a:latin typeface="Barlow"/>
              </a:rPr>
              <a:t>702 paid and 418 organic leads over 30 days. Google tops both sides: 54% of paid leads and 31% of organic.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06440"/>
            <a:ext cx="2089861" cy="292608"/>
          </a:xfrm>
          <a:prstGeom prst="roundRect">
            <a:avLst>
              <a:gd name="adj" fmla="val 46875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Oval 7"/>
          <p:cNvSpPr/>
          <p:nvPr/>
        </p:nvSpPr>
        <p:spPr>
          <a:xfrm>
            <a:off x="681228" y="5911596"/>
            <a:ext cx="82296" cy="82296"/>
          </a:xfrm>
          <a:prstGeom prst="ellipse">
            <a:avLst/>
          </a:prstGeom>
          <a:solidFill>
            <a:srgbClr val="0160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41248" y="5806440"/>
            <a:ext cx="1815541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F3F5F8"/>
                </a:solidFill>
                <a:latin typeface="Barlow"/>
              </a:rPr>
              <a:t>UTM Grabber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51533" y="5806440"/>
            <a:ext cx="2089861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859791"/>
                </a:solidFill>
                <a:latin typeface="Barlow"/>
              </a:rPr>
              <a:t>1,120 leads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2748229" y="5806440"/>
            <a:ext cx="2508199" cy="292608"/>
          </a:xfrm>
          <a:prstGeom prst="roundRect">
            <a:avLst>
              <a:gd name="adj" fmla="val 46875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Oval 11"/>
          <p:cNvSpPr/>
          <p:nvPr/>
        </p:nvSpPr>
        <p:spPr>
          <a:xfrm>
            <a:off x="2862529" y="5911596"/>
            <a:ext cx="82296" cy="82296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022549" y="5806440"/>
            <a:ext cx="2233879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F3F5F8"/>
                </a:solidFill>
                <a:latin typeface="Barlow"/>
              </a:rPr>
              <a:t>Sample data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910889" y="5806440"/>
            <a:ext cx="2508199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859791"/>
                </a:solidFill>
                <a:latin typeface="Barlow"/>
              </a:rPr>
              <a:t>fictional business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1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47A58E"/>
                </a:solidFill>
                <a:latin typeface="Barlow"/>
              </a:rPr>
              <a:t>At a glance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7302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400" b="1" i="0">
                <a:solidFill>
                  <a:srgbClr val="F3F5F8"/>
                </a:solidFill>
                <a:latin typeface="Barlow"/>
              </a:rPr>
              <a:t>The numbers that matter.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505712"/>
            <a:ext cx="2641016" cy="2377440"/>
          </a:xfrm>
          <a:prstGeom prst="roundRect">
            <a:avLst>
              <a:gd name="adj" fmla="val 6153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768096" y="1688592"/>
            <a:ext cx="223868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B3C2BD"/>
                </a:solidFill>
                <a:latin typeface="Barlow"/>
              </a:rPr>
              <a:t>Paid leads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8096" y="1999488"/>
            <a:ext cx="2238680" cy="7594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5200" b="1" i="0">
                <a:solidFill>
                  <a:srgbClr val="F3F5F8"/>
                </a:solidFill>
                <a:latin typeface="Barlow Condensed"/>
              </a:rPr>
              <a:t>702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8096" y="2775712"/>
            <a:ext cx="2238680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4ED38A"/>
                </a:solidFill>
                <a:latin typeface="Barlow Condensed"/>
              </a:rPr>
              <a:t>▲ +9%  vs August</a:t>
            </a:r>
          </a:p>
        </p:txBody>
      </p:sp>
      <p:sp>
        <p:nvSpPr>
          <p:cNvPr id="8" name="Freeform 7"/>
          <p:cNvSpPr/>
          <p:nvPr/>
        </p:nvSpPr>
        <p:spPr>
          <a:xfrm>
            <a:off x="768096" y="3179003"/>
            <a:ext cx="2238634" cy="502920"/>
          </a:xfrm>
          <a:custGeom>
            <a:avLst/>
            <a:gdLst/>
            <a:ahLst/>
            <a:cxnLst/>
            <a:rect l="l" t="t" r="r" b="b"/>
            <a:pathLst>
              <a:path w="24482" h="5500">
                <a:moveTo>
                  <a:pt x="0" y="2750"/>
                </a:moveTo>
                <a:lnTo>
                  <a:pt x="844" y="2357"/>
                </a:lnTo>
                <a:lnTo>
                  <a:pt x="1688" y="1572"/>
                </a:lnTo>
                <a:lnTo>
                  <a:pt x="2532" y="3339"/>
                </a:lnTo>
                <a:lnTo>
                  <a:pt x="3376" y="3732"/>
                </a:lnTo>
                <a:lnTo>
                  <a:pt x="4221" y="4518"/>
                </a:lnTo>
                <a:lnTo>
                  <a:pt x="5065" y="4911"/>
                </a:lnTo>
                <a:lnTo>
                  <a:pt x="5909" y="1179"/>
                </a:lnTo>
                <a:lnTo>
                  <a:pt x="6753" y="197"/>
                </a:lnTo>
                <a:lnTo>
                  <a:pt x="7598" y="0"/>
                </a:lnTo>
                <a:lnTo>
                  <a:pt x="8442" y="1768"/>
                </a:lnTo>
                <a:lnTo>
                  <a:pt x="9286" y="4714"/>
                </a:lnTo>
                <a:lnTo>
                  <a:pt x="10130" y="4125"/>
                </a:lnTo>
                <a:lnTo>
                  <a:pt x="10974" y="786"/>
                </a:lnTo>
                <a:lnTo>
                  <a:pt x="11819" y="982"/>
                </a:lnTo>
                <a:lnTo>
                  <a:pt x="12663" y="2947"/>
                </a:lnTo>
                <a:lnTo>
                  <a:pt x="13507" y="1179"/>
                </a:lnTo>
                <a:lnTo>
                  <a:pt x="14351" y="2947"/>
                </a:lnTo>
                <a:lnTo>
                  <a:pt x="15196" y="4518"/>
                </a:lnTo>
                <a:lnTo>
                  <a:pt x="16040" y="5500"/>
                </a:lnTo>
                <a:lnTo>
                  <a:pt x="16884" y="1964"/>
                </a:lnTo>
                <a:lnTo>
                  <a:pt x="17728" y="2750"/>
                </a:lnTo>
                <a:lnTo>
                  <a:pt x="18572" y="0"/>
                </a:lnTo>
                <a:lnTo>
                  <a:pt x="19417" y="2357"/>
                </a:lnTo>
                <a:lnTo>
                  <a:pt x="20261" y="1964"/>
                </a:lnTo>
                <a:lnTo>
                  <a:pt x="21105" y="5107"/>
                </a:lnTo>
                <a:lnTo>
                  <a:pt x="21949" y="4322"/>
                </a:lnTo>
                <a:lnTo>
                  <a:pt x="22794" y="1768"/>
                </a:lnTo>
                <a:lnTo>
                  <a:pt x="23638" y="3143"/>
                </a:lnTo>
                <a:lnTo>
                  <a:pt x="24482" y="2750"/>
                </a:lnTo>
                <a:lnTo>
                  <a:pt x="24482" y="5500"/>
                </a:lnTo>
                <a:lnTo>
                  <a:pt x="0" y="5500"/>
                </a:lnTo>
                <a:close/>
              </a:path>
            </a:pathLst>
          </a:custGeom>
          <a:solidFill>
            <a:srgbClr val="47A58E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Freeform 8"/>
          <p:cNvSpPr/>
          <p:nvPr/>
        </p:nvSpPr>
        <p:spPr>
          <a:xfrm>
            <a:off x="768096" y="3179003"/>
            <a:ext cx="2238634" cy="502920"/>
          </a:xfrm>
          <a:custGeom>
            <a:avLst/>
            <a:gdLst/>
            <a:ahLst/>
            <a:cxnLst/>
            <a:rect l="l" t="t" r="r" b="b"/>
            <a:pathLst>
              <a:path w="24482" h="5500">
                <a:moveTo>
                  <a:pt x="0" y="2750"/>
                </a:moveTo>
                <a:lnTo>
                  <a:pt x="844" y="2357"/>
                </a:lnTo>
                <a:lnTo>
                  <a:pt x="1688" y="1572"/>
                </a:lnTo>
                <a:lnTo>
                  <a:pt x="2532" y="3339"/>
                </a:lnTo>
                <a:lnTo>
                  <a:pt x="3376" y="3732"/>
                </a:lnTo>
                <a:lnTo>
                  <a:pt x="4221" y="4518"/>
                </a:lnTo>
                <a:lnTo>
                  <a:pt x="5065" y="4911"/>
                </a:lnTo>
                <a:lnTo>
                  <a:pt x="5909" y="1179"/>
                </a:lnTo>
                <a:lnTo>
                  <a:pt x="6753" y="197"/>
                </a:lnTo>
                <a:lnTo>
                  <a:pt x="7598" y="0"/>
                </a:lnTo>
                <a:lnTo>
                  <a:pt x="8442" y="1768"/>
                </a:lnTo>
                <a:lnTo>
                  <a:pt x="9286" y="4714"/>
                </a:lnTo>
                <a:lnTo>
                  <a:pt x="10130" y="4125"/>
                </a:lnTo>
                <a:lnTo>
                  <a:pt x="10974" y="786"/>
                </a:lnTo>
                <a:lnTo>
                  <a:pt x="11819" y="982"/>
                </a:lnTo>
                <a:lnTo>
                  <a:pt x="12663" y="2947"/>
                </a:lnTo>
                <a:lnTo>
                  <a:pt x="13507" y="1179"/>
                </a:lnTo>
                <a:lnTo>
                  <a:pt x="14351" y="2947"/>
                </a:lnTo>
                <a:lnTo>
                  <a:pt x="15196" y="4518"/>
                </a:lnTo>
                <a:lnTo>
                  <a:pt x="16040" y="5500"/>
                </a:lnTo>
                <a:lnTo>
                  <a:pt x="16884" y="1964"/>
                </a:lnTo>
                <a:lnTo>
                  <a:pt x="17728" y="2750"/>
                </a:lnTo>
                <a:lnTo>
                  <a:pt x="18572" y="0"/>
                </a:lnTo>
                <a:lnTo>
                  <a:pt x="19417" y="2357"/>
                </a:lnTo>
                <a:lnTo>
                  <a:pt x="20261" y="1964"/>
                </a:lnTo>
                <a:lnTo>
                  <a:pt x="21105" y="5107"/>
                </a:lnTo>
                <a:lnTo>
                  <a:pt x="21949" y="4322"/>
                </a:lnTo>
                <a:lnTo>
                  <a:pt x="22794" y="1768"/>
                </a:lnTo>
                <a:lnTo>
                  <a:pt x="23638" y="3143"/>
                </a:lnTo>
                <a:lnTo>
                  <a:pt x="24482" y="2750"/>
                </a:lnTo>
              </a:path>
            </a:pathLst>
          </a:custGeom>
          <a:noFill/>
          <a:ln w="22225" cap="rnd">
            <a:solidFill>
              <a:srgbClr val="47A58E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2965628" y="3389376"/>
            <a:ext cx="82296" cy="82296"/>
          </a:xfrm>
          <a:prstGeom prst="ellipse">
            <a:avLst/>
          </a:prstGeom>
          <a:solidFill>
            <a:srgbClr val="47A58E"/>
          </a:solidFill>
          <a:ln w="12700">
            <a:solidFill>
              <a:srgbClr val="0C1A1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3372536" y="1505712"/>
            <a:ext cx="2641016" cy="2377440"/>
          </a:xfrm>
          <a:prstGeom prst="roundRect">
            <a:avLst>
              <a:gd name="adj" fmla="val 6153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3573704" y="1688592"/>
            <a:ext cx="223868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B3C2BD"/>
                </a:solidFill>
                <a:latin typeface="Barlow"/>
              </a:rPr>
              <a:t>Organic leads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73704" y="1999488"/>
            <a:ext cx="2238680" cy="7594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5200" b="1" i="0">
                <a:solidFill>
                  <a:srgbClr val="F3F5F8"/>
                </a:solidFill>
                <a:latin typeface="Barlow Condensed"/>
              </a:rPr>
              <a:t>418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73704" y="2775712"/>
            <a:ext cx="2238680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4ED38A"/>
                </a:solidFill>
                <a:latin typeface="Barlow Condensed"/>
              </a:rPr>
              <a:t>▲ +18%  vs August</a:t>
            </a:r>
          </a:p>
        </p:txBody>
      </p:sp>
      <p:sp>
        <p:nvSpPr>
          <p:cNvPr id="15" name="Freeform 14"/>
          <p:cNvSpPr/>
          <p:nvPr/>
        </p:nvSpPr>
        <p:spPr>
          <a:xfrm>
            <a:off x="3573658" y="3179003"/>
            <a:ext cx="2238726" cy="502920"/>
          </a:xfrm>
          <a:custGeom>
            <a:avLst/>
            <a:gdLst/>
            <a:ahLst/>
            <a:cxnLst/>
            <a:rect l="l" t="t" r="r" b="b"/>
            <a:pathLst>
              <a:path w="24483" h="5500">
                <a:moveTo>
                  <a:pt x="0" y="1500"/>
                </a:moveTo>
                <a:lnTo>
                  <a:pt x="844" y="2500"/>
                </a:lnTo>
                <a:lnTo>
                  <a:pt x="1688" y="4250"/>
                </a:lnTo>
                <a:lnTo>
                  <a:pt x="2533" y="750"/>
                </a:lnTo>
                <a:lnTo>
                  <a:pt x="3377" y="5500"/>
                </a:lnTo>
                <a:lnTo>
                  <a:pt x="4221" y="4750"/>
                </a:lnTo>
                <a:lnTo>
                  <a:pt x="5065" y="4250"/>
                </a:lnTo>
                <a:lnTo>
                  <a:pt x="5910" y="2500"/>
                </a:lnTo>
                <a:lnTo>
                  <a:pt x="6754" y="1250"/>
                </a:lnTo>
                <a:lnTo>
                  <a:pt x="7598" y="2000"/>
                </a:lnTo>
                <a:lnTo>
                  <a:pt x="8442" y="3500"/>
                </a:lnTo>
                <a:lnTo>
                  <a:pt x="9286" y="3500"/>
                </a:lnTo>
                <a:lnTo>
                  <a:pt x="10131" y="5000"/>
                </a:lnTo>
                <a:lnTo>
                  <a:pt x="10975" y="1500"/>
                </a:lnTo>
                <a:lnTo>
                  <a:pt x="11819" y="2750"/>
                </a:lnTo>
                <a:lnTo>
                  <a:pt x="12663" y="750"/>
                </a:lnTo>
                <a:lnTo>
                  <a:pt x="13508" y="2750"/>
                </a:lnTo>
                <a:lnTo>
                  <a:pt x="14352" y="3000"/>
                </a:lnTo>
                <a:lnTo>
                  <a:pt x="15196" y="2750"/>
                </a:lnTo>
                <a:lnTo>
                  <a:pt x="16040" y="4250"/>
                </a:lnTo>
                <a:lnTo>
                  <a:pt x="16884" y="2750"/>
                </a:lnTo>
                <a:lnTo>
                  <a:pt x="17729" y="2000"/>
                </a:lnTo>
                <a:lnTo>
                  <a:pt x="18573" y="1750"/>
                </a:lnTo>
                <a:lnTo>
                  <a:pt x="19417" y="1000"/>
                </a:lnTo>
                <a:lnTo>
                  <a:pt x="20261" y="3250"/>
                </a:lnTo>
                <a:lnTo>
                  <a:pt x="21106" y="5000"/>
                </a:lnTo>
                <a:lnTo>
                  <a:pt x="21950" y="5250"/>
                </a:lnTo>
                <a:lnTo>
                  <a:pt x="22794" y="2250"/>
                </a:lnTo>
                <a:lnTo>
                  <a:pt x="23638" y="750"/>
                </a:lnTo>
                <a:lnTo>
                  <a:pt x="24483" y="0"/>
                </a:lnTo>
                <a:lnTo>
                  <a:pt x="24483" y="5500"/>
                </a:lnTo>
                <a:lnTo>
                  <a:pt x="0" y="5500"/>
                </a:lnTo>
                <a:close/>
              </a:path>
            </a:pathLst>
          </a:custGeom>
          <a:solidFill>
            <a:srgbClr val="47A58E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3573658" y="3179003"/>
            <a:ext cx="2238726" cy="502920"/>
          </a:xfrm>
          <a:custGeom>
            <a:avLst/>
            <a:gdLst/>
            <a:ahLst/>
            <a:cxnLst/>
            <a:rect l="l" t="t" r="r" b="b"/>
            <a:pathLst>
              <a:path w="24483" h="5500">
                <a:moveTo>
                  <a:pt x="0" y="1500"/>
                </a:moveTo>
                <a:lnTo>
                  <a:pt x="844" y="2500"/>
                </a:lnTo>
                <a:lnTo>
                  <a:pt x="1688" y="4250"/>
                </a:lnTo>
                <a:lnTo>
                  <a:pt x="2533" y="750"/>
                </a:lnTo>
                <a:lnTo>
                  <a:pt x="3377" y="5500"/>
                </a:lnTo>
                <a:lnTo>
                  <a:pt x="4221" y="4750"/>
                </a:lnTo>
                <a:lnTo>
                  <a:pt x="5065" y="4250"/>
                </a:lnTo>
                <a:lnTo>
                  <a:pt x="5910" y="2500"/>
                </a:lnTo>
                <a:lnTo>
                  <a:pt x="6754" y="1250"/>
                </a:lnTo>
                <a:lnTo>
                  <a:pt x="7598" y="2000"/>
                </a:lnTo>
                <a:lnTo>
                  <a:pt x="8442" y="3500"/>
                </a:lnTo>
                <a:lnTo>
                  <a:pt x="9286" y="3500"/>
                </a:lnTo>
                <a:lnTo>
                  <a:pt x="10131" y="5000"/>
                </a:lnTo>
                <a:lnTo>
                  <a:pt x="10975" y="1500"/>
                </a:lnTo>
                <a:lnTo>
                  <a:pt x="11819" y="2750"/>
                </a:lnTo>
                <a:lnTo>
                  <a:pt x="12663" y="750"/>
                </a:lnTo>
                <a:lnTo>
                  <a:pt x="13508" y="2750"/>
                </a:lnTo>
                <a:lnTo>
                  <a:pt x="14352" y="3000"/>
                </a:lnTo>
                <a:lnTo>
                  <a:pt x="15196" y="2750"/>
                </a:lnTo>
                <a:lnTo>
                  <a:pt x="16040" y="4250"/>
                </a:lnTo>
                <a:lnTo>
                  <a:pt x="16884" y="2750"/>
                </a:lnTo>
                <a:lnTo>
                  <a:pt x="17729" y="2000"/>
                </a:lnTo>
                <a:lnTo>
                  <a:pt x="18573" y="1750"/>
                </a:lnTo>
                <a:lnTo>
                  <a:pt x="19417" y="1000"/>
                </a:lnTo>
                <a:lnTo>
                  <a:pt x="20261" y="3250"/>
                </a:lnTo>
                <a:lnTo>
                  <a:pt x="21106" y="5000"/>
                </a:lnTo>
                <a:lnTo>
                  <a:pt x="21950" y="5250"/>
                </a:lnTo>
                <a:lnTo>
                  <a:pt x="22794" y="2250"/>
                </a:lnTo>
                <a:lnTo>
                  <a:pt x="23638" y="750"/>
                </a:lnTo>
                <a:lnTo>
                  <a:pt x="24483" y="0"/>
                </a:lnTo>
              </a:path>
            </a:pathLst>
          </a:custGeom>
          <a:noFill/>
          <a:ln w="22225" cap="rnd">
            <a:solidFill>
              <a:srgbClr val="47A58E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5771236" y="3137916"/>
            <a:ext cx="82296" cy="82296"/>
          </a:xfrm>
          <a:prstGeom prst="ellipse">
            <a:avLst/>
          </a:prstGeom>
          <a:solidFill>
            <a:srgbClr val="47A58E"/>
          </a:solidFill>
          <a:ln w="12700">
            <a:solidFill>
              <a:srgbClr val="0C1A1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6178144" y="1505712"/>
            <a:ext cx="2641016" cy="2377440"/>
          </a:xfrm>
          <a:prstGeom prst="roundRect">
            <a:avLst>
              <a:gd name="adj" fmla="val 6153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6379312" y="1688592"/>
            <a:ext cx="223868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B3C2BD"/>
                </a:solidFill>
                <a:latin typeface="Barlow"/>
              </a:rPr>
              <a:t>Paid share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79312" y="1999488"/>
            <a:ext cx="2238680" cy="7594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5200" b="1" i="0">
                <a:solidFill>
                  <a:srgbClr val="F3F5F8"/>
                </a:solidFill>
                <a:latin typeface="Barlow Condensed"/>
              </a:rPr>
              <a:t>63%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79312" y="2775712"/>
            <a:ext cx="2238680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859791"/>
                </a:solidFill>
                <a:latin typeface="Barlow Condensed"/>
              </a:rPr>
              <a:t>▼ −2 pts  vs August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983751" y="1505712"/>
            <a:ext cx="2641016" cy="2377440"/>
          </a:xfrm>
          <a:prstGeom prst="roundRect">
            <a:avLst>
              <a:gd name="adj" fmla="val 6153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9184919" y="1688592"/>
            <a:ext cx="223868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B3C2BD"/>
                </a:solidFill>
                <a:latin typeface="Barlow"/>
              </a:rPr>
              <a:t>Paid leads fully tagged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184919" y="1999488"/>
            <a:ext cx="2238680" cy="7594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5200" b="1" i="0">
                <a:solidFill>
                  <a:srgbClr val="F3F5F8"/>
                </a:solidFill>
                <a:latin typeface="Barlow Condensed"/>
              </a:rPr>
              <a:t>95%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184919" y="2775712"/>
            <a:ext cx="2238680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859791"/>
                </a:solidFill>
                <a:latin typeface="Barlow Condensed"/>
              </a:rPr>
              <a:t>Flat vs August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Paid vs organic, Northwind Dental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2 / 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1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47A58E"/>
                </a:solidFill>
                <a:latin typeface="Barlow"/>
              </a:rPr>
              <a:t>The split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7302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400" b="1" i="0">
                <a:solidFill>
                  <a:srgbClr val="F3F5F8"/>
                </a:solidFill>
                <a:latin typeface="Barlow"/>
              </a:rPr>
              <a:t>Paid and organic, </a:t>
            </a:r>
            <a:r>
              <a:rPr sz="3400" b="1" i="0">
                <a:solidFill>
                  <a:srgbClr val="47A58E"/>
                </a:solidFill>
                <a:latin typeface="Barlow"/>
              </a:rPr>
              <a:t>measure</a:t>
            </a:r>
            <a:r>
              <a:rPr sz="3400" b="1" i="0">
                <a:solidFill>
                  <a:srgbClr val="F3F5F8"/>
                </a:solidFill>
                <a:latin typeface="Barlow"/>
              </a:rPr>
              <a:t> by measure.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322832"/>
            <a:ext cx="877824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50" b="0" i="0">
                <a:solidFill>
                  <a:srgbClr val="B3C2BD"/>
                </a:solidFill>
                <a:latin typeface="Barlow"/>
              </a:rPr>
              <a:t>Paid means a paid last touch (cpc, paid social or an ad click ID). Organic is everything else: search, social, referral, email and direct.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" y="1834896"/>
            <a:ext cx="11057839" cy="3749040"/>
          </a:xfrm>
          <a:prstGeom prst="roundRect">
            <a:avLst>
              <a:gd name="adj" fmla="val 3902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6656832" y="2136648"/>
            <a:ext cx="118872" cy="118872"/>
          </a:xfrm>
          <a:prstGeom prst="roundRect">
            <a:avLst>
              <a:gd name="adj" fmla="val 23076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3493008" y="2054352"/>
            <a:ext cx="379156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1500" b="1" i="0">
                <a:solidFill>
                  <a:srgbClr val="F3F5F8"/>
                </a:solidFill>
                <a:latin typeface="Barlow"/>
              </a:rPr>
              <a:t>Paid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41768" y="2136648"/>
            <a:ext cx="118872" cy="118872"/>
          </a:xfrm>
          <a:prstGeom prst="roundRect">
            <a:avLst>
              <a:gd name="adj" fmla="val 23076"/>
            </a:avLst>
          </a:prstGeom>
          <a:solidFill>
            <a:srgbClr val="C98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7952080" y="2054352"/>
            <a:ext cx="392872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500" b="1" i="0">
                <a:solidFill>
                  <a:srgbClr val="F3F5F8"/>
                </a:solidFill>
                <a:latin typeface="Barlow"/>
              </a:rPr>
              <a:t>Organic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841248" y="2484120"/>
            <a:ext cx="10509199" cy="0"/>
          </a:xfrm>
          <a:prstGeom prst="line">
            <a:avLst/>
          </a:prstGeom>
          <a:ln w="9525">
            <a:solidFill>
              <a:srgbClr val="202D2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841248" y="2520696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B3C2BD"/>
                </a:solidFill>
                <a:latin typeface="Barlow"/>
              </a:rPr>
              <a:t>Leads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493008" y="2520696"/>
            <a:ext cx="100584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F3F5F8"/>
                </a:solidFill>
                <a:latin typeface="Barlow"/>
              </a:rPr>
              <a:t>702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544568" y="264871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Rounded Rectangle 13"/>
          <p:cNvSpPr/>
          <p:nvPr/>
        </p:nvSpPr>
        <p:spPr>
          <a:xfrm>
            <a:off x="4544568" y="264871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7604608" y="264871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7604608" y="2648712"/>
            <a:ext cx="1658733" cy="109728"/>
          </a:xfrm>
          <a:prstGeom prst="roundRect">
            <a:avLst>
              <a:gd name="adj" fmla="val 16666"/>
            </a:avLst>
          </a:prstGeom>
          <a:solidFill>
            <a:srgbClr val="C98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10481767" y="2520696"/>
            <a:ext cx="118872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F3F5F8"/>
                </a:solidFill>
                <a:latin typeface="Barlow"/>
              </a:rPr>
              <a:t>418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841248" y="2941320"/>
            <a:ext cx="10509199" cy="0"/>
          </a:xfrm>
          <a:prstGeom prst="line">
            <a:avLst/>
          </a:prstGeom>
          <a:ln w="9525">
            <a:solidFill>
              <a:srgbClr val="202D2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841248" y="2977896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B3C2BD"/>
                </a:solidFill>
                <a:latin typeface="Barlow"/>
              </a:rPr>
              <a:t>Share of leads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493008" y="2977896"/>
            <a:ext cx="100584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F3F5F8"/>
                </a:solidFill>
                <a:latin typeface="Barlow"/>
              </a:rPr>
              <a:t>63%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544568" y="310591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Rounded Rectangle 21"/>
          <p:cNvSpPr/>
          <p:nvPr/>
        </p:nvSpPr>
        <p:spPr>
          <a:xfrm>
            <a:off x="4544568" y="310591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Rounded Rectangle 22"/>
          <p:cNvSpPr/>
          <p:nvPr/>
        </p:nvSpPr>
        <p:spPr>
          <a:xfrm>
            <a:off x="7604608" y="310591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Rounded Rectangle 23"/>
          <p:cNvSpPr/>
          <p:nvPr/>
        </p:nvSpPr>
        <p:spPr>
          <a:xfrm>
            <a:off x="7604608" y="3105912"/>
            <a:ext cx="1658632" cy="109728"/>
          </a:xfrm>
          <a:prstGeom prst="roundRect">
            <a:avLst>
              <a:gd name="adj" fmla="val 16666"/>
            </a:avLst>
          </a:prstGeom>
          <a:solidFill>
            <a:srgbClr val="C98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TextBox 24"/>
          <p:cNvSpPr txBox="1"/>
          <p:nvPr/>
        </p:nvSpPr>
        <p:spPr>
          <a:xfrm>
            <a:off x="10481767" y="2977896"/>
            <a:ext cx="118872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F3F5F8"/>
                </a:solidFill>
                <a:latin typeface="Barlow"/>
              </a:rPr>
              <a:t>37%</a:t>
            </a:r>
          </a:p>
        </p:txBody>
      </p:sp>
      <p:cxnSp>
        <p:nvCxnSpPr>
          <p:cNvPr id="26" name="Connector 25"/>
          <p:cNvCxnSpPr/>
          <p:nvPr/>
        </p:nvCxnSpPr>
        <p:spPr>
          <a:xfrm>
            <a:off x="841248" y="3398520"/>
            <a:ext cx="10509199" cy="0"/>
          </a:xfrm>
          <a:prstGeom prst="line">
            <a:avLst/>
          </a:prstGeom>
          <a:ln w="9525">
            <a:solidFill>
              <a:srgbClr val="202D2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841248" y="3435096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B3C2BD"/>
                </a:solidFill>
                <a:latin typeface="Barlow"/>
              </a:rPr>
              <a:t>Change vs August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493008" y="3435096"/>
            <a:ext cx="100584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F3F5F8"/>
                </a:solidFill>
                <a:latin typeface="Barlow"/>
              </a:rPr>
              <a:t>+9%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4544568" y="356311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Rounded Rectangle 29"/>
          <p:cNvSpPr/>
          <p:nvPr/>
        </p:nvSpPr>
        <p:spPr>
          <a:xfrm>
            <a:off x="5968243" y="3563112"/>
            <a:ext cx="1362044" cy="109728"/>
          </a:xfrm>
          <a:prstGeom prst="roundRect">
            <a:avLst>
              <a:gd name="adj" fmla="val 16666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1" name="Rounded Rectangle 30"/>
          <p:cNvSpPr/>
          <p:nvPr/>
        </p:nvSpPr>
        <p:spPr>
          <a:xfrm>
            <a:off x="7604608" y="356311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2" name="Rounded Rectangle 31"/>
          <p:cNvSpPr/>
          <p:nvPr/>
        </p:nvSpPr>
        <p:spPr>
          <a:xfrm>
            <a:off x="7604608" y="356311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C98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3" name="TextBox 32"/>
          <p:cNvSpPr txBox="1"/>
          <p:nvPr/>
        </p:nvSpPr>
        <p:spPr>
          <a:xfrm>
            <a:off x="10481767" y="3435096"/>
            <a:ext cx="118872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F3F5F8"/>
                </a:solidFill>
                <a:latin typeface="Barlow"/>
              </a:rPr>
              <a:t>+18% ✓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841248" y="3855720"/>
            <a:ext cx="10509199" cy="0"/>
          </a:xfrm>
          <a:prstGeom prst="line">
            <a:avLst/>
          </a:prstGeom>
          <a:ln w="9525">
            <a:solidFill>
              <a:srgbClr val="202D2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841248" y="3892296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B3C2BD"/>
                </a:solidFill>
                <a:latin typeface="Barlow"/>
              </a:rPr>
              <a:t>Top source share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3493008" y="3892296"/>
            <a:ext cx="100584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F3F5F8"/>
                </a:solidFill>
                <a:latin typeface="Barlow"/>
              </a:rPr>
              <a:t>Google 54%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4544568" y="402031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8" name="Rounded Rectangle 37"/>
          <p:cNvSpPr/>
          <p:nvPr/>
        </p:nvSpPr>
        <p:spPr>
          <a:xfrm>
            <a:off x="4544568" y="402031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9" name="Rounded Rectangle 38"/>
          <p:cNvSpPr/>
          <p:nvPr/>
        </p:nvSpPr>
        <p:spPr>
          <a:xfrm>
            <a:off x="7604608" y="402031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0" name="Rounded Rectangle 39"/>
          <p:cNvSpPr/>
          <p:nvPr/>
        </p:nvSpPr>
        <p:spPr>
          <a:xfrm>
            <a:off x="7604608" y="4020312"/>
            <a:ext cx="1567415" cy="109728"/>
          </a:xfrm>
          <a:prstGeom prst="roundRect">
            <a:avLst>
              <a:gd name="adj" fmla="val 16666"/>
            </a:avLst>
          </a:prstGeom>
          <a:solidFill>
            <a:srgbClr val="C98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1" name="TextBox 40"/>
          <p:cNvSpPr txBox="1"/>
          <p:nvPr/>
        </p:nvSpPr>
        <p:spPr>
          <a:xfrm>
            <a:off x="10481767" y="3892296"/>
            <a:ext cx="118872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F3F5F8"/>
                </a:solidFill>
                <a:latin typeface="Barlow"/>
              </a:rPr>
              <a:t>Google 31%</a:t>
            </a:r>
          </a:p>
        </p:txBody>
      </p:sp>
      <p:cxnSp>
        <p:nvCxnSpPr>
          <p:cNvPr id="42" name="Connector 41"/>
          <p:cNvCxnSpPr/>
          <p:nvPr/>
        </p:nvCxnSpPr>
        <p:spPr>
          <a:xfrm>
            <a:off x="841248" y="4312920"/>
            <a:ext cx="10509199" cy="0"/>
          </a:xfrm>
          <a:prstGeom prst="line">
            <a:avLst/>
          </a:prstGeom>
          <a:ln w="9525">
            <a:solidFill>
              <a:srgbClr val="202D2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841248" y="4349496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B3C2BD"/>
                </a:solidFill>
                <a:latin typeface="Barlow"/>
              </a:rPr>
              <a:t>Top landing page share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3493008" y="4349496"/>
            <a:ext cx="100584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F3F5F8"/>
                </a:solidFill>
                <a:latin typeface="Barlow"/>
              </a:rPr>
              <a:t>/new-pati… 20%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4544568" y="447751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6" name="Rounded Rectangle 45"/>
          <p:cNvSpPr/>
          <p:nvPr/>
        </p:nvSpPr>
        <p:spPr>
          <a:xfrm>
            <a:off x="5851394" y="4477512"/>
            <a:ext cx="1478894" cy="109728"/>
          </a:xfrm>
          <a:prstGeom prst="roundRect">
            <a:avLst>
              <a:gd name="adj" fmla="val 16666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7" name="Rounded Rectangle 46"/>
          <p:cNvSpPr/>
          <p:nvPr/>
        </p:nvSpPr>
        <p:spPr>
          <a:xfrm>
            <a:off x="7604608" y="447751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8" name="Rounded Rectangle 47"/>
          <p:cNvSpPr/>
          <p:nvPr/>
        </p:nvSpPr>
        <p:spPr>
          <a:xfrm>
            <a:off x="7604608" y="447751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C98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9" name="TextBox 48"/>
          <p:cNvSpPr txBox="1"/>
          <p:nvPr/>
        </p:nvSpPr>
        <p:spPr>
          <a:xfrm>
            <a:off x="10481767" y="4349496"/>
            <a:ext cx="118872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F3F5F8"/>
                </a:solidFill>
                <a:latin typeface="Barlow"/>
              </a:rPr>
              <a:t>Home 38%</a:t>
            </a:r>
          </a:p>
        </p:txBody>
      </p:sp>
      <p:cxnSp>
        <p:nvCxnSpPr>
          <p:cNvPr id="50" name="Connector 49"/>
          <p:cNvCxnSpPr/>
          <p:nvPr/>
        </p:nvCxnSpPr>
        <p:spPr>
          <a:xfrm>
            <a:off x="841248" y="4770120"/>
            <a:ext cx="10509199" cy="0"/>
          </a:xfrm>
          <a:prstGeom prst="line">
            <a:avLst/>
          </a:prstGeom>
          <a:ln w="9525">
            <a:solidFill>
              <a:srgbClr val="202D2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841248" y="4806696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B3C2BD"/>
                </a:solidFill>
                <a:latin typeface="Barlow"/>
              </a:rPr>
              <a:t>Fully tagged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3493008" y="4806696"/>
            <a:ext cx="100584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F3F5F8"/>
                </a:solidFill>
                <a:latin typeface="Barlow"/>
              </a:rPr>
              <a:t>95%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4544568" y="493471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4" name="Rounded Rectangle 53"/>
          <p:cNvSpPr/>
          <p:nvPr/>
        </p:nvSpPr>
        <p:spPr>
          <a:xfrm>
            <a:off x="4544568" y="493471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5" name="Rounded Rectangle 54"/>
          <p:cNvSpPr/>
          <p:nvPr/>
        </p:nvSpPr>
        <p:spPr>
          <a:xfrm>
            <a:off x="7604608" y="493471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6" name="Rounded Rectangle 55"/>
          <p:cNvSpPr/>
          <p:nvPr/>
        </p:nvSpPr>
        <p:spPr>
          <a:xfrm>
            <a:off x="7604608" y="4934712"/>
            <a:ext cx="643376" cy="109728"/>
          </a:xfrm>
          <a:prstGeom prst="roundRect">
            <a:avLst>
              <a:gd name="adj" fmla="val 16666"/>
            </a:avLst>
          </a:prstGeom>
          <a:solidFill>
            <a:srgbClr val="C98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7" name="TextBox 56"/>
          <p:cNvSpPr txBox="1"/>
          <p:nvPr/>
        </p:nvSpPr>
        <p:spPr>
          <a:xfrm>
            <a:off x="10481767" y="4806696"/>
            <a:ext cx="118872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F3F5F8"/>
                </a:solidFill>
                <a:latin typeface="Barlow"/>
              </a:rPr>
              <a:t>22%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841248" y="5282184"/>
            <a:ext cx="10509199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859791"/>
                </a:solidFill>
                <a:latin typeface="Barlow"/>
              </a:rPr>
              <a:t>A tick marks the side ahead by 3 points or more where higher is better.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Paid vs organic, Northwind Dental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3 / 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1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47A58E"/>
                </a:solidFill>
                <a:latin typeface="Barlow"/>
              </a:rPr>
              <a:t>Trajectory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7302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400" b="1" i="0">
                <a:solidFill>
                  <a:srgbClr val="F3F5F8"/>
                </a:solidFill>
                <a:latin typeface="Barlow"/>
              </a:rPr>
              <a:t>Which side is </a:t>
            </a:r>
            <a:r>
              <a:rPr sz="3400" b="1" i="0">
                <a:solidFill>
                  <a:srgbClr val="47A58E"/>
                </a:solidFill>
                <a:latin typeface="Barlow"/>
              </a:rPr>
              <a:t>growing</a:t>
            </a:r>
            <a:r>
              <a:rPr sz="3400" b="1" i="0">
                <a:solidFill>
                  <a:srgbClr val="F3F5F8"/>
                </a:solidFill>
                <a:latin typeface="Barlow"/>
              </a:rPr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322832"/>
            <a:ext cx="877824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50" b="0" i="0">
                <a:solidFill>
                  <a:srgbClr val="B3C2BD"/>
                </a:solidFill>
                <a:latin typeface="Barlow"/>
              </a:rPr>
              <a:t>Leads per day, paid against organic.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" y="1834896"/>
            <a:ext cx="7086600" cy="4401312"/>
          </a:xfrm>
          <a:prstGeom prst="roundRect">
            <a:avLst>
              <a:gd name="adj" fmla="val 3324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graphicFrame>
        <p:nvGraphicFramePr>
          <p:cNvPr id="6" name="Chart 5"/>
          <p:cNvGraphicFramePr>
            <a:graphicFrameLocks noGrp="1"/>
          </p:cNvGraphicFramePr>
          <p:nvPr/>
        </p:nvGraphicFramePr>
        <p:xfrm>
          <a:off x="795528" y="2063496"/>
          <a:ext cx="6629400" cy="3669792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95528" y="5788152"/>
            <a:ext cx="6629400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859791"/>
                </a:solidFill>
                <a:latin typeface="Barlow"/>
              </a:rPr>
              <a:t>Leads per day by last-touch channel group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836408" y="1834896"/>
            <a:ext cx="3788359" cy="4401312"/>
          </a:xfrm>
          <a:prstGeom prst="roundRect">
            <a:avLst>
              <a:gd name="adj" fmla="val 3861"/>
            </a:avLst>
          </a:prstGeom>
          <a:solidFill>
            <a:srgbClr val="142420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8092440" y="2090928"/>
            <a:ext cx="3276295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1" i="0">
                <a:solidFill>
                  <a:srgbClr val="47A58E"/>
                </a:solidFill>
                <a:latin typeface="Barlow"/>
              </a:rPr>
              <a:t>Trajectory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92440" y="2383536"/>
            <a:ext cx="3276295" cy="6451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</a:pPr>
            <a:r>
              <a:rPr sz="2000" b="1" i="0">
                <a:solidFill>
                  <a:srgbClr val="47A58E"/>
                </a:solidFill>
                <a:latin typeface="Barlow"/>
              </a:rPr>
              <a:t>Organic</a:t>
            </a:r>
            <a:r>
              <a:rPr sz="2000" b="1" i="0">
                <a:solidFill>
                  <a:srgbClr val="F3F5F8"/>
                </a:solidFill>
                <a:latin typeface="Barlow"/>
              </a:rPr>
              <a:t> finished the period stronger.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092440" y="3138424"/>
            <a:ext cx="3276295" cy="284175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8000"/>
              </a:lnSpc>
            </a:pPr>
            <a:r>
              <a:rPr sz="1350" b="0" i="0">
                <a:solidFill>
                  <a:srgbClr val="B3C2BD"/>
                </a:solidFill>
                <a:latin typeface="Barlow"/>
              </a:rPr>
              <a:t>Against August, paid grew 9% and organic grew 18%.</a:t>
            </a:r>
          </a:p>
          <a:p>
            <a:pPr algn="l">
              <a:lnSpc>
                <a:spcPct val="118000"/>
              </a:lnSpc>
              <a:spcBef>
                <a:spcPts val="742"/>
              </a:spcBef>
            </a:pPr>
            <a:r>
              <a:rPr sz="1350" b="0" i="0">
                <a:solidFill>
                  <a:srgbClr val="B3C2BD"/>
                </a:solidFill>
                <a:latin typeface="Barlow"/>
              </a:rPr>
              <a:t>Inside the period (first half to second half), paid went from 367 to 335; organic from 193 to 225.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Paid vs organic, Northwind Dental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4 / 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1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47A58E"/>
                </a:solidFill>
                <a:latin typeface="Barlow"/>
              </a:rPr>
              <a:t>Sources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7302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400" b="1" i="0">
                <a:solidFill>
                  <a:srgbClr val="F3F5F8"/>
                </a:solidFill>
                <a:latin typeface="Barlow"/>
              </a:rPr>
              <a:t>Who feeds each </a:t>
            </a:r>
            <a:r>
              <a:rPr sz="3400" b="1" i="0">
                <a:solidFill>
                  <a:srgbClr val="47A58E"/>
                </a:solidFill>
                <a:latin typeface="Barlow"/>
              </a:rPr>
              <a:t>side</a:t>
            </a:r>
            <a:r>
              <a:rPr sz="3400" b="1" i="0">
                <a:solidFill>
                  <a:srgbClr val="F3F5F8"/>
                </a:solidFill>
                <a:latin typeface="Barlow"/>
              </a:rPr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459992"/>
            <a:ext cx="11057839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1" i="0">
                <a:solidFill>
                  <a:srgbClr val="F3F5F8"/>
                </a:solidFill>
                <a:latin typeface="Barlow"/>
              </a:rPr>
              <a:t>Top five </a:t>
            </a:r>
            <a:r>
              <a:rPr sz="1400" b="1" i="0">
                <a:solidFill>
                  <a:srgbClr val="47A58E"/>
                </a:solidFill>
                <a:latin typeface="Barlow"/>
              </a:rPr>
              <a:t>sources</a:t>
            </a:r>
            <a:r>
              <a:rPr sz="1400" b="1" i="0">
                <a:solidFill>
                  <a:srgbClr val="F3F5F8"/>
                </a:solidFill>
                <a:latin typeface="Barlow"/>
              </a:rPr>
              <a:t> on each side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66928" y="1871472"/>
          <a:ext cx="11057839" cy="2852928"/>
        </p:xfrm>
        <a:graphic>
          <a:graphicData uri="http://schemas.openxmlformats.org/drawingml/2006/table">
            <a:tbl>
              <a:tblPr firstRow="0" bandRow="0" firstCol="0" lastRow="0" lastCol="0" bandCol="0">
                <a:tableStyleId>{2D5ABB26-0587-4C30-8999-92F81FD0307C}</a:tableStyleId>
              </a:tblPr>
              <a:tblGrid>
                <a:gridCol w="549837"/>
                <a:gridCol w="2810280"/>
                <a:gridCol w="2443721"/>
                <a:gridCol w="2810280"/>
                <a:gridCol w="2443721"/>
              </a:tblGrid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#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Paid source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Paid leads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Organic source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Organic leads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859791"/>
                          </a:solidFill>
                          <a:latin typeface="Barlow"/>
                        </a:rPr>
                        <a:t>1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Google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Google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859791"/>
                          </a:solidFill>
                          <a:latin typeface="Barlow"/>
                        </a:rPr>
                        <a:t>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Facebook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Direct (no UTM)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859791"/>
                          </a:solidFill>
                          <a:latin typeface="Barlow"/>
                        </a:rPr>
                        <a:t>3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Instagram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Newsletter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859791"/>
                          </a:solidFill>
                          <a:latin typeface="Barlow"/>
                        </a:rPr>
                        <a:t>4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–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ChatGPT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859791"/>
                          </a:solidFill>
                          <a:latin typeface="Barlow"/>
                        </a:rPr>
                        <a:t>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–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TikTok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018485" y="2465832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382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612845" y="2538984"/>
            <a:ext cx="1666481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Rounded Rectangle 7"/>
          <p:cNvSpPr/>
          <p:nvPr/>
        </p:nvSpPr>
        <p:spPr>
          <a:xfrm>
            <a:off x="4612845" y="2538984"/>
            <a:ext cx="1666481" cy="9144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9272486" y="2465832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128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9866846" y="2538984"/>
            <a:ext cx="1666481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Rounded Rectangle 10"/>
          <p:cNvSpPr/>
          <p:nvPr/>
        </p:nvSpPr>
        <p:spPr>
          <a:xfrm>
            <a:off x="9866846" y="2538984"/>
            <a:ext cx="1666481" cy="9144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4018485" y="2941320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155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612845" y="3014472"/>
            <a:ext cx="1666481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Rounded Rectangle 13"/>
          <p:cNvSpPr/>
          <p:nvPr/>
        </p:nvSpPr>
        <p:spPr>
          <a:xfrm>
            <a:off x="4612845" y="3014472"/>
            <a:ext cx="676190" cy="9144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9272486" y="2941320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85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866846" y="3014472"/>
            <a:ext cx="1666481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Rounded Rectangle 16"/>
          <p:cNvSpPr/>
          <p:nvPr/>
        </p:nvSpPr>
        <p:spPr>
          <a:xfrm>
            <a:off x="9866846" y="3014472"/>
            <a:ext cx="1106648" cy="9144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4018485" y="3416808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132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612845" y="3489960"/>
            <a:ext cx="1666481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Rounded Rectangle 19"/>
          <p:cNvSpPr/>
          <p:nvPr/>
        </p:nvSpPr>
        <p:spPr>
          <a:xfrm>
            <a:off x="4612845" y="3489960"/>
            <a:ext cx="575852" cy="9144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9272486" y="3416808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45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9866846" y="3489960"/>
            <a:ext cx="1666481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Rounded Rectangle 22"/>
          <p:cNvSpPr/>
          <p:nvPr/>
        </p:nvSpPr>
        <p:spPr>
          <a:xfrm>
            <a:off x="9866846" y="3489960"/>
            <a:ext cx="585872" cy="9144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TextBox 23"/>
          <p:cNvSpPr txBox="1"/>
          <p:nvPr/>
        </p:nvSpPr>
        <p:spPr>
          <a:xfrm>
            <a:off x="4018485" y="3892296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–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612845" y="3965448"/>
            <a:ext cx="1666481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9272486" y="3892296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33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9866846" y="3965448"/>
            <a:ext cx="1666481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Rounded Rectangle 27"/>
          <p:cNvSpPr/>
          <p:nvPr/>
        </p:nvSpPr>
        <p:spPr>
          <a:xfrm>
            <a:off x="9866846" y="3965448"/>
            <a:ext cx="429640" cy="9144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9" name="TextBox 28"/>
          <p:cNvSpPr txBox="1"/>
          <p:nvPr/>
        </p:nvSpPr>
        <p:spPr>
          <a:xfrm>
            <a:off x="4018485" y="4367784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–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4612845" y="4440936"/>
            <a:ext cx="1666481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1" name="TextBox 30"/>
          <p:cNvSpPr txBox="1"/>
          <p:nvPr/>
        </p:nvSpPr>
        <p:spPr>
          <a:xfrm>
            <a:off x="9272486" y="4367784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20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9866846" y="4440936"/>
            <a:ext cx="1666481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3" name="Rounded Rectangle 32"/>
          <p:cNvSpPr/>
          <p:nvPr/>
        </p:nvSpPr>
        <p:spPr>
          <a:xfrm>
            <a:off x="9866846" y="4440936"/>
            <a:ext cx="260388" cy="9144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4" name="TextBox 33"/>
          <p:cNvSpPr txBox="1"/>
          <p:nvPr/>
        </p:nvSpPr>
        <p:spPr>
          <a:xfrm>
            <a:off x="566928" y="6053328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859791"/>
                </a:solidFill>
                <a:latin typeface="Barlow"/>
              </a:rPr>
              <a:t>Organic leads without a utm_source are grouped by channel.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Paid vs organic, Northwind Dental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5 / 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1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47A58E"/>
                </a:solidFill>
                <a:latin typeface="Barlow"/>
              </a:rPr>
              <a:t>First touch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7302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400" b="1" i="0">
                <a:solidFill>
                  <a:srgbClr val="F3F5F8"/>
                </a:solidFill>
                <a:latin typeface="Barlow"/>
              </a:rPr>
              <a:t>Who </a:t>
            </a:r>
            <a:r>
              <a:rPr sz="3400" b="1" i="0">
                <a:solidFill>
                  <a:srgbClr val="47A58E"/>
                </a:solidFill>
                <a:latin typeface="Barlow"/>
              </a:rPr>
              <a:t>opens</a:t>
            </a:r>
            <a:r>
              <a:rPr sz="3400" b="1" i="0">
                <a:solidFill>
                  <a:srgbClr val="F3F5F8"/>
                </a:solidFill>
                <a:latin typeface="Barlow"/>
              </a:rPr>
              <a:t> the journey.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322832"/>
            <a:ext cx="877824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50" b="0" i="0">
                <a:solidFill>
                  <a:srgbClr val="B3C2BD"/>
                </a:solidFill>
                <a:latin typeface="Barlow"/>
              </a:rPr>
              <a:t>First touch is how a lead first reached the site; last touch is the visit that converted.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" y="1834896"/>
            <a:ext cx="7086600" cy="4401312"/>
          </a:xfrm>
          <a:prstGeom prst="roundRect">
            <a:avLst>
              <a:gd name="adj" fmla="val 3324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graphicFrame>
        <p:nvGraphicFramePr>
          <p:cNvPr id="6" name="Chart 5"/>
          <p:cNvGraphicFramePr>
            <a:graphicFrameLocks noGrp="1"/>
          </p:cNvGraphicFramePr>
          <p:nvPr/>
        </p:nvGraphicFramePr>
        <p:xfrm>
          <a:off x="795528" y="2063496"/>
          <a:ext cx="6629400" cy="3669792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95528" y="5788152"/>
            <a:ext cx="6629400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859791"/>
                </a:solidFill>
                <a:latin typeface="Barlow"/>
              </a:rPr>
              <a:t>Leads credited to each side by first touch and by last touch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836408" y="1834896"/>
            <a:ext cx="3788359" cy="4401312"/>
          </a:xfrm>
          <a:prstGeom prst="roundRect">
            <a:avLst>
              <a:gd name="adj" fmla="val 3861"/>
            </a:avLst>
          </a:prstGeom>
          <a:solidFill>
            <a:srgbClr val="142420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8092440" y="2090928"/>
            <a:ext cx="3276295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1" i="0">
                <a:solidFill>
                  <a:srgbClr val="47A58E"/>
                </a:solidFill>
                <a:latin typeface="Barlow"/>
              </a:rPr>
              <a:t>Openers vs closers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92440" y="2383536"/>
            <a:ext cx="3276295" cy="6451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</a:pPr>
            <a:r>
              <a:rPr sz="2000" b="1" i="0">
                <a:solidFill>
                  <a:srgbClr val="47A58E"/>
                </a:solidFill>
                <a:latin typeface="Barlow"/>
              </a:rPr>
              <a:t>Organic</a:t>
            </a:r>
            <a:r>
              <a:rPr sz="2000" b="1" i="0">
                <a:solidFill>
                  <a:srgbClr val="F3F5F8"/>
                </a:solidFill>
                <a:latin typeface="Barlow"/>
              </a:rPr>
              <a:t> opened 19% of the journeys paid closed.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092440" y="3138424"/>
            <a:ext cx="3276295" cy="284175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8000"/>
              </a:lnSpc>
            </a:pPr>
            <a:r>
              <a:rPr sz="1350" b="0" i="0">
                <a:solidFill>
                  <a:srgbClr val="B3C2BD"/>
                </a:solidFill>
                <a:latin typeface="Barlow"/>
              </a:rPr>
              <a:t>134 paid leads first found you through organic channels; 45 organic leads first came from a paid click.</a:t>
            </a:r>
          </a:p>
          <a:p>
            <a:pPr algn="l">
              <a:lnSpc>
                <a:spcPct val="118000"/>
              </a:lnSpc>
              <a:spcBef>
                <a:spcPts val="742"/>
              </a:spcBef>
            </a:pPr>
            <a:r>
              <a:rPr sz="1350" b="0" i="0">
                <a:solidFill>
                  <a:srgbClr val="B3C2BD"/>
                </a:solidFill>
                <a:latin typeface="Barlow"/>
              </a:rPr>
              <a:t>Judge each side on both touches, or the opener looks weaker than it is.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Paid vs organic, Northwind Dental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6 / 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1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47A58E"/>
                </a:solidFill>
                <a:latin typeface="Barlow"/>
              </a:rPr>
              <a:t>Next steps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7302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400" b="1" i="0">
                <a:solidFill>
                  <a:srgbClr val="F3F5F8"/>
                </a:solidFill>
                <a:latin typeface="Barlow"/>
              </a:rPr>
              <a:t>Where to put the next </a:t>
            </a:r>
            <a:r>
              <a:rPr sz="3400" b="1" i="0">
                <a:solidFill>
                  <a:srgbClr val="47A58E"/>
                </a:solidFill>
                <a:latin typeface="Barlow"/>
              </a:rPr>
              <a:t>dollar</a:t>
            </a:r>
            <a:r>
              <a:rPr sz="3400" b="1" i="0">
                <a:solidFill>
                  <a:srgbClr val="F3F5F8"/>
                </a:solidFill>
                <a:latin typeface="Barlow"/>
              </a:rPr>
              <a:t>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505712"/>
            <a:ext cx="5437480" cy="2194560"/>
          </a:xfrm>
          <a:prstGeom prst="roundRect">
            <a:avLst>
              <a:gd name="adj" fmla="val 6666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804672" y="1706880"/>
            <a:ext cx="822960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600" b="1" i="0">
                <a:solidFill>
                  <a:srgbClr val="47A58E"/>
                </a:solidFill>
                <a:latin typeface="Barlow Condensed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2200656"/>
            <a:ext cx="496199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859791"/>
                </a:solidFill>
                <a:latin typeface="Barlow Condensed"/>
              </a:rPr>
              <a:t>Ongoing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420112"/>
            <a:ext cx="4961992" cy="3200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800" b="1" i="0">
                <a:solidFill>
                  <a:srgbClr val="F3F5F8"/>
                </a:solidFill>
                <a:latin typeface="Barlow"/>
              </a:rPr>
              <a:t>Protect your </a:t>
            </a:r>
            <a:r>
              <a:rPr sz="1800" b="1" i="0">
                <a:solidFill>
                  <a:srgbClr val="47A58E"/>
                </a:solidFill>
                <a:latin typeface="Barlow"/>
              </a:rPr>
              <a:t>home page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2785872"/>
            <a:ext cx="4961992" cy="49377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250" b="0" i="0">
                <a:solidFill>
                  <a:srgbClr val="B3C2BD"/>
                </a:solidFill>
                <a:latin typeface="Barlow"/>
              </a:rPr>
              <a:t>It brought 38% of organic leads (157). Keep it current and linked from your top posts.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04672" y="3352800"/>
            <a:ext cx="1085850" cy="219456"/>
          </a:xfrm>
          <a:prstGeom prst="roundRect">
            <a:avLst>
              <a:gd name="adj" fmla="val 50000"/>
            </a:avLst>
          </a:prstGeom>
          <a:solidFill>
            <a:srgbClr val="2D31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804672" y="3352800"/>
            <a:ext cx="108585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F6BE5A"/>
                </a:solidFill>
                <a:latin typeface="Barlow"/>
              </a:rPr>
              <a:t>Medium impact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981962" y="3352800"/>
            <a:ext cx="844448" cy="219456"/>
          </a:xfrm>
          <a:prstGeom prst="roundRect">
            <a:avLst>
              <a:gd name="adj" fmla="val 50000"/>
            </a:avLst>
          </a:prstGeom>
          <a:solidFill>
            <a:srgbClr val="1424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1981962" y="3352800"/>
            <a:ext cx="844448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B3C2BD"/>
                </a:solidFill>
                <a:latin typeface="Barlow"/>
              </a:rPr>
              <a:t>Low effort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187288" y="1505712"/>
            <a:ext cx="5437480" cy="2194560"/>
          </a:xfrm>
          <a:prstGeom prst="roundRect">
            <a:avLst>
              <a:gd name="adj" fmla="val 6666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6425032" y="1706880"/>
            <a:ext cx="822960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600" b="1" i="0">
                <a:solidFill>
                  <a:srgbClr val="47A58E"/>
                </a:solidFill>
                <a:latin typeface="Barlow Condensed"/>
              </a:rPr>
              <a:t>02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25032" y="2200656"/>
            <a:ext cx="496199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859791"/>
                </a:solidFill>
                <a:latin typeface="Barlow Condensed"/>
              </a:rPr>
              <a:t>Next quarter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25032" y="2420112"/>
            <a:ext cx="4961992" cy="3200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800" b="1" i="0">
                <a:solidFill>
                  <a:srgbClr val="F3F5F8"/>
                </a:solidFill>
                <a:latin typeface="Barlow"/>
              </a:rPr>
              <a:t>Rebalance budget by </a:t>
            </a:r>
            <a:r>
              <a:rPr sz="1800" b="1" i="0">
                <a:solidFill>
                  <a:srgbClr val="47A58E"/>
                </a:solidFill>
                <a:latin typeface="Barlow"/>
              </a:rPr>
              <a:t>trajectory</a:t>
            </a:r>
            <a:r>
              <a:rPr sz="1800" b="1" i="0">
                <a:solidFill>
                  <a:srgbClr val="F3F5F8"/>
                </a:solidFill>
                <a:latin typeface="Barlow"/>
              </a:rPr>
              <a:t>, not size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25032" y="2785872"/>
            <a:ext cx="4961992" cy="49377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250" b="0" i="0">
                <a:solidFill>
                  <a:srgbClr val="B3C2BD"/>
                </a:solidFill>
                <a:latin typeface="Barlow"/>
              </a:rPr>
              <a:t>Paid is 63% of leads today. Compare this report each quarter and shift budget toward the side that is growing.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425032" y="3352800"/>
            <a:ext cx="1085850" cy="219456"/>
          </a:xfrm>
          <a:prstGeom prst="roundRect">
            <a:avLst>
              <a:gd name="adj" fmla="val 50000"/>
            </a:avLst>
          </a:prstGeom>
          <a:solidFill>
            <a:srgbClr val="2D31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6425032" y="3352800"/>
            <a:ext cx="108585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F6BE5A"/>
                </a:solidFill>
                <a:latin typeface="Barlow"/>
              </a:rPr>
              <a:t>Medium impact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602322" y="3352800"/>
            <a:ext cx="844448" cy="219456"/>
          </a:xfrm>
          <a:prstGeom prst="roundRect">
            <a:avLst>
              <a:gd name="adj" fmla="val 50000"/>
            </a:avLst>
          </a:prstGeom>
          <a:solidFill>
            <a:srgbClr val="1424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7602322" y="3352800"/>
            <a:ext cx="844448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B3C2BD"/>
                </a:solidFill>
                <a:latin typeface="Barlow"/>
              </a:rPr>
              <a:t>Low effort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Paid vs organic, Northwind Dental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7 / 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0B2E26"/>
            </a:gs>
            <a:gs pos="70000">
              <a:srgbClr val="05110E"/>
            </a:gs>
            <a:gs pos="100000">
              <a:srgbClr val="05110E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914400"/>
            <a:ext cx="9144000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47A58E"/>
                </a:solidFill>
                <a:latin typeface="Barlow"/>
              </a:rPr>
              <a:t>The split in one line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207008"/>
            <a:ext cx="11057839" cy="12273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2000"/>
              </a:lnSpc>
            </a:pPr>
            <a:r>
              <a:rPr sz="4000" b="1" i="0">
                <a:solidFill>
                  <a:srgbClr val="F3F5F8"/>
                </a:solidFill>
                <a:latin typeface="Barlow"/>
              </a:rPr>
              <a:t>Next: protect your </a:t>
            </a:r>
            <a:r>
              <a:rPr sz="4000" b="1" i="0">
                <a:solidFill>
                  <a:srgbClr val="47A58E"/>
                </a:solidFill>
                <a:latin typeface="Barlow"/>
              </a:rPr>
              <a:t>home page</a:t>
            </a:r>
            <a:r>
              <a:rPr sz="4000" b="1" i="0">
                <a:solidFill>
                  <a:srgbClr val="F3F5F8"/>
                </a:solidFill>
                <a:latin typeface="Barlow"/>
              </a:rPr>
              <a:t>. It brings 38% of organic leads.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66928" y="2845816"/>
            <a:ext cx="2593010" cy="0"/>
          </a:xfrm>
          <a:prstGeom prst="line">
            <a:avLst/>
          </a:prstGeom>
          <a:ln w="12700">
            <a:solidFill>
              <a:srgbClr val="202D2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66928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859791"/>
                </a:solidFill>
                <a:latin typeface="Barlow Condensed"/>
              </a:rPr>
              <a:t>Paid share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32298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F3F5F8"/>
                </a:solidFill>
                <a:latin typeface="Barlow Condensed"/>
              </a:rPr>
              <a:t>63%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3388538" y="2845816"/>
            <a:ext cx="2593010" cy="0"/>
          </a:xfrm>
          <a:prstGeom prst="line">
            <a:avLst/>
          </a:prstGeom>
          <a:ln w="12700">
            <a:solidFill>
              <a:srgbClr val="202D2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388538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859791"/>
                </a:solidFill>
                <a:latin typeface="Barlow Condensed"/>
              </a:rPr>
              <a:t>Paid leads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388538" y="32298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F3F5F8"/>
                </a:solidFill>
                <a:latin typeface="Barlow Condensed"/>
              </a:rPr>
              <a:t>702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6210148" y="2845816"/>
            <a:ext cx="2593009" cy="0"/>
          </a:xfrm>
          <a:prstGeom prst="line">
            <a:avLst/>
          </a:prstGeom>
          <a:ln w="12700">
            <a:solidFill>
              <a:srgbClr val="202D2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6210148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859791"/>
                </a:solidFill>
                <a:latin typeface="Barlow Condensed"/>
              </a:rPr>
              <a:t>Organic leads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10148" y="32298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F3F5F8"/>
                </a:solidFill>
                <a:latin typeface="Barlow Condensed"/>
              </a:rPr>
              <a:t>418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9031757" y="2845816"/>
            <a:ext cx="2593010" cy="0"/>
          </a:xfrm>
          <a:prstGeom prst="line">
            <a:avLst/>
          </a:prstGeom>
          <a:ln w="12700">
            <a:solidFill>
              <a:srgbClr val="202D2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9031757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859791"/>
                </a:solidFill>
                <a:latin typeface="Barlow Condensed"/>
              </a:rPr>
              <a:t>Paid fully tagged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031757" y="32298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F3F5F8"/>
                </a:solidFill>
                <a:latin typeface="Barlow Condensed"/>
              </a:rPr>
              <a:t>95%</a:t>
            </a:r>
          </a:p>
        </p:txBody>
      </p:sp>
      <p:sp>
        <p:nvSpPr>
          <p:cNvPr id="16" name="Oval 15"/>
          <p:cNvSpPr/>
          <p:nvPr/>
        </p:nvSpPr>
        <p:spPr>
          <a:xfrm>
            <a:off x="576072" y="4162552"/>
            <a:ext cx="91440" cy="91440"/>
          </a:xfrm>
          <a:prstGeom prst="ellipse">
            <a:avLst/>
          </a:prstGeom>
          <a:solidFill>
            <a:srgbClr val="47A5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95528" y="4080256"/>
            <a:ext cx="1078351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B3C2BD"/>
                </a:solidFill>
                <a:latin typeface="Barlow"/>
              </a:rPr>
              <a:t>Against August, paid grew 9% and organic grew 18%.</a:t>
            </a:r>
          </a:p>
        </p:txBody>
      </p:sp>
      <p:sp>
        <p:nvSpPr>
          <p:cNvPr id="18" name="Oval 17"/>
          <p:cNvSpPr/>
          <p:nvPr/>
        </p:nvSpPr>
        <p:spPr>
          <a:xfrm>
            <a:off x="576072" y="4510024"/>
            <a:ext cx="91440" cy="91440"/>
          </a:xfrm>
          <a:prstGeom prst="ellipse">
            <a:avLst/>
          </a:prstGeom>
          <a:solidFill>
            <a:srgbClr val="47A5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95528" y="4427728"/>
            <a:ext cx="1078351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B3C2BD"/>
                </a:solidFill>
                <a:latin typeface="Barlow"/>
              </a:rPr>
              <a:t>Top sources: Google for paid, Google for organic.</a:t>
            </a:r>
          </a:p>
        </p:txBody>
      </p:sp>
      <p:sp>
        <p:nvSpPr>
          <p:cNvPr id="20" name="Oval 19"/>
          <p:cNvSpPr/>
          <p:nvPr/>
        </p:nvSpPr>
        <p:spPr>
          <a:xfrm>
            <a:off x="576072" y="4857496"/>
            <a:ext cx="91440" cy="91440"/>
          </a:xfrm>
          <a:prstGeom prst="ellipse">
            <a:avLst/>
          </a:prstGeom>
          <a:solidFill>
            <a:srgbClr val="47A5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95528" y="4775200"/>
            <a:ext cx="1078351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B3C2BD"/>
                </a:solidFill>
                <a:latin typeface="Barlow"/>
              </a:rPr>
              <a:t>23.4 paid and 13.9 organic leads a day.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566928" y="5394960"/>
            <a:ext cx="11057839" cy="0"/>
          </a:xfrm>
          <a:prstGeom prst="line">
            <a:avLst/>
          </a:prstGeom>
          <a:ln w="9525">
            <a:solidFill>
              <a:srgbClr val="202D2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566928" y="5468112"/>
            <a:ext cx="548640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1" i="0">
                <a:solidFill>
                  <a:srgbClr val="B3C2BD"/>
                </a:solidFill>
                <a:latin typeface="Barlow"/>
              </a:rPr>
              <a:t>How we built this report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66928" y="5715000"/>
            <a:ext cx="11057839" cy="5669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950" b="0" i="0">
                <a:solidFill>
                  <a:srgbClr val="859791"/>
                </a:solidFill>
                <a:latin typeface="Barlow"/>
              </a:rPr>
              <a:t>Paid: the converting visit was a paid click (utm_medium cpc, ppc or paid social, or a Google or Microsoft click ID). Organic: every other lead.</a:t>
            </a:r>
          </a:p>
          <a:p>
            <a:pPr algn="l">
              <a:lnSpc>
                <a:spcPct val="100000"/>
              </a:lnSpc>
              <a:spcBef>
                <a:spcPts val="522"/>
              </a:spcBef>
            </a:pPr>
            <a:r>
              <a:rPr sz="950" b="0" i="0">
                <a:solidFill>
                  <a:srgbClr val="859791"/>
                </a:solidFill>
                <a:latin typeface="Barlow"/>
              </a:rPr>
              <a:t>Change compares with August (645 paid, 354 organic).</a:t>
            </a:r>
          </a:p>
          <a:p>
            <a:pPr algn="l">
              <a:lnSpc>
                <a:spcPct val="100000"/>
              </a:lnSpc>
              <a:spcBef>
                <a:spcPts val="522"/>
              </a:spcBef>
            </a:pPr>
            <a:r>
              <a:rPr sz="950" b="0" i="0">
                <a:solidFill>
                  <a:srgbClr val="859791"/>
                </a:solidFill>
                <a:latin typeface="Barlow"/>
              </a:rPr>
              <a:t>First touch comes from UTM Grabber's first-visit fields.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Paid vs organic, Northwind Dental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8 / 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