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embeddedFontLst>
    <p:embeddedFont>
      <p:font typeface="Rubik" charset="0"/>
      <p:regular r:id="rId16"/>
      <p:bold r:id="rId17"/>
    </p:embeddedFont>
    <p:embeddedFont>
      <p:font typeface="Work Sans" charset="0"/>
      <p:regular r:id="rId18"/>
      <p:bold r:id="rId19"/>
    </p:embeddedFont>
    <p:embeddedFont>
      <p:font typeface="IBM Plex Mono" charset="0"/>
      <p:regular r:id="rId20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font" Target="fonts/font1.fntdata"/><Relationship Id="rId17" Type="http://schemas.openxmlformats.org/officeDocument/2006/relationships/font" Target="fonts/font2.fntdata"/><Relationship Id="rId18" Type="http://schemas.openxmlformats.org/officeDocument/2006/relationships/font" Target="fonts/font3.fntdata"/><Relationship Id="rId19" Type="http://schemas.openxmlformats.org/officeDocument/2006/relationships/font" Target="fonts/font4.fntdata"/><Relationship Id="rId20" Type="http://schemas.openxmlformats.org/officeDocument/2006/relationships/font" Target="fonts/font5.fntdata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rgbClr val="007D66"/>
              </a:solidFill>
              <a:ln w="19050">
                <a:solidFill>
                  <a:srgbClr val="FFFFFF"/>
                </a:solidFill>
              </a:ln>
            </c:spPr>
          </c:dPt>
          <c:dPt>
            <c:idx val="1"/>
            <c:spPr>
              <a:solidFill>
                <a:srgbClr val="EB9F39"/>
              </a:solidFill>
              <a:ln w="19050">
                <a:solidFill>
                  <a:srgbClr val="FFFFFF"/>
                </a:solidFill>
              </a:ln>
            </c:spPr>
          </c:dPt>
          <c:dPt>
            <c:idx val="2"/>
            <c:spPr>
              <a:solidFill>
                <a:srgbClr val="2A78D6"/>
              </a:solidFill>
              <a:ln w="19050">
                <a:solidFill>
                  <a:srgbClr val="FFFFFF"/>
                </a:solidFill>
              </a:ln>
            </c:spPr>
          </c:dPt>
          <c:dPt>
            <c:idx val="3"/>
            <c:spPr>
              <a:solidFill>
                <a:srgbClr val="EB6834"/>
              </a:solidFill>
              <a:ln w="19050">
                <a:solidFill>
                  <a:srgbClr val="FFFFFF"/>
                </a:solidFill>
              </a:ln>
            </c:spPr>
          </c:dPt>
          <c:dPt>
            <c:idx val="4"/>
            <c:spPr>
              <a:solidFill>
                <a:srgbClr val="4A3AA7"/>
              </a:solidFill>
              <a:ln w="19050">
                <a:solidFill>
                  <a:srgbClr val="FFFFFF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Paid</c:v>
                </c:pt>
                <c:pt idx="1">
                  <c:v>Organic</c:v>
                </c:pt>
                <c:pt idx="2">
                  <c:v>Social</c:v>
                </c:pt>
                <c:pt idx="3">
                  <c:v>Referral</c:v>
                </c:pt>
                <c:pt idx="4">
                  <c:v>Direct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62.7</c:v>
                </c:pt>
                <c:pt idx="1">
                  <c:v>18.8</c:v>
                </c:pt>
                <c:pt idx="2">
                  <c:v>3.4</c:v>
                </c:pt>
                <c:pt idx="3">
                  <c:v>7.6</c:v>
                </c:pt>
                <c:pt idx="4">
                  <c:v>7.6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2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First touch</c:v>
                </c:pt>
              </c:strCache>
            </c:strRef>
          </c:tx>
          <c:spPr>
            <a:solidFill>
              <a:srgbClr val="007D66"/>
            </a:solidFill>
            <a:ln>
              <a:noFill/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Paid</c:v>
                </c:pt>
                <c:pt idx="1">
                  <c:v>Organic</c:v>
                </c:pt>
                <c:pt idx="2">
                  <c:v>Social</c:v>
                </c:pt>
                <c:pt idx="3">
                  <c:v>Referral</c:v>
                </c:pt>
                <c:pt idx="4">
                  <c:v>Direct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613.0</c:v>
                </c:pt>
                <c:pt idx="1">
                  <c:v>363.0</c:v>
                </c:pt>
                <c:pt idx="2">
                  <c:v>35.0</c:v>
                </c:pt>
                <c:pt idx="3">
                  <c:v>65.0</c:v>
                </c:pt>
                <c:pt idx="4">
                  <c:v>44.0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touch</c:v>
                </c:pt>
              </c:strCache>
            </c:strRef>
          </c:tx>
          <c:spPr>
            <a:solidFill>
              <a:srgbClr val="EB9F39"/>
            </a:solidFill>
            <a:ln>
              <a:noFill/>
            </a:ln>
          </c:spPr>
          <c:invertIfNegative val="0"/>
          <c:cat>
            <c:strRef>
              <c:f>Sheet1!$A$2:$A$6</c:f>
              <c:strCache>
                <c:ptCount val="5"/>
                <c:pt idx="0">
                  <c:v>Paid</c:v>
                </c:pt>
                <c:pt idx="1">
                  <c:v>Organic</c:v>
                </c:pt>
                <c:pt idx="2">
                  <c:v>Social</c:v>
                </c:pt>
                <c:pt idx="3">
                  <c:v>Referral</c:v>
                </c:pt>
                <c:pt idx="4">
                  <c:v>Direct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702.0</c:v>
                </c:pt>
                <c:pt idx="1">
                  <c:v>210.0</c:v>
                </c:pt>
                <c:pt idx="2">
                  <c:v>38.0</c:v>
                </c:pt>
                <c:pt idx="3">
                  <c:v>85.0</c:v>
                </c:pt>
                <c:pt idx="4">
                  <c:v>85.0</c:v>
                </c:pt>
              </c:numCache>
            </c:numRef>
          </c:val>
        </c:ser>
        <c:gapWidth val="70"/>
        <c:overlap val="-8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legend>
      <c:legendPos val="b"/>
      <c:overlay val="0"/>
      <c:txPr>
        <a:bodyPr/>
        <a:lstStyle/>
        <a:p>
          <a:pPr>
            <a:defRPr sz="1050" b="0" i="0">
              <a:solidFill>
                <a:srgbClr val="4C5464"/>
              </a:solidFill>
              <a:latin typeface="Work Sans"/>
            </a:defRPr>
          </a:pPr>
        </a:p>
      </c:txPr>
    </c:legend>
    <c:dispBlanksAs val="gap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September</c:v>
                </c:pt>
              </c:strCache>
            </c:strRef>
          </c:tx>
          <c:spPr>
            <a:ln w="28575">
              <a:solidFill>
                <a:srgbClr val="007D66"/>
              </a:solidFill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007D66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42.0</c:v>
                </c:pt>
                <c:pt idx="1">
                  <c:v>40.0</c:v>
                </c:pt>
                <c:pt idx="2">
                  <c:v>37.0</c:v>
                </c:pt>
                <c:pt idx="3">
                  <c:v>42.0</c:v>
                </c:pt>
                <c:pt idx="4">
                  <c:v>21.0</c:v>
                </c:pt>
                <c:pt idx="5">
                  <c:v>20.0</c:v>
                </c:pt>
                <c:pt idx="6">
                  <c:v>20.0</c:v>
                </c:pt>
                <c:pt idx="7">
                  <c:v>46.0</c:v>
                </c:pt>
                <c:pt idx="8">
                  <c:v>56.0</c:v>
                </c:pt>
                <c:pt idx="9">
                  <c:v>54.0</c:v>
                </c:pt>
                <c:pt idx="10">
                  <c:v>39.0</c:v>
                </c:pt>
                <c:pt idx="11">
                  <c:v>24.0</c:v>
                </c:pt>
                <c:pt idx="12">
                  <c:v>21.0</c:v>
                </c:pt>
                <c:pt idx="13">
                  <c:v>52.0</c:v>
                </c:pt>
                <c:pt idx="14">
                  <c:v>46.0</c:v>
                </c:pt>
                <c:pt idx="15">
                  <c:v>44.0</c:v>
                </c:pt>
                <c:pt idx="16">
                  <c:v>45.0</c:v>
                </c:pt>
                <c:pt idx="17">
                  <c:v>35.0</c:v>
                </c:pt>
                <c:pt idx="18">
                  <c:v>28.0</c:v>
                </c:pt>
                <c:pt idx="19">
                  <c:v>17.0</c:v>
                </c:pt>
                <c:pt idx="20">
                  <c:v>41.0</c:v>
                </c:pt>
                <c:pt idx="21">
                  <c:v>40.0</c:v>
                </c:pt>
                <c:pt idx="22">
                  <c:v>55.0</c:v>
                </c:pt>
                <c:pt idx="23">
                  <c:v>46.0</c:v>
                </c:pt>
                <c:pt idx="24">
                  <c:v>39.0</c:v>
                </c:pt>
                <c:pt idx="25">
                  <c:v>16.0</c:v>
                </c:pt>
                <c:pt idx="26">
                  <c:v>19.0</c:v>
                </c:pt>
                <c:pt idx="27">
                  <c:v>44.0</c:v>
                </c:pt>
                <c:pt idx="28">
                  <c:v>43.0</c:v>
                </c:pt>
                <c:pt idx="29">
                  <c:v>48.0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August</c:v>
                </c:pt>
              </c:strCache>
            </c:strRef>
          </c:tx>
          <c:spPr>
            <a:ln w="28575">
              <a:solidFill>
                <a:srgbClr val="EB9F39"/>
              </a:solidFill>
              <a:prstDash val="dash"/>
            </a:ln>
          </c:spPr>
          <c:marker>
            <c:symbol val="none"/>
          </c:marker>
          <c:dPt>
            <c:idx val="29"/>
            <c:marker>
              <c:symbol val="circle"/>
              <c:size val="7"/>
              <c:spPr>
                <a:solidFill>
                  <a:srgbClr val="EB9F39"/>
                </a:solidFill>
                <a:ln>
                  <a:solidFill>
                    <a:srgbClr val="FFFFFF"/>
                  </a:solidFill>
                </a:ln>
              </c:spPr>
            </c:marker>
          </c:dPt>
          <c:cat>
            <c:strRef>
              <c:f>Sheet1!$A$2:$A$31</c:f>
              <c:strCache>
                <c:ptCount val="30"/>
                <c:pt idx="0">
                  <c:v>Sep 1</c:v>
                </c:pt>
                <c:pt idx="1">
                  <c:v>Sep 2</c:v>
                </c:pt>
                <c:pt idx="2">
                  <c:v>Sep 3</c:v>
                </c:pt>
                <c:pt idx="3">
                  <c:v>Sep 4</c:v>
                </c:pt>
                <c:pt idx="4">
                  <c:v>Sep 5</c:v>
                </c:pt>
                <c:pt idx="5">
                  <c:v>Sep 6</c:v>
                </c:pt>
                <c:pt idx="6">
                  <c:v>Sep 7</c:v>
                </c:pt>
                <c:pt idx="7">
                  <c:v>Sep 8</c:v>
                </c:pt>
                <c:pt idx="8">
                  <c:v>Sep 9</c:v>
                </c:pt>
                <c:pt idx="9">
                  <c:v>Sep 10</c:v>
                </c:pt>
                <c:pt idx="10">
                  <c:v>Sep 11</c:v>
                </c:pt>
                <c:pt idx="11">
                  <c:v>Sep 12</c:v>
                </c:pt>
                <c:pt idx="12">
                  <c:v>Sep 13</c:v>
                </c:pt>
                <c:pt idx="13">
                  <c:v>Sep 14</c:v>
                </c:pt>
                <c:pt idx="14">
                  <c:v>Sep 15</c:v>
                </c:pt>
                <c:pt idx="15">
                  <c:v>Sep 16</c:v>
                </c:pt>
                <c:pt idx="16">
                  <c:v>Sep 17</c:v>
                </c:pt>
                <c:pt idx="17">
                  <c:v>Sep 18</c:v>
                </c:pt>
                <c:pt idx="18">
                  <c:v>Sep 19</c:v>
                </c:pt>
                <c:pt idx="19">
                  <c:v>Sep 20</c:v>
                </c:pt>
                <c:pt idx="20">
                  <c:v>Sep 21</c:v>
                </c:pt>
                <c:pt idx="21">
                  <c:v>Sep 22</c:v>
                </c:pt>
                <c:pt idx="22">
                  <c:v>Sep 23</c:v>
                </c:pt>
                <c:pt idx="23">
                  <c:v>Sep 24</c:v>
                </c:pt>
                <c:pt idx="24">
                  <c:v>Sep 25</c:v>
                </c:pt>
                <c:pt idx="25">
                  <c:v>Sep 26</c:v>
                </c:pt>
                <c:pt idx="26">
                  <c:v>Sep 27</c:v>
                </c:pt>
                <c:pt idx="27">
                  <c:v>Sep 28</c:v>
                </c:pt>
                <c:pt idx="28">
                  <c:v>Sep 29</c:v>
                </c:pt>
                <c:pt idx="29">
                  <c:v>Sep 30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13.0</c:v>
                </c:pt>
                <c:pt idx="1">
                  <c:v>32.0</c:v>
                </c:pt>
                <c:pt idx="2">
                  <c:v>47.0</c:v>
                </c:pt>
                <c:pt idx="3">
                  <c:v>47.0</c:v>
                </c:pt>
                <c:pt idx="4">
                  <c:v>40.0</c:v>
                </c:pt>
                <c:pt idx="5">
                  <c:v>32.0</c:v>
                </c:pt>
                <c:pt idx="6">
                  <c:v>14.0</c:v>
                </c:pt>
                <c:pt idx="7">
                  <c:v>18.0</c:v>
                </c:pt>
                <c:pt idx="8">
                  <c:v>36.0</c:v>
                </c:pt>
                <c:pt idx="9">
                  <c:v>50.0</c:v>
                </c:pt>
                <c:pt idx="10">
                  <c:v>41.0</c:v>
                </c:pt>
                <c:pt idx="11">
                  <c:v>40.0</c:v>
                </c:pt>
                <c:pt idx="12">
                  <c:v>31.0</c:v>
                </c:pt>
                <c:pt idx="13">
                  <c:v>25.0</c:v>
                </c:pt>
                <c:pt idx="14">
                  <c:v>21.0</c:v>
                </c:pt>
                <c:pt idx="15">
                  <c:v>42.0</c:v>
                </c:pt>
                <c:pt idx="16">
                  <c:v>27.0</c:v>
                </c:pt>
                <c:pt idx="17">
                  <c:v>44.0</c:v>
                </c:pt>
                <c:pt idx="18">
                  <c:v>40.0</c:v>
                </c:pt>
                <c:pt idx="19">
                  <c:v>34.0</c:v>
                </c:pt>
                <c:pt idx="20">
                  <c:v>17.0</c:v>
                </c:pt>
                <c:pt idx="21">
                  <c:v>14.0</c:v>
                </c:pt>
                <c:pt idx="22">
                  <c:v>44.0</c:v>
                </c:pt>
                <c:pt idx="23">
                  <c:v>39.0</c:v>
                </c:pt>
                <c:pt idx="24">
                  <c:v>36.0</c:v>
                </c:pt>
                <c:pt idx="25">
                  <c:v>48.0</c:v>
                </c:pt>
                <c:pt idx="26">
                  <c:v>38.0</c:v>
                </c:pt>
                <c:pt idx="27">
                  <c:v>16.0</c:v>
                </c:pt>
                <c:pt idx="28">
                  <c:v>23.0</c:v>
                </c:pt>
                <c:pt idx="29">
                  <c:v>30.0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 w="9525">
            <a:solidFill>
              <a:srgbClr val="CDD2DB"/>
            </a:solidFill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2140495176"/>
        <c:crosses val="autoZero"/>
        <c:auto val="1"/>
        <c:lblAlgn val="ctr"/>
        <c:lblOffset val="100"/>
        <c:tickLblSkip val="4"/>
        <c:tickMarkSkip val="4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rgbClr val="EEF0F4"/>
              </a:solidFill>
            </a:ln>
          </c:spPr>
        </c:majorGridlines>
        <c:numFmt formatCode="#,##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 b="0" i="0">
                <a:solidFill>
                  <a:srgbClr val="737B8B"/>
                </a:solidFill>
                <a:latin typeface="Work Sans"/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050" b="0" i="0">
              <a:solidFill>
                <a:srgbClr val="4C5464"/>
              </a:solidFill>
              <a:latin typeface="Work Sans"/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050" b="0" i="0">
          <a:solidFill>
            <a:srgbClr val="737B8B"/>
          </a:solidFill>
          <a:latin typeface="Work San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231038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231038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Monthly performance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31622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31622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24338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5000" b="0" i="0">
                <a:solidFill>
                  <a:srgbClr val="FFFFFF"/>
                </a:solidFill>
                <a:latin typeface="Rubik"/>
              </a:rPr>
              <a:t>September brought 1,120 </a:t>
            </a:r>
            <a:r>
              <a:rPr sz="5000" b="1" i="0">
                <a:solidFill>
                  <a:srgbClr val="FFFFFF"/>
                </a:solidFill>
                <a:latin typeface="Rubik"/>
              </a:rPr>
              <a:t>leads</a:t>
            </a:r>
            <a:r>
              <a:rPr sz="5000" b="0" i="0">
                <a:solidFill>
                  <a:srgbClr val="FFFFFF"/>
                </a:solidFill>
                <a:latin typeface="Rubik"/>
              </a:rPr>
              <a:t>, 12% more than August.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4381500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Google was the biggest source with 510 leads (46%). 68% of leads arrived fully tagged.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912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9169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912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78810" y="552297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93110" y="562813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53130" y="552297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73880" y="552297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0E7C66"/>
                </a:solidFill>
                <a:latin typeface="Rubik"/>
              </a:rPr>
              <a:t>Paid traffic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drove 63% of your 1,120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 captured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1,120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574544"/>
            <a:ext cx="169976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574544"/>
            <a:ext cx="155346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12% from August</a:t>
            </a:r>
          </a:p>
        </p:txBody>
      </p:sp>
      <p:sp>
        <p:nvSpPr>
          <p:cNvPr id="9" name="Freeform 8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2"/>
                </a:lnTo>
                <a:lnTo>
                  <a:pt x="2532" y="1925"/>
                </a:lnTo>
                <a:lnTo>
                  <a:pt x="3376" y="4812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7"/>
                </a:lnTo>
                <a:lnTo>
                  <a:pt x="9286" y="4400"/>
                </a:lnTo>
                <a:lnTo>
                  <a:pt x="10130" y="4812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2"/>
                </a:lnTo>
                <a:lnTo>
                  <a:pt x="14351" y="2887"/>
                </a:lnTo>
                <a:lnTo>
                  <a:pt x="15196" y="3850"/>
                </a:lnTo>
                <a:lnTo>
                  <a:pt x="16040" y="5362"/>
                </a:lnTo>
                <a:lnTo>
                  <a:pt x="16884" y="2062"/>
                </a:lnTo>
                <a:lnTo>
                  <a:pt x="17728" y="2200"/>
                </a:lnTo>
                <a:lnTo>
                  <a:pt x="18572" y="137"/>
                </a:lnTo>
                <a:lnTo>
                  <a:pt x="19417" y="1375"/>
                </a:lnTo>
                <a:lnTo>
                  <a:pt x="20261" y="2337"/>
                </a:lnTo>
                <a:lnTo>
                  <a:pt x="21105" y="5500"/>
                </a:lnTo>
                <a:lnTo>
                  <a:pt x="21949" y="5087"/>
                </a:lnTo>
                <a:lnTo>
                  <a:pt x="22794" y="1650"/>
                </a:lnTo>
                <a:lnTo>
                  <a:pt x="23638" y="1787"/>
                </a:lnTo>
                <a:lnTo>
                  <a:pt x="24482" y="1100"/>
                </a:lnTo>
                <a:lnTo>
                  <a:pt x="24482" y="5500"/>
                </a:lnTo>
                <a:lnTo>
                  <a:pt x="0" y="5500"/>
                </a:lnTo>
                <a:close/>
              </a:path>
            </a:pathLst>
          </a:custGeom>
          <a:solidFill>
            <a:srgbClr val="007D66">
              <a:alpha val="13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768096" y="3148554"/>
            <a:ext cx="2238634" cy="502920"/>
          </a:xfrm>
          <a:custGeom>
            <a:avLst/>
            <a:gdLst/>
            <a:ahLst/>
            <a:cxnLst/>
            <a:rect l="l" t="t" r="r" b="b"/>
            <a:pathLst>
              <a:path w="24482" h="5500">
                <a:moveTo>
                  <a:pt x="0" y="1925"/>
                </a:moveTo>
                <a:lnTo>
                  <a:pt x="844" y="2200"/>
                </a:lnTo>
                <a:lnTo>
                  <a:pt x="1688" y="2612"/>
                </a:lnTo>
                <a:lnTo>
                  <a:pt x="2532" y="1925"/>
                </a:lnTo>
                <a:lnTo>
                  <a:pt x="3376" y="4812"/>
                </a:lnTo>
                <a:lnTo>
                  <a:pt x="4221" y="4950"/>
                </a:lnTo>
                <a:lnTo>
                  <a:pt x="5065" y="4950"/>
                </a:lnTo>
                <a:lnTo>
                  <a:pt x="5909" y="1375"/>
                </a:lnTo>
                <a:lnTo>
                  <a:pt x="6753" y="0"/>
                </a:lnTo>
                <a:lnTo>
                  <a:pt x="7598" y="275"/>
                </a:lnTo>
                <a:lnTo>
                  <a:pt x="8442" y="2337"/>
                </a:lnTo>
                <a:lnTo>
                  <a:pt x="9286" y="4400"/>
                </a:lnTo>
                <a:lnTo>
                  <a:pt x="10130" y="4812"/>
                </a:lnTo>
                <a:lnTo>
                  <a:pt x="10974" y="550"/>
                </a:lnTo>
                <a:lnTo>
                  <a:pt x="11819" y="1375"/>
                </a:lnTo>
                <a:lnTo>
                  <a:pt x="12663" y="1650"/>
                </a:lnTo>
                <a:lnTo>
                  <a:pt x="13507" y="1512"/>
                </a:lnTo>
                <a:lnTo>
                  <a:pt x="14351" y="2887"/>
                </a:lnTo>
                <a:lnTo>
                  <a:pt x="15196" y="3850"/>
                </a:lnTo>
                <a:lnTo>
                  <a:pt x="16040" y="5362"/>
                </a:lnTo>
                <a:lnTo>
                  <a:pt x="16884" y="2062"/>
                </a:lnTo>
                <a:lnTo>
                  <a:pt x="17728" y="2200"/>
                </a:lnTo>
                <a:lnTo>
                  <a:pt x="18572" y="137"/>
                </a:lnTo>
                <a:lnTo>
                  <a:pt x="19417" y="1375"/>
                </a:lnTo>
                <a:lnTo>
                  <a:pt x="20261" y="2337"/>
                </a:lnTo>
                <a:lnTo>
                  <a:pt x="21105" y="5500"/>
                </a:lnTo>
                <a:lnTo>
                  <a:pt x="21949" y="5087"/>
                </a:lnTo>
                <a:lnTo>
                  <a:pt x="22794" y="1650"/>
                </a:lnTo>
                <a:lnTo>
                  <a:pt x="23638" y="1787"/>
                </a:lnTo>
                <a:lnTo>
                  <a:pt x="24482" y="1100"/>
                </a:lnTo>
              </a:path>
            </a:pathLst>
          </a:custGeom>
          <a:noFill/>
          <a:ln w="22225" cap="rnd">
            <a:solidFill>
              <a:srgbClr val="007D66"/>
            </a:solidFill>
            <a:round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2965628" y="3208020"/>
            <a:ext cx="82296" cy="82296"/>
          </a:xfrm>
          <a:prstGeom prst="ellipse">
            <a:avLst/>
          </a:prstGeom>
          <a:solidFill>
            <a:srgbClr val="007D66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372536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573704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Leads per day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73704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37.3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573704" y="2574544"/>
            <a:ext cx="170230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683432" y="2574544"/>
            <a:ext cx="155600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16% from August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8144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379312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Paid share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9312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63%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79312" y="2574544"/>
            <a:ext cx="196138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489040" y="2574544"/>
            <a:ext cx="181508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↓ Down 2 pts from August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983751" y="1475232"/>
            <a:ext cx="2641016" cy="237744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9184919" y="1658112"/>
            <a:ext cx="2238680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Fully tagged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184919" y="1969008"/>
            <a:ext cx="2238680" cy="5842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4000" b="1" i="0">
                <a:solidFill>
                  <a:srgbClr val="141821"/>
                </a:solidFill>
                <a:latin typeface="Rubik"/>
              </a:rPr>
              <a:t>68%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184919" y="2574544"/>
            <a:ext cx="132384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9294647" y="2574544"/>
            <a:ext cx="11775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August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4126992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Google alone sent 510 leads, 46% of the month.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32% of leads arrived without a full source, medium and campaign tag, so their campaign is unknown.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Monthly performance review, Northwind Dental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Channel mix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Where your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leads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come from.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Each lead's last touch before the form.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7086600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391537"/>
          <a:ext cx="2983230" cy="298323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4190238" y="3051048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4427982" y="2977896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Paid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81928" y="2977896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141821"/>
                </a:solidFill>
                <a:latin typeface="Work Sans"/>
              </a:rPr>
              <a:t>63%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90238" y="3435096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4427982" y="3361944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Organic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81928" y="3361944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141821"/>
                </a:solidFill>
                <a:latin typeface="Work Sans"/>
              </a:rPr>
              <a:t>19%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90238" y="3819144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4427982" y="3745992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Social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81928" y="3745992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141821"/>
                </a:solidFill>
                <a:latin typeface="Work Sans"/>
              </a:rPr>
              <a:t>3%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190238" y="4203192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EB68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4427982" y="4130040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Referral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81928" y="4130040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141821"/>
                </a:solidFill>
                <a:latin typeface="Work Sans"/>
              </a:rPr>
              <a:t>8%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190238" y="4587240"/>
            <a:ext cx="128016" cy="128016"/>
          </a:xfrm>
          <a:prstGeom prst="roundRect">
            <a:avLst>
              <a:gd name="adj" fmla="val 21428"/>
            </a:avLst>
          </a:prstGeom>
          <a:solidFill>
            <a:srgbClr val="4A3A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4427982" y="4514088"/>
            <a:ext cx="186309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Direct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281928" y="4514088"/>
            <a:ext cx="68580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200" b="1" i="0">
                <a:solidFill>
                  <a:srgbClr val="141821"/>
                </a:solidFill>
                <a:latin typeface="Work Sans"/>
              </a:rPr>
              <a:t>8%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Share of form submissions by last-touch channel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836408" y="1804416"/>
            <a:ext cx="3788359" cy="4431792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8092440" y="2060448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The mix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92440" y="2353056"/>
            <a:ext cx="3276295" cy="345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0" i="0">
                <a:solidFill>
                  <a:srgbClr val="141821"/>
                </a:solidFill>
                <a:latin typeface="Rubik"/>
              </a:rPr>
              <a:t>Paid is </a:t>
            </a:r>
            <a:r>
              <a:rPr sz="2000" b="1" i="0">
                <a:solidFill>
                  <a:srgbClr val="0E7C66"/>
                </a:solidFill>
                <a:latin typeface="Rubik"/>
              </a:rPr>
              <a:t>63%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of the funnel.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92440" y="2808224"/>
            <a:ext cx="3276295" cy="31719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Paid is 63% of leads, the largest channel.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Monthly performance review, Northwind Dental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Openers vs closers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0E7C66"/>
                </a:solidFill>
                <a:latin typeface="Rubik"/>
              </a:rPr>
              <a:t>Organic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starts more journeys than it gets credit for.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7086600" cy="4760976"/>
          </a:xfrm>
          <a:prstGeom prst="roundRect">
            <a:avLst>
              <a:gd name="adj" fmla="val 3841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95528" y="1703832"/>
          <a:ext cx="6629400" cy="402945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Leads credited to each channel by first touch vs last touch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36408" y="1475232"/>
            <a:ext cx="3788359" cy="4760976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092440" y="173126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Openers vs closers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2023872"/>
            <a:ext cx="3276295" cy="395630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Organic was the first touch for 363 leads but the last touch for 210.</a:t>
            </a:r>
          </a:p>
          <a:p>
            <a:pPr algn="l">
              <a:lnSpc>
                <a:spcPct val="118000"/>
              </a:lnSpc>
              <a:spcBef>
                <a:spcPts val="742"/>
              </a:spcBef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Judge it on first touch, or it will look weaker than it is.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Monthly performance review, Northwind Dental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Sources and campaigns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Which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sources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sent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7086600" cy="4760976"/>
          </a:xfrm>
          <a:prstGeom prst="roundRect">
            <a:avLst>
              <a:gd name="adj" fmla="val 3841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95272"/>
            <a:ext cx="91567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Google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802638" y="1840992"/>
            <a:ext cx="447929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802638" y="1840992"/>
            <a:ext cx="4479290" cy="18288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6391656" y="17952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510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34556" y="17952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46%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2252472"/>
            <a:ext cx="91567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Facebook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02638" y="2298192"/>
            <a:ext cx="447929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802638" y="2298192"/>
            <a:ext cx="1449182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91656" y="22524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165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733286" y="22524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8" y="2709672"/>
            <a:ext cx="91567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Instagram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802638" y="2755392"/>
            <a:ext cx="447929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802638" y="2755392"/>
            <a:ext cx="1229609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391656" y="27096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140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740906" y="27096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12%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95528" y="3166872"/>
            <a:ext cx="91567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Newsletter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802638" y="3212592"/>
            <a:ext cx="447929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802638" y="3212592"/>
            <a:ext cx="395231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391656" y="31668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45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67246" y="31668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4%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95528" y="3624072"/>
            <a:ext cx="91567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ChatGPT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1802638" y="3669792"/>
            <a:ext cx="447929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802638" y="3669792"/>
            <a:ext cx="289836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6391656" y="36240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33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663436" y="36240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3%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95528" y="4081272"/>
            <a:ext cx="91567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141821"/>
                </a:solidFill>
                <a:latin typeface="Work Sans"/>
              </a:rPr>
              <a:t>TikTok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1802638" y="4126992"/>
            <a:ext cx="4479290" cy="18288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802638" y="4126992"/>
            <a:ext cx="175658" cy="182880"/>
          </a:xfrm>
          <a:prstGeom prst="roundRect">
            <a:avLst>
              <a:gd name="adj" fmla="val 50000"/>
            </a:avLst>
          </a:prstGeom>
          <a:solidFill>
            <a:srgbClr val="CDD2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6391656" y="4081272"/>
            <a:ext cx="64008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1" i="0">
                <a:solidFill>
                  <a:srgbClr val="141821"/>
                </a:solidFill>
                <a:latin typeface="Work Sans"/>
              </a:rPr>
              <a:t>20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69786" y="4081272"/>
            <a:ext cx="548640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2%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5528" y="5788152"/>
            <a:ext cx="6629400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Leads per utm_source, top 6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7836408" y="1475232"/>
            <a:ext cx="3788359" cy="4760976"/>
          </a:xfrm>
          <a:prstGeom prst="roundRect">
            <a:avLst>
              <a:gd name="adj" fmla="val 4827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8092440" y="1731264"/>
            <a:ext cx="3276295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1" i="0">
                <a:solidFill>
                  <a:srgbClr val="0E7C66"/>
                </a:solidFill>
                <a:latin typeface="Work Sans"/>
              </a:rPr>
              <a:t>The leader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092440" y="2023872"/>
            <a:ext cx="3276295" cy="3454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5000"/>
              </a:lnSpc>
            </a:pPr>
            <a:r>
              <a:rPr sz="2000" b="1" i="0">
                <a:solidFill>
                  <a:srgbClr val="0E7C66"/>
                </a:solidFill>
                <a:latin typeface="Rubik"/>
              </a:rPr>
              <a:t>Google</a:t>
            </a:r>
            <a:r>
              <a:rPr sz="2000" b="0" i="0">
                <a:solidFill>
                  <a:srgbClr val="141821"/>
                </a:solidFill>
                <a:latin typeface="Rubik"/>
              </a:rPr>
              <a:t> leads with 510.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092440" y="2479040"/>
            <a:ext cx="3276295" cy="350113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8000"/>
              </a:lnSpc>
            </a:pPr>
            <a:r>
              <a:rPr sz="1350" b="0" i="0">
                <a:solidFill>
                  <a:srgbClr val="4C5464"/>
                </a:solidFill>
                <a:latin typeface="Work Sans"/>
              </a:rPr>
              <a:t>The top three sources (Google, Facebook, Instagram) sent 73% of all leads.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Monthly performance review, Northwind Dental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Top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campaigns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this month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38" cy="427939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502629"/>
                <a:gridCol w="2568993"/>
                <a:gridCol w="2233907"/>
                <a:gridCol w="2233907"/>
                <a:gridCol w="1116953"/>
                <a:gridCol w="1116953"/>
                <a:gridCol w="1284496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#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utm_campaign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Leads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Share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vs August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Trend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Emergency dentist 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emergency_dentist_exact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9%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Brand northwind 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brand_northwind_dental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Prospecting lookalike new patie…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prospecting_lookalike_n…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Invisalign consult 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invisalign_consult_promo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+100%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Retargeting site visitors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retargeting_site_visito…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+8%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General dentistry 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general_dentistry_local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7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Invisalign 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invisalign_phrase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+10%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737B8B"/>
                          </a:solidFill>
                          <a:latin typeface="Work Sans"/>
                        </a:rPr>
                        <a:t>8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Teeth whitening 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4C5464"/>
                          </a:solidFill>
                          <a:latin typeface="IBM Plex Mono"/>
                        </a:rPr>
                        <a:t>teeth_whitening_broad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0B7A3B"/>
                          </a:solidFill>
                          <a:latin typeface="Work Sans"/>
                        </a:rPr>
                        <a:t>▲ +6%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963897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106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558257" y="2039112"/>
            <a:ext cx="145666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558257" y="2039112"/>
            <a:ext cx="145666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431711" y="1975104"/>
            <a:ext cx="62865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431711" y="1975104"/>
            <a:ext cx="6286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Rising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63897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92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58257" y="2514600"/>
            <a:ext cx="145666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6558257" y="2514600"/>
            <a:ext cx="126427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10431711" y="2450592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10431711" y="2450592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63897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88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58257" y="2990088"/>
            <a:ext cx="145666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6558257" y="2990088"/>
            <a:ext cx="120930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10431711" y="2926080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10431711" y="2926080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63897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80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558257" y="3465576"/>
            <a:ext cx="145666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6558257" y="3465576"/>
            <a:ext cx="109937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10431711" y="3401568"/>
            <a:ext cx="628650" cy="219456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10431711" y="3401568"/>
            <a:ext cx="62865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0B7A3B"/>
                </a:solidFill>
                <a:latin typeface="Work Sans"/>
              </a:rPr>
              <a:t>Rising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63897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68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558257" y="3941064"/>
            <a:ext cx="145666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Rounded Rectangle 25"/>
          <p:cNvSpPr/>
          <p:nvPr/>
        </p:nvSpPr>
        <p:spPr>
          <a:xfrm>
            <a:off x="6558257" y="3941064"/>
            <a:ext cx="93446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Rounded Rectangle 26"/>
          <p:cNvSpPr/>
          <p:nvPr/>
        </p:nvSpPr>
        <p:spPr>
          <a:xfrm>
            <a:off x="10431711" y="3877056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0431711" y="3877056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963897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60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558257" y="4416552"/>
            <a:ext cx="145666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6558257" y="4416552"/>
            <a:ext cx="82452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10431711" y="4352544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31711" y="4352544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963897" y="48188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46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558257" y="4892040"/>
            <a:ext cx="145666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Rounded Rectangle 35"/>
          <p:cNvSpPr/>
          <p:nvPr/>
        </p:nvSpPr>
        <p:spPr>
          <a:xfrm>
            <a:off x="6558257" y="4892040"/>
            <a:ext cx="632138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Rounded Rectangle 36"/>
          <p:cNvSpPr/>
          <p:nvPr/>
        </p:nvSpPr>
        <p:spPr>
          <a:xfrm>
            <a:off x="10431711" y="4828032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10431711" y="4828032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63897" y="529437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33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558257" y="5367528"/>
            <a:ext cx="1456667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Rounded Rectangle 40"/>
          <p:cNvSpPr/>
          <p:nvPr/>
        </p:nvSpPr>
        <p:spPr>
          <a:xfrm>
            <a:off x="6558257" y="5367528"/>
            <a:ext cx="45349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Rounded Rectangle 41"/>
          <p:cNvSpPr/>
          <p:nvPr/>
        </p:nvSpPr>
        <p:spPr>
          <a:xfrm>
            <a:off x="10431711" y="5303520"/>
            <a:ext cx="687070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0431711" y="5303520"/>
            <a:ext cx="687070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50" b="1" i="0">
                <a:solidFill>
                  <a:srgbClr val="4C5464"/>
                </a:solidFill>
                <a:latin typeface="Work Sans"/>
              </a:rPr>
              <a:t>Steady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68% of leads carried a campaign tag.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Monthly performance review, Northwind Dental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Volume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The daily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rhythm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of leads.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11057839" cy="4760976"/>
          </a:xfrm>
          <a:prstGeom prst="roundRect">
            <a:avLst>
              <a:gd name="adj" fmla="val 3841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95528" y="1703832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Leads per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day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95528" y="2087880"/>
          <a:ext cx="10600639" cy="3645408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Peak of 56 on Sep 9. Average 37.3 a day.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Monthly performance review, Northwind Dental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to do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next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Tag every link with a full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UTM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set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32% of leads arrived without source, medium and campaign. Fix the top landing pages and ad URLs first.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Put more budget behind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Emergency dentist exact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57251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sent 106 leads, up from 90. It is your fastest-growing campaign.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98054" y="332232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998054" y="332232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5943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Check why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Whitening offer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slowed down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949952"/>
            <a:ext cx="4413352" cy="6766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fell from 72 leads to 32. Look for a paused ad, a broken link or a changed landing page.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57708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57708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18728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5" name="Oval 34"/>
          <p:cNvSpPr/>
          <p:nvPr/>
        </p:nvSpPr>
        <p:spPr>
          <a:xfrm>
            <a:off x="642503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2503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97367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Ongoing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97367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Feed the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paid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channel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97367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Paid traffic delivered 702 leads. Keep it funded and test one new message there.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6973672" y="5699760"/>
            <a:ext cx="1132332" cy="219456"/>
          </a:xfrm>
          <a:prstGeom prst="roundRect">
            <a:avLst>
              <a:gd name="adj" fmla="val 50000"/>
            </a:avLst>
          </a:prstGeom>
          <a:solidFill>
            <a:srgbClr val="FFF3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6973672" y="5699760"/>
            <a:ext cx="113233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9A6100"/>
                </a:solidFill>
                <a:latin typeface="Work Sans"/>
              </a:rPr>
              <a:t>Medium impact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8197444" y="569976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8197444" y="569976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Monthly performance review, Northwind Dental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month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feed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Google</a:t>
            </a:r>
            <a:r>
              <a:rPr sz="4000" b="0" i="0">
                <a:solidFill>
                  <a:srgbClr val="141821"/>
                </a:solidFill>
                <a:latin typeface="Rubik"/>
              </a:rPr>
              <a:t>. It sent 46% of your leads.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Leads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1,120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Per day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37.3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Fully tagged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68%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Top source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Google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63% paid, 37% from all other channels.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Busiest day: Sep 9 with 56 leads.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Google sent 510 leads.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Monthly performance review,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9 /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