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BM Plex Sans" charset="0"/>
      <p:regular r:id="rId16"/>
      <p:bold r:id="rId17"/>
    </p:embeddedFont>
    <p:embeddedFont>
      <p:font typeface="IBM Plex Sans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007D66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EB9F39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2A78D6"/>
              </a:solidFill>
              <a:ln w="19050"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EB6834"/>
              </a:solidFill>
              <a:ln w="19050">
                <a:solidFill>
                  <a:srgbClr val="FFFFFF"/>
                </a:solidFill>
              </a:ln>
            </c:spPr>
          </c:dPt>
          <c:dPt>
            <c:idx val="4"/>
            <c:spPr>
              <a:solidFill>
                <a:srgbClr val="4A3AA7"/>
              </a:solidFill>
              <a:ln w="19050">
                <a:solidFill>
                  <a:srgbClr val="FFFFFF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62.7</c:v>
                </c:pt>
                <c:pt idx="1">
                  <c:v>18.8</c:v>
                </c:pt>
                <c:pt idx="2">
                  <c:v>3.4</c:v>
                </c:pt>
                <c:pt idx="3">
                  <c:v>7.6</c:v>
                </c:pt>
                <c:pt idx="4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613.0</c:v>
                </c:pt>
                <c:pt idx="1">
                  <c:v>363.0</c:v>
                </c:pt>
                <c:pt idx="2">
                  <c:v>35.0</c:v>
                </c:pt>
                <c:pt idx="3">
                  <c:v>65.0</c:v>
                </c:pt>
                <c:pt idx="4">
                  <c:v>44.0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702.0</c:v>
                </c:pt>
                <c:pt idx="1">
                  <c:v>210.0</c:v>
                </c:pt>
                <c:pt idx="2">
                  <c:v>38.0</c:v>
                </c:pt>
                <c:pt idx="3">
                  <c:v>85.0</c:v>
                </c:pt>
                <c:pt idx="4">
                  <c:v>85.0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42.0</c:v>
                </c:pt>
                <c:pt idx="1">
                  <c:v>40.0</c:v>
                </c:pt>
                <c:pt idx="2">
                  <c:v>37.0</c:v>
                </c:pt>
                <c:pt idx="3">
                  <c:v>42.0</c:v>
                </c:pt>
                <c:pt idx="4">
                  <c:v>21.0</c:v>
                </c:pt>
                <c:pt idx="5">
                  <c:v>20.0</c:v>
                </c:pt>
                <c:pt idx="6">
                  <c:v>20.0</c:v>
                </c:pt>
                <c:pt idx="7">
                  <c:v>46.0</c:v>
                </c:pt>
                <c:pt idx="8">
                  <c:v>56.0</c:v>
                </c:pt>
                <c:pt idx="9">
                  <c:v>54.0</c:v>
                </c:pt>
                <c:pt idx="10">
                  <c:v>39.0</c:v>
                </c:pt>
                <c:pt idx="11">
                  <c:v>24.0</c:v>
                </c:pt>
                <c:pt idx="12">
                  <c:v>21.0</c:v>
                </c:pt>
                <c:pt idx="13">
                  <c:v>52.0</c:v>
                </c:pt>
                <c:pt idx="14">
                  <c:v>46.0</c:v>
                </c:pt>
                <c:pt idx="15">
                  <c:v>44.0</c:v>
                </c:pt>
                <c:pt idx="16">
                  <c:v>45.0</c:v>
                </c:pt>
                <c:pt idx="17">
                  <c:v>35.0</c:v>
                </c:pt>
                <c:pt idx="18">
                  <c:v>28.0</c:v>
                </c:pt>
                <c:pt idx="19">
                  <c:v>17.0</c:v>
                </c:pt>
                <c:pt idx="20">
                  <c:v>41.0</c:v>
                </c:pt>
                <c:pt idx="21">
                  <c:v>40.0</c:v>
                </c:pt>
                <c:pt idx="22">
                  <c:v>55.0</c:v>
                </c:pt>
                <c:pt idx="23">
                  <c:v>46.0</c:v>
                </c:pt>
                <c:pt idx="24">
                  <c:v>39.0</c:v>
                </c:pt>
                <c:pt idx="25">
                  <c:v>16.0</c:v>
                </c:pt>
                <c:pt idx="26">
                  <c:v>19.0</c:v>
                </c:pt>
                <c:pt idx="27">
                  <c:v>44.0</c:v>
                </c:pt>
                <c:pt idx="28">
                  <c:v>43.0</c:v>
                </c:pt>
                <c:pt idx="29">
                  <c:v>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EB9F39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13.0</c:v>
                </c:pt>
                <c:pt idx="1">
                  <c:v>32.0</c:v>
                </c:pt>
                <c:pt idx="2">
                  <c:v>47.0</c:v>
                </c:pt>
                <c:pt idx="3">
                  <c:v>47.0</c:v>
                </c:pt>
                <c:pt idx="4">
                  <c:v>40.0</c:v>
                </c:pt>
                <c:pt idx="5">
                  <c:v>32.0</c:v>
                </c:pt>
                <c:pt idx="6">
                  <c:v>14.0</c:v>
                </c:pt>
                <c:pt idx="7">
                  <c:v>18.0</c:v>
                </c:pt>
                <c:pt idx="8">
                  <c:v>36.0</c:v>
                </c:pt>
                <c:pt idx="9">
                  <c:v>50.0</c:v>
                </c:pt>
                <c:pt idx="10">
                  <c:v>41.0</c:v>
                </c:pt>
                <c:pt idx="11">
                  <c:v>40.0</c:v>
                </c:pt>
                <c:pt idx="12">
                  <c:v>31.0</c:v>
                </c:pt>
                <c:pt idx="13">
                  <c:v>25.0</c:v>
                </c:pt>
                <c:pt idx="14">
                  <c:v>21.0</c:v>
                </c:pt>
                <c:pt idx="15">
                  <c:v>42.0</c:v>
                </c:pt>
                <c:pt idx="16">
                  <c:v>27.0</c:v>
                </c:pt>
                <c:pt idx="17">
                  <c:v>44.0</c:v>
                </c:pt>
                <c:pt idx="18">
                  <c:v>40.0</c:v>
                </c:pt>
                <c:pt idx="19">
                  <c:v>34.0</c:v>
                </c:pt>
                <c:pt idx="20">
                  <c:v>17.0</c:v>
                </c:pt>
                <c:pt idx="21">
                  <c:v>14.0</c:v>
                </c:pt>
                <c:pt idx="22">
                  <c:v>44.0</c:v>
                </c:pt>
                <c:pt idx="23">
                  <c:v>39.0</c:v>
                </c:pt>
                <c:pt idx="24">
                  <c:v>36.0</c:v>
                </c:pt>
                <c:pt idx="25">
                  <c:v>48.0</c:v>
                </c:pt>
                <c:pt idx="26">
                  <c:v>38.0</c:v>
                </c:pt>
                <c:pt idx="27">
                  <c:v>16.0</c:v>
                </c:pt>
                <c:pt idx="28">
                  <c:v>23.0</c:v>
                </c:pt>
                <c:pt idx="29">
                  <c:v>30.0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Monthly performance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42831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September brought 1,120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, 12% more than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Google was the biggest source with 510 leads (46%). 68% of leads arrived fully tagged.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1666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1,120 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038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103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Paid traffic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drove 63% of your 1,120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captured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15315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per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37.3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+16% 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63%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6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▼ −2 pts 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Fully tagged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68%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8343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403555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Google alone sent 510 leads, 46% of the month.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32% of leads arrived without a full source, medium and campaign tag, so their campaign is unknown.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your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lead's last touch before the form.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34581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00532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293217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Paid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293217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0161F"/>
                </a:solidFill>
                <a:latin typeface="IBM Plex Sans"/>
              </a:rPr>
              <a:t>63%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3389376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316224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Organic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316224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0161F"/>
                </a:solidFill>
                <a:latin typeface="IBM Plex Sans"/>
              </a:rPr>
              <a:t>19%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0238" y="3773424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427982" y="3700272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Social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1928" y="3700272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0161F"/>
                </a:solidFill>
                <a:latin typeface="IBM Plex Sans"/>
              </a:rPr>
              <a:t>3%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90238" y="4157472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427982" y="4084320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Referral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928" y="4084320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0161F"/>
                </a:solidFill>
                <a:latin typeface="IBM Plex Sans"/>
              </a:rPr>
              <a:t>8%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90238" y="454152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4427982" y="446836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Direct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1928" y="446836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0161F"/>
                </a:solidFill>
                <a:latin typeface="IBM Plex Sans"/>
              </a:rPr>
              <a:t>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Share of form submissions by last-touch channel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mix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2440" y="2261616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Paid is 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63%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of the funnel.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2440" y="2716784"/>
            <a:ext cx="3276295" cy="32633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Paid is 63% of leads, the largest channel.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Organic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starts more journeys than it gets credit for.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7086600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612392"/>
          <a:ext cx="6629400" cy="412089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credited to each channel by first touch vs last touch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383792"/>
            <a:ext cx="3788359" cy="4852416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63982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Openers vs closers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1932432"/>
            <a:ext cx="3276295" cy="404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Organic was the first touch for 363 leads but the last touch for 210.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Judge it on first touch, or it will look weaker than it 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Sources and 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sources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sent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7086600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28978" y="17495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728978" y="17495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17038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510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57416" y="17038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1610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Facebook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28978" y="22067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728978" y="2206752"/>
            <a:ext cx="1473013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91656" y="21610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165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7416" y="21610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26182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28978" y="26639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728978" y="2663952"/>
            <a:ext cx="1249829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91656" y="26182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140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57416" y="26182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0754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Newsletter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28978" y="31211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728978" y="3121152"/>
            <a:ext cx="401731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0754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45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5976" y="30754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35326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ChatGPT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728978" y="35783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728978" y="3578352"/>
            <a:ext cx="294603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91656" y="35326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5976" y="35326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3989832"/>
            <a:ext cx="84201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TikTok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28978" y="4035552"/>
            <a:ext cx="455295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728978" y="4035552"/>
            <a:ext cx="178547" cy="182880"/>
          </a:xfrm>
          <a:prstGeom prst="roundRect">
            <a:avLst>
              <a:gd name="adj" fmla="val 10242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391656" y="39898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5976" y="39898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2%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per utm_source, top 6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36408" y="1383792"/>
            <a:ext cx="3788359" cy="4852416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092440" y="163982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leader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92440" y="193243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Google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leads with 510.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92440" y="2387600"/>
            <a:ext cx="3276295" cy="35925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The top three sources (Google, Facebook, Instagram) sent 73% of all leads.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Top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campaigns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this month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8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2629"/>
                <a:gridCol w="2568993"/>
                <a:gridCol w="2233907"/>
                <a:gridCol w="2233907"/>
                <a:gridCol w="1116953"/>
                <a:gridCol w="1116953"/>
                <a:gridCol w="128449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Prospecting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63897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431711" y="1975104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431711" y="1975104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3897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58257" y="2514600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558257" y="2514600"/>
            <a:ext cx="126427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431711" y="2450592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431711" y="2450592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3897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58257" y="2990088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558257" y="2990088"/>
            <a:ext cx="120930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431711" y="2926080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431711" y="2926080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63897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58257" y="3465576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558257" y="3465576"/>
            <a:ext cx="109937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431711" y="3401568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31711" y="3401568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63897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58257" y="3941064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558257" y="3941064"/>
            <a:ext cx="93446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431711" y="3877056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431711" y="3877056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63897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58257" y="441655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558257" y="4416552"/>
            <a:ext cx="82452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431711" y="4352544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31711" y="4352544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63897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58257" y="4892040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6558257" y="4892040"/>
            <a:ext cx="63213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10431711" y="4828032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10431711" y="4828032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63897" y="5294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58257" y="5367528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6558257" y="5367528"/>
            <a:ext cx="45349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10431711" y="5303520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431711" y="5303520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68% of leads carried a campaign tag.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daily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rhythm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of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61239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per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96440"/>
          <a:ext cx="10600639" cy="37368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Peak of 56 on Sep 9. Average 37.3 a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Tag every link with a full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UTM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set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32% of leads arrived without source, medium and campaign. Fix the top landing pages and ad URLs first.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Put more budget behind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Emergency dentist exact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sent 106 leads, up from 90. It is your fastest-growing campaign.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Check why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Whitening offer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slowed down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fell from 72 leads to 32. Look for a paused ad, a broken link or a changed landing page.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Ongoing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Feed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paid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channel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Paid traffic delivered 702 leads. Keep it funded and test one new message there.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month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feed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Google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sent 46% of your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Per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37.3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Fully tagged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68%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source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63% paid, 37% from all other channels.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Busiest day: Sep 9 with 56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Google sent 510 leads.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Monthly performance review,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