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nstrument Serif" charset="0"/>
      <p:regular r:id="rId16"/>
      <p:italic r:id="rId17"/>
    </p:embeddedFont>
    <p:embeddedFont>
      <p:font typeface="Geist" charset="0"/>
      <p:regular r:id="rId18"/>
    </p:embeddedFont>
    <p:embeddedFont>
      <p:font typeface="Geist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E7C66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F2A541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FFC857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30B47A"/>
              </a:solidFill>
              <a:ln w="19050">
                <a:solidFill>
                  <a:srgbClr val="FFFFFF"/>
                </a:solidFill>
              </a:ln>
            </c:spPr>
          </c:dPt>
          <c:dPt>
            <c:idx val="4"/>
            <c:spPr>
              <a:solidFill>
                <a:srgbClr val="6FB1E8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62.7</c:v>
                </c:pt>
                <c:pt idx="1">
                  <c:v>18.8</c:v>
                </c:pt>
                <c:pt idx="2">
                  <c:v>3.4</c:v>
                </c:pt>
                <c:pt idx="3">
                  <c:v>7.6</c:v>
                </c:pt>
                <c:pt idx="4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613.0</c:v>
                </c:pt>
                <c:pt idx="1">
                  <c:v>363.0</c:v>
                </c:pt>
                <c:pt idx="2">
                  <c:v>35.0</c:v>
                </c:pt>
                <c:pt idx="3">
                  <c:v>65.0</c:v>
                </c:pt>
                <c:pt idx="4">
                  <c:v>44.0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F2A541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702.0</c:v>
                </c:pt>
                <c:pt idx="1">
                  <c:v>210.0</c:v>
                </c:pt>
                <c:pt idx="2">
                  <c:v>38.0</c:v>
                </c:pt>
                <c:pt idx="3">
                  <c:v>85.0</c:v>
                </c:pt>
                <c:pt idx="4">
                  <c:v>85.0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0E7C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E7C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42.0</c:v>
                </c:pt>
                <c:pt idx="1">
                  <c:v>40.0</c:v>
                </c:pt>
                <c:pt idx="2">
                  <c:v>37.0</c:v>
                </c:pt>
                <c:pt idx="3">
                  <c:v>42.0</c:v>
                </c:pt>
                <c:pt idx="4">
                  <c:v>21.0</c:v>
                </c:pt>
                <c:pt idx="5">
                  <c:v>20.0</c:v>
                </c:pt>
                <c:pt idx="6">
                  <c:v>20.0</c:v>
                </c:pt>
                <c:pt idx="7">
                  <c:v>46.0</c:v>
                </c:pt>
                <c:pt idx="8">
                  <c:v>56.0</c:v>
                </c:pt>
                <c:pt idx="9">
                  <c:v>54.0</c:v>
                </c:pt>
                <c:pt idx="10">
                  <c:v>39.0</c:v>
                </c:pt>
                <c:pt idx="11">
                  <c:v>24.0</c:v>
                </c:pt>
                <c:pt idx="12">
                  <c:v>21.0</c:v>
                </c:pt>
                <c:pt idx="13">
                  <c:v>52.0</c:v>
                </c:pt>
                <c:pt idx="14">
                  <c:v>46.0</c:v>
                </c:pt>
                <c:pt idx="15">
                  <c:v>44.0</c:v>
                </c:pt>
                <c:pt idx="16">
                  <c:v>45.0</c:v>
                </c:pt>
                <c:pt idx="17">
                  <c:v>35.0</c:v>
                </c:pt>
                <c:pt idx="18">
                  <c:v>28.0</c:v>
                </c:pt>
                <c:pt idx="19">
                  <c:v>17.0</c:v>
                </c:pt>
                <c:pt idx="20">
                  <c:v>41.0</c:v>
                </c:pt>
                <c:pt idx="21">
                  <c:v>40.0</c:v>
                </c:pt>
                <c:pt idx="22">
                  <c:v>55.0</c:v>
                </c:pt>
                <c:pt idx="23">
                  <c:v>46.0</c:v>
                </c:pt>
                <c:pt idx="24">
                  <c:v>39.0</c:v>
                </c:pt>
                <c:pt idx="25">
                  <c:v>16.0</c:v>
                </c:pt>
                <c:pt idx="26">
                  <c:v>19.0</c:v>
                </c:pt>
                <c:pt idx="27">
                  <c:v>44.0</c:v>
                </c:pt>
                <c:pt idx="28">
                  <c:v>43.0</c:v>
                </c:pt>
                <c:pt idx="29">
                  <c:v>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F2A541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F2A541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13.0</c:v>
                </c:pt>
                <c:pt idx="1">
                  <c:v>32.0</c:v>
                </c:pt>
                <c:pt idx="2">
                  <c:v>47.0</c:v>
                </c:pt>
                <c:pt idx="3">
                  <c:v>47.0</c:v>
                </c:pt>
                <c:pt idx="4">
                  <c:v>40.0</c:v>
                </c:pt>
                <c:pt idx="5">
                  <c:v>32.0</c:v>
                </c:pt>
                <c:pt idx="6">
                  <c:v>14.0</c:v>
                </c:pt>
                <c:pt idx="7">
                  <c:v>18.0</c:v>
                </c:pt>
                <c:pt idx="8">
                  <c:v>36.0</c:v>
                </c:pt>
                <c:pt idx="9">
                  <c:v>50.0</c:v>
                </c:pt>
                <c:pt idx="10">
                  <c:v>41.0</c:v>
                </c:pt>
                <c:pt idx="11">
                  <c:v>40.0</c:v>
                </c:pt>
                <c:pt idx="12">
                  <c:v>31.0</c:v>
                </c:pt>
                <c:pt idx="13">
                  <c:v>25.0</c:v>
                </c:pt>
                <c:pt idx="14">
                  <c:v>21.0</c:v>
                </c:pt>
                <c:pt idx="15">
                  <c:v>42.0</c:v>
                </c:pt>
                <c:pt idx="16">
                  <c:v>27.0</c:v>
                </c:pt>
                <c:pt idx="17">
                  <c:v>44.0</c:v>
                </c:pt>
                <c:pt idx="18">
                  <c:v>40.0</c:v>
                </c:pt>
                <c:pt idx="19">
                  <c:v>34.0</c:v>
                </c:pt>
                <c:pt idx="20">
                  <c:v>17.0</c:v>
                </c:pt>
                <c:pt idx="21">
                  <c:v>14.0</c:v>
                </c:pt>
                <c:pt idx="22">
                  <c:v>44.0</c:v>
                </c:pt>
                <c:pt idx="23">
                  <c:v>39.0</c:v>
                </c:pt>
                <c:pt idx="24">
                  <c:v>36.0</c:v>
                </c:pt>
                <c:pt idx="25">
                  <c:v>48.0</c:v>
                </c:pt>
                <c:pt idx="26">
                  <c:v>38.0</c:v>
                </c:pt>
                <c:pt idx="27">
                  <c:v>16.0</c:v>
                </c:pt>
                <c:pt idx="28">
                  <c:v>23.0</c:v>
                </c:pt>
                <c:pt idx="29">
                  <c:v>30.0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MONTHLY PERFORMANCE REVIEW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September brought 1,120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, 12% more than August.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Google was the biggest source with 510 leads (46%). 68% of leads arrived fully tagged.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1,120 submissions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66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Paid traffic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drove 63% of your 1,120 leads.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CAPTURED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37.3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PER DAY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+16%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63%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SHARE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20711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▼ −2 pts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68%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FULLY TAGGED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26319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Google alone sent 510 leads, 46% of the month.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32% of leads arrived without a full source, medium and campaign tag, so their campaign is unknown.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Each lead's last touch before the form.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39153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05104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297789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Paid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297789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63%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3435096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361944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Organic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361944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19%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0238" y="3819144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FFC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427982" y="3745992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Social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1928" y="374599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3%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90238" y="4203192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30B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427982" y="4130040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Referral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413004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8%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90238" y="458724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6FB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427982" y="451408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Direct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1928" y="4514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Share of form submissions by last-touch channel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5" name="Connector 24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MIX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2440" y="2353056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0B1F1A"/>
                </a:solidFill>
                <a:latin typeface="Instrument Serif"/>
              </a:rPr>
              <a:t>Paid is </a:t>
            </a:r>
            <a:r>
              <a:rPr sz="2000" b="0" i="1">
                <a:solidFill>
                  <a:srgbClr val="0E7C66"/>
                </a:solidFill>
                <a:latin typeface="Instrument Serif"/>
              </a:rPr>
              <a:t>63%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of the funnel.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Paid is 63% of leads, the largest channel.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Organic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starts more journeys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credited to each channel by first touch vs last touch</a:t>
            </a:r>
          </a:p>
        </p:txBody>
      </p:sp>
      <p:sp>
        <p:nvSpPr>
          <p:cNvPr id="7" name="Rectangle 6"/>
          <p:cNvSpPr/>
          <p:nvPr/>
        </p:nvSpPr>
        <p:spPr>
          <a:xfrm>
            <a:off x="7836408" y="1475232"/>
            <a:ext cx="378835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7841894" y="1480718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9" name="Connector 8"/>
          <p:cNvCxnSpPr/>
          <p:nvPr/>
        </p:nvCxnSpPr>
        <p:spPr>
          <a:xfrm>
            <a:off x="7836408" y="2801112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92440" y="1731264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OPENERS VS CLOSERS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2983992"/>
            <a:ext cx="3276295" cy="2996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Organic was the first touch for 363 leads but the last touch for 210.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Judge it on first touch, or it will look weaker than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SOURCES AND 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sources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sent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952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Google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9618" y="1840992"/>
            <a:ext cx="4512310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391656" y="17952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510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44716" y="17952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46%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2524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Facebook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69618" y="2298192"/>
            <a:ext cx="1459865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91656" y="22524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165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34556" y="22524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7096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Instagram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69618" y="2755392"/>
            <a:ext cx="123867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91656" y="27096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140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43446" y="27096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1668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Newsletter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69618" y="3212592"/>
            <a:ext cx="398145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1668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45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4866" y="31668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6240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ChatGPT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69618" y="3669792"/>
            <a:ext cx="29197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6240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3596" y="3624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3%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4081272"/>
            <a:ext cx="8826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TikTok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769618" y="4126992"/>
            <a:ext cx="17695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391656" y="40812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20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81216" y="40812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2%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per utm_source, top 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36408" y="1475232"/>
            <a:ext cx="378835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7841894" y="1480718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2" name="Connector 31"/>
          <p:cNvCxnSpPr/>
          <p:nvPr/>
        </p:nvCxnSpPr>
        <p:spPr>
          <a:xfrm>
            <a:off x="7836408" y="2801112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092440" y="1731264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LEADER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02387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Google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leads with 510.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92440" y="2983992"/>
            <a:ext cx="3276295" cy="2996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The top three sources (Google, Facebook, Instagram) sent 73% of all leads.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Top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campaigns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this month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8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2629"/>
                <a:gridCol w="2568993"/>
                <a:gridCol w="2233907"/>
                <a:gridCol w="2233907"/>
                <a:gridCol w="1116953"/>
                <a:gridCol w="1116953"/>
                <a:gridCol w="128449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Prospecting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63897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440855" y="204825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68871" y="1965960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3897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58257" y="2514600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558257" y="2514600"/>
            <a:ext cx="12642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10440855" y="252374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68871" y="2441448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3897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58257" y="2990088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558257" y="2990088"/>
            <a:ext cx="120930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10440855" y="299923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68871" y="2916936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3897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58257" y="3465576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558257" y="3465576"/>
            <a:ext cx="109937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10440855" y="347472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568871" y="3392424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3897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58257" y="3941064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558257" y="3941064"/>
            <a:ext cx="93446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440855" y="395020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68871" y="3867912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63897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58257" y="441655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58257" y="4416552"/>
            <a:ext cx="82452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10440855" y="442569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568871" y="4343400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63897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58257" y="4892040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6558257" y="4892040"/>
            <a:ext cx="63213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Oval 36"/>
          <p:cNvSpPr/>
          <p:nvPr/>
        </p:nvSpPr>
        <p:spPr>
          <a:xfrm>
            <a:off x="10440855" y="490118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568871" y="4818888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63897" y="5294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58257" y="5367528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6558257" y="5367528"/>
            <a:ext cx="45349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Oval 41"/>
          <p:cNvSpPr/>
          <p:nvPr/>
        </p:nvSpPr>
        <p:spPr>
          <a:xfrm>
            <a:off x="10440855" y="537667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568871" y="5294376"/>
            <a:ext cx="110161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68% of leads carried a campaign tag.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daily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rhythm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of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Peak of 56 on Sep 9. Average 37.3 a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Tag every link with a full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UTM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set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32% of leads arrived without source, medium and campaign. Fix the top landing pages and ad URLs first.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Put more budget behind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Emergency dentist exact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sent 106 leads, up from 90. It is your fastest-growing campaign.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Check why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Whitening offer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slowed down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fell from 72 leads to 32. Look for a paused ad, a broken link or a changed landing page.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ONGOING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Feed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paid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channel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Paid traffic delivered 702 leads. Keep it funded and test one new message there.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MONTH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6685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feed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Google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sent 46% of your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Monthly performance review,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