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Barlow" charset="0"/>
      <p:regular r:id="rId16"/>
      <p:bold r:id="rId17"/>
    </p:embeddedFont>
    <p:embeddedFont>
      <p:font typeface="Barlow Condensed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rgbClr val="2C937B"/>
              </a:solidFill>
              <a:ln w="19050">
                <a:solidFill>
                  <a:srgbClr val="0C1A16"/>
                </a:solidFill>
              </a:ln>
            </c:spPr>
          </c:dPt>
          <c:dPt>
            <c:idx val="1"/>
            <c:spPr>
              <a:solidFill>
                <a:srgbClr val="C98500"/>
              </a:solidFill>
              <a:ln w="19050">
                <a:solidFill>
                  <a:srgbClr val="0C1A16"/>
                </a:solidFill>
              </a:ln>
            </c:spPr>
          </c:dPt>
          <c:dPt>
            <c:idx val="2"/>
            <c:spPr>
              <a:solidFill>
                <a:srgbClr val="D55181"/>
              </a:solidFill>
              <a:ln w="19050">
                <a:solidFill>
                  <a:srgbClr val="0C1A16"/>
                </a:solidFill>
              </a:ln>
            </c:spPr>
          </c:dPt>
          <c:dPt>
            <c:idx val="3"/>
            <c:spPr>
              <a:solidFill>
                <a:srgbClr val="3987E5"/>
              </a:solidFill>
              <a:ln w="19050">
                <a:solidFill>
                  <a:srgbClr val="0C1A16"/>
                </a:solidFill>
              </a:ln>
            </c:spPr>
          </c:dPt>
          <c:dPt>
            <c:idx val="4"/>
            <c:spPr>
              <a:solidFill>
                <a:srgbClr val="D95926"/>
              </a:solidFill>
              <a:ln w="19050">
                <a:solidFill>
                  <a:srgbClr val="0C1A16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Paid</c:v>
                </c:pt>
                <c:pt idx="1">
                  <c:v>Organic</c:v>
                </c:pt>
                <c:pt idx="2">
                  <c:v>Social</c:v>
                </c:pt>
                <c:pt idx="3">
                  <c:v>Referral</c:v>
                </c:pt>
                <c:pt idx="4">
                  <c:v>Direct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62.7</c:v>
                </c:pt>
                <c:pt idx="1">
                  <c:v>18.8</c:v>
                </c:pt>
                <c:pt idx="2">
                  <c:v>3.4</c:v>
                </c:pt>
                <c:pt idx="3">
                  <c:v>7.6</c:v>
                </c:pt>
                <c:pt idx="4">
                  <c:v>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First touch</c:v>
                </c:pt>
              </c:strCache>
            </c:strRef>
          </c:tx>
          <c:spPr>
            <a:solidFill>
              <a:srgbClr val="2C937B"/>
            </a:solidFill>
            <a:ln>
              <a:noFill/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Paid</c:v>
                </c:pt>
                <c:pt idx="1">
                  <c:v>Organic</c:v>
                </c:pt>
                <c:pt idx="2">
                  <c:v>Social</c:v>
                </c:pt>
                <c:pt idx="3">
                  <c:v>Referral</c:v>
                </c:pt>
                <c:pt idx="4">
                  <c:v>Direct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613.0</c:v>
                </c:pt>
                <c:pt idx="1">
                  <c:v>363.0</c:v>
                </c:pt>
                <c:pt idx="2">
                  <c:v>35.0</c:v>
                </c:pt>
                <c:pt idx="3">
                  <c:v>65.0</c:v>
                </c:pt>
                <c:pt idx="4">
                  <c:v>44.0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touch</c:v>
                </c:pt>
              </c:strCache>
            </c:strRef>
          </c:tx>
          <c:spPr>
            <a:solidFill>
              <a:srgbClr val="C98500"/>
            </a:solidFill>
            <a:ln>
              <a:noFill/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Paid</c:v>
                </c:pt>
                <c:pt idx="1">
                  <c:v>Organic</c:v>
                </c:pt>
                <c:pt idx="2">
                  <c:v>Social</c:v>
                </c:pt>
                <c:pt idx="3">
                  <c:v>Referral</c:v>
                </c:pt>
                <c:pt idx="4">
                  <c:v>Direct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702.0</c:v>
                </c:pt>
                <c:pt idx="1">
                  <c:v>210.0</c:v>
                </c:pt>
                <c:pt idx="2">
                  <c:v>38.0</c:v>
                </c:pt>
                <c:pt idx="3">
                  <c:v>85.0</c:v>
                </c:pt>
                <c:pt idx="4">
                  <c:v>85.0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B3C2BD"/>
              </a:solidFill>
              <a:latin typeface="Barlow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September</c:v>
                </c:pt>
              </c:strCache>
            </c:strRef>
          </c:tx>
          <c:spPr>
            <a:ln w="28575">
              <a:solidFill>
                <a:srgbClr val="2C937B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2C937B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42.0</c:v>
                </c:pt>
                <c:pt idx="1">
                  <c:v>40.0</c:v>
                </c:pt>
                <c:pt idx="2">
                  <c:v>37.0</c:v>
                </c:pt>
                <c:pt idx="3">
                  <c:v>42.0</c:v>
                </c:pt>
                <c:pt idx="4">
                  <c:v>21.0</c:v>
                </c:pt>
                <c:pt idx="5">
                  <c:v>20.0</c:v>
                </c:pt>
                <c:pt idx="6">
                  <c:v>20.0</c:v>
                </c:pt>
                <c:pt idx="7">
                  <c:v>46.0</c:v>
                </c:pt>
                <c:pt idx="8">
                  <c:v>56.0</c:v>
                </c:pt>
                <c:pt idx="9">
                  <c:v>54.0</c:v>
                </c:pt>
                <c:pt idx="10">
                  <c:v>39.0</c:v>
                </c:pt>
                <c:pt idx="11">
                  <c:v>24.0</c:v>
                </c:pt>
                <c:pt idx="12">
                  <c:v>21.0</c:v>
                </c:pt>
                <c:pt idx="13">
                  <c:v>52.0</c:v>
                </c:pt>
                <c:pt idx="14">
                  <c:v>46.0</c:v>
                </c:pt>
                <c:pt idx="15">
                  <c:v>44.0</c:v>
                </c:pt>
                <c:pt idx="16">
                  <c:v>45.0</c:v>
                </c:pt>
                <c:pt idx="17">
                  <c:v>35.0</c:v>
                </c:pt>
                <c:pt idx="18">
                  <c:v>28.0</c:v>
                </c:pt>
                <c:pt idx="19">
                  <c:v>17.0</c:v>
                </c:pt>
                <c:pt idx="20">
                  <c:v>41.0</c:v>
                </c:pt>
                <c:pt idx="21">
                  <c:v>40.0</c:v>
                </c:pt>
                <c:pt idx="22">
                  <c:v>55.0</c:v>
                </c:pt>
                <c:pt idx="23">
                  <c:v>46.0</c:v>
                </c:pt>
                <c:pt idx="24">
                  <c:v>39.0</c:v>
                </c:pt>
                <c:pt idx="25">
                  <c:v>16.0</c:v>
                </c:pt>
                <c:pt idx="26">
                  <c:v>19.0</c:v>
                </c:pt>
                <c:pt idx="27">
                  <c:v>44.0</c:v>
                </c:pt>
                <c:pt idx="28">
                  <c:v>43.0</c:v>
                </c:pt>
                <c:pt idx="29">
                  <c:v>48.0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August</c:v>
                </c:pt>
              </c:strCache>
            </c:strRef>
          </c:tx>
          <c:spPr>
            <a:ln w="28575">
              <a:solidFill>
                <a:srgbClr val="C98500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C98500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13.0</c:v>
                </c:pt>
                <c:pt idx="1">
                  <c:v>32.0</c:v>
                </c:pt>
                <c:pt idx="2">
                  <c:v>47.0</c:v>
                </c:pt>
                <c:pt idx="3">
                  <c:v>47.0</c:v>
                </c:pt>
                <c:pt idx="4">
                  <c:v>40.0</c:v>
                </c:pt>
                <c:pt idx="5">
                  <c:v>32.0</c:v>
                </c:pt>
                <c:pt idx="6">
                  <c:v>14.0</c:v>
                </c:pt>
                <c:pt idx="7">
                  <c:v>18.0</c:v>
                </c:pt>
                <c:pt idx="8">
                  <c:v>36.0</c:v>
                </c:pt>
                <c:pt idx="9">
                  <c:v>50.0</c:v>
                </c:pt>
                <c:pt idx="10">
                  <c:v>41.0</c:v>
                </c:pt>
                <c:pt idx="11">
                  <c:v>40.0</c:v>
                </c:pt>
                <c:pt idx="12">
                  <c:v>31.0</c:v>
                </c:pt>
                <c:pt idx="13">
                  <c:v>25.0</c:v>
                </c:pt>
                <c:pt idx="14">
                  <c:v>21.0</c:v>
                </c:pt>
                <c:pt idx="15">
                  <c:v>42.0</c:v>
                </c:pt>
                <c:pt idx="16">
                  <c:v>27.0</c:v>
                </c:pt>
                <c:pt idx="17">
                  <c:v>44.0</c:v>
                </c:pt>
                <c:pt idx="18">
                  <c:v>40.0</c:v>
                </c:pt>
                <c:pt idx="19">
                  <c:v>34.0</c:v>
                </c:pt>
                <c:pt idx="20">
                  <c:v>17.0</c:v>
                </c:pt>
                <c:pt idx="21">
                  <c:v>14.0</c:v>
                </c:pt>
                <c:pt idx="22">
                  <c:v>44.0</c:v>
                </c:pt>
                <c:pt idx="23">
                  <c:v>39.0</c:v>
                </c:pt>
                <c:pt idx="24">
                  <c:v>36.0</c:v>
                </c:pt>
                <c:pt idx="25">
                  <c:v>48.0</c:v>
                </c:pt>
                <c:pt idx="26">
                  <c:v>38.0</c:v>
                </c:pt>
                <c:pt idx="27">
                  <c:v>16.0</c:v>
                </c:pt>
                <c:pt idx="28">
                  <c:v>23.0</c:v>
                </c:pt>
                <c:pt idx="29">
                  <c:v>30.0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B3C2BD"/>
              </a:solidFill>
              <a:latin typeface="Barlow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Monthly performance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42462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608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000" b="1" i="0">
                <a:solidFill>
                  <a:srgbClr val="F3F5F8"/>
                </a:solidFill>
                <a:latin typeface="Barlow"/>
              </a:rPr>
              <a:t>September brought 1,120 </a:t>
            </a:r>
            <a:r>
              <a:rPr sz="5000" b="1" i="0">
                <a:solidFill>
                  <a:srgbClr val="47A58E"/>
                </a:solidFill>
                <a:latin typeface="Barlow"/>
              </a:rPr>
              <a:t>leads</a:t>
            </a:r>
            <a:r>
              <a:rPr sz="5000" b="1" i="0">
                <a:solidFill>
                  <a:srgbClr val="F3F5F8"/>
                </a:solidFill>
                <a:latin typeface="Barlow"/>
              </a:rPr>
              <a:t>, 12% more than August.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5768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Google was the biggest source with 510 leads (46%). 68% of leads arrived fully tagged.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10889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47A58E"/>
                </a:solidFill>
                <a:latin typeface="Barlow"/>
              </a:rPr>
              <a:t>Paid traffic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drove 63% of your 1,120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 captured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+12%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3"/>
                </a:lnTo>
                <a:lnTo>
                  <a:pt x="2532" y="1925"/>
                </a:lnTo>
                <a:lnTo>
                  <a:pt x="3376" y="4813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8"/>
                </a:lnTo>
                <a:lnTo>
                  <a:pt x="9286" y="4400"/>
                </a:lnTo>
                <a:lnTo>
                  <a:pt x="10130" y="4813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3"/>
                </a:lnTo>
                <a:lnTo>
                  <a:pt x="14351" y="2888"/>
                </a:lnTo>
                <a:lnTo>
                  <a:pt x="15196" y="3850"/>
                </a:lnTo>
                <a:lnTo>
                  <a:pt x="16040" y="5363"/>
                </a:lnTo>
                <a:lnTo>
                  <a:pt x="16884" y="2063"/>
                </a:lnTo>
                <a:lnTo>
                  <a:pt x="17728" y="2200"/>
                </a:lnTo>
                <a:lnTo>
                  <a:pt x="18572" y="138"/>
                </a:lnTo>
                <a:lnTo>
                  <a:pt x="19417" y="1375"/>
                </a:lnTo>
                <a:lnTo>
                  <a:pt x="20261" y="2338"/>
                </a:lnTo>
                <a:lnTo>
                  <a:pt x="21105" y="5500"/>
                </a:lnTo>
                <a:lnTo>
                  <a:pt x="21949" y="5088"/>
                </a:lnTo>
                <a:lnTo>
                  <a:pt x="22794" y="1650"/>
                </a:lnTo>
                <a:lnTo>
                  <a:pt x="23638" y="1788"/>
                </a:lnTo>
                <a:lnTo>
                  <a:pt x="24482" y="1100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3"/>
                </a:lnTo>
                <a:lnTo>
                  <a:pt x="2532" y="1925"/>
                </a:lnTo>
                <a:lnTo>
                  <a:pt x="3376" y="4813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8"/>
                </a:lnTo>
                <a:lnTo>
                  <a:pt x="9286" y="4400"/>
                </a:lnTo>
                <a:lnTo>
                  <a:pt x="10130" y="4813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3"/>
                </a:lnTo>
                <a:lnTo>
                  <a:pt x="14351" y="2888"/>
                </a:lnTo>
                <a:lnTo>
                  <a:pt x="15196" y="3850"/>
                </a:lnTo>
                <a:lnTo>
                  <a:pt x="16040" y="5363"/>
                </a:lnTo>
                <a:lnTo>
                  <a:pt x="16884" y="2063"/>
                </a:lnTo>
                <a:lnTo>
                  <a:pt x="17728" y="2200"/>
                </a:lnTo>
                <a:lnTo>
                  <a:pt x="18572" y="138"/>
                </a:lnTo>
                <a:lnTo>
                  <a:pt x="19417" y="1375"/>
                </a:lnTo>
                <a:lnTo>
                  <a:pt x="20261" y="2338"/>
                </a:lnTo>
                <a:lnTo>
                  <a:pt x="21105" y="5500"/>
                </a:lnTo>
                <a:lnTo>
                  <a:pt x="21949" y="5088"/>
                </a:lnTo>
                <a:lnTo>
                  <a:pt x="22794" y="1650"/>
                </a:lnTo>
                <a:lnTo>
                  <a:pt x="23638" y="1788"/>
                </a:lnTo>
                <a:lnTo>
                  <a:pt x="24482" y="1100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65628" y="3238500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 per 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37.3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+16%  vs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Paid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9312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63%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9312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▼ −2 pts  vs August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Fully tagged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68%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4919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415747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3C2BD"/>
                </a:solidFill>
                <a:latin typeface="Barlow"/>
              </a:rPr>
              <a:t>Google alone sent 510 leads, 46% of the month.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B3C2BD"/>
                </a:solidFill>
                <a:latin typeface="Barlow"/>
              </a:rPr>
              <a:t>32% of leads arrived without a full source, medium and campaign tag, so their campaign is unknown.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Monthly performance review,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Channel mix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your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leads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come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Each lead's last touch before the form.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08660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406777"/>
          <a:ext cx="2983230" cy="298323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190238" y="3066288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427982" y="2993136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Paid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1928" y="2993136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F3F5F8"/>
                </a:solidFill>
                <a:latin typeface="Barlow"/>
              </a:rPr>
              <a:t>63%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90238" y="3450336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27982" y="3377184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Organic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1928" y="3377184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F3F5F8"/>
                </a:solidFill>
                <a:latin typeface="Barlow"/>
              </a:rPr>
              <a:t>19%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90238" y="3834384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D551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427982" y="3761232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Social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1928" y="3761232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F3F5F8"/>
                </a:solidFill>
                <a:latin typeface="Barlow"/>
              </a:rPr>
              <a:t>3%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190238" y="4218432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3987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427982" y="4145280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Referral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1928" y="4145280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F3F5F8"/>
                </a:solidFill>
                <a:latin typeface="Barlow"/>
              </a:rPr>
              <a:t>8%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90238" y="4602480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D95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4427982" y="4529328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Direct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81928" y="452932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F3F5F8"/>
                </a:solidFill>
                <a:latin typeface="Barlow"/>
              </a:rPr>
              <a:t>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Share of form submissions by last-touch channel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836408" y="1834896"/>
            <a:ext cx="3788359" cy="4401312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092440" y="209092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The mix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2440" y="2383536"/>
            <a:ext cx="3276295" cy="345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F3F5F8"/>
                </a:solidFill>
                <a:latin typeface="Barlow"/>
              </a:rPr>
              <a:t>Paid is </a:t>
            </a:r>
            <a:r>
              <a:rPr sz="2000" b="1" i="0">
                <a:solidFill>
                  <a:srgbClr val="47A58E"/>
                </a:solidFill>
                <a:latin typeface="Barlow"/>
              </a:rPr>
              <a:t>63%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of the funnel.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92440" y="2838704"/>
            <a:ext cx="3276295" cy="3141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Paid is 63% of leads, the largest channel.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Monthly performance review, Northwind Dental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Openers vs closers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1091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47A58E"/>
                </a:solidFill>
                <a:latin typeface="Barlow"/>
              </a:rPr>
              <a:t>Organic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starts more journeys than it gets credit for.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2023872"/>
            <a:ext cx="7086600" cy="4212336"/>
          </a:xfrm>
          <a:prstGeom prst="roundRect">
            <a:avLst>
              <a:gd name="adj" fmla="val 347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2252472"/>
          <a:ext cx="6629400" cy="348081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Leads credited to each channel by first touch vs last touch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36408" y="2023872"/>
            <a:ext cx="3788359" cy="4212336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092440" y="227990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Openers vs closers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572512"/>
            <a:ext cx="3276295" cy="34076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Organic was the first touch for 363 leads but the last touch for 210.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Judge it on first touch, or it will look weaker than it is.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Monthly performance review, Northwind Dental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Sources and campaigns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Which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sources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sent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7086600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825752"/>
            <a:ext cx="884225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Google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71193" y="18714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771193" y="18714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391656" y="18257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510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24498" y="18257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46%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82952"/>
            <a:ext cx="884225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Facebook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71193" y="23286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771193" y="2328672"/>
            <a:ext cx="1459356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91656" y="2282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165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17640" y="22829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2740152"/>
            <a:ext cx="884225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Instagram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71193" y="27858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771193" y="2785872"/>
            <a:ext cx="1238241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391656" y="27401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140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36842" y="27401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3197352"/>
            <a:ext cx="884225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Newsletter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71193" y="32430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771193" y="3243072"/>
            <a:ext cx="398006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91656" y="31973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45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1005" y="31973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4%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3654552"/>
            <a:ext cx="884225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ChatGPT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771193" y="37002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771193" y="3700272"/>
            <a:ext cx="291871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391656" y="36545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33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1404" y="36545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3%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8" y="4111752"/>
            <a:ext cx="884225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TikTok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771193" y="4157472"/>
            <a:ext cx="4510735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771193" y="4157472"/>
            <a:ext cx="176892" cy="182880"/>
          </a:xfrm>
          <a:prstGeom prst="roundRect">
            <a:avLst>
              <a:gd name="adj" fmla="val 10338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6391656" y="41117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20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9634" y="41117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2%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Leads per utm_source, top 6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836408" y="1505712"/>
            <a:ext cx="3788359" cy="4730496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092440" y="176174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The leader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92440" y="2054352"/>
            <a:ext cx="3276295" cy="345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Google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leads with 510.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92440" y="2509520"/>
            <a:ext cx="3276295" cy="3470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The top three sources (Google, Facebook, Instagram) sent 73% of all leads.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Monthly performance review,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Top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campaigns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this month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8" cy="427939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02629"/>
                <a:gridCol w="2568993"/>
                <a:gridCol w="2233907"/>
                <a:gridCol w="2233907"/>
                <a:gridCol w="1116953"/>
                <a:gridCol w="1116953"/>
                <a:gridCol w="128449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Trend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Emergency dentist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emergency_dentist_exact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Brand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brand_northwind_dental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Prospecting lookalike new 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prospecting_lookalike_n…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invisalign_consult_promo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Retargeting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retargeting_site_visito…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General dentistry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general_dentistry_local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Invisalign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invisalign_phrase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F3F5F8"/>
                          </a:solidFill>
                          <a:latin typeface="Barlow"/>
                        </a:rPr>
                        <a:t>Teeth whitening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teeth_whitening_broad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63897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58257" y="2039112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558257" y="2039112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431711" y="1975104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431711" y="1975104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3897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92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58257" y="2514600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558257" y="2514600"/>
            <a:ext cx="126427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431711" y="2450592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431711" y="2450592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63897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58257" y="2990088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558257" y="2990088"/>
            <a:ext cx="120930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431711" y="2926080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431711" y="2926080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63897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80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58257" y="3465576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558257" y="3465576"/>
            <a:ext cx="109937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431711" y="3401568"/>
            <a:ext cx="630936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431711" y="3401568"/>
            <a:ext cx="6309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Rising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63897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58257" y="3941064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558257" y="3941064"/>
            <a:ext cx="934466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0431711" y="3877056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431711" y="3877056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63897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60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58257" y="4416552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558257" y="4416552"/>
            <a:ext cx="82452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431711" y="4352544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31711" y="4352544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63897" y="4818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46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558257" y="4892040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6558257" y="4892040"/>
            <a:ext cx="63213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10431711" y="4828032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10431711" y="4828032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63897" y="52943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33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558257" y="5367528"/>
            <a:ext cx="145666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6558257" y="5367528"/>
            <a:ext cx="45349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10431711" y="5303520"/>
            <a:ext cx="680314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431711" y="5303520"/>
            <a:ext cx="680314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3C2BD"/>
                </a:solidFill>
                <a:latin typeface="Barlow"/>
              </a:rPr>
              <a:t>Steady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68% of leads carried a campaign tag.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Monthly performance review, Northwind Dental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Volume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daily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rhythm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of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11057839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3431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Leads per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day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118360"/>
          <a:ext cx="10600639" cy="361492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Peak of 56 on Sep 9. Average 37.3 a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Monthly performance review,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next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Tag every link with a full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UTM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set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32% of leads arrived without source, medium and campaign. Fix the top landing pages and ad URLs first.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Put more budget behind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Emergency dentist exact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3060192"/>
            <a:ext cx="496199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50" b="0" i="0">
                <a:solidFill>
                  <a:srgbClr val="B3C2BD"/>
                </a:solidFill>
                <a:latin typeface="Barlow"/>
              </a:rPr>
              <a:t>It sent 106 leads, up from 90. It is your fastest-growing campaign.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18527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418527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Check why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Whitening offer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slowed down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fell from 72 leads to 32. Look for a paused ad, a broken link or a changed landing page.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8728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42503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Ongoing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Feed the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paid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channel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2503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Paid traffic delivered 702 leads. Keep it funded and test one new message there.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2503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642503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02322" y="573024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7602322" y="573024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Monthly performance review,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month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feed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Google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It sent 46% of your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Per 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37.3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Fully tagged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68%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Top source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Google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63% paid, 37% from all other channels.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Busiest day: Sep 9 with 56 leads.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Google sent 510 leads.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Monthly performance review,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