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Rubik" charset="0"/>
      <p:regular r:id="rId14"/>
      <p:bold r:id="rId15"/>
    </p:embeddedFont>
    <p:embeddedFont>
      <p:font typeface="Work Sans" charset="0"/>
      <p:regular r:id="rId16"/>
      <p:bold r:id="rId17"/>
    </p:embeddedFont>
    <p:embeddedFont>
      <p:font typeface="IBM Plex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187604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18760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Campaign leaderboard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8188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288188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24338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1" i="0">
                <a:solidFill>
                  <a:srgbClr val="FFFFFF"/>
                </a:solidFill>
                <a:latin typeface="Rubik"/>
              </a:rPr>
              <a:t>Emergency dentist exact</a:t>
            </a:r>
            <a:r>
              <a:rPr sz="5000" b="0" i="0">
                <a:solidFill>
                  <a:srgbClr val="FFFFFF"/>
                </a:solidFill>
                <a:latin typeface="Rubik"/>
              </a:rPr>
              <a:t> led 38 campaigns with 106 leads.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43815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The top three campaigns sent 26% of all leads. Against August, 5 campaigns grew 15% or more and 1 fell as much.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19125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19169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1912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1,120 leads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78810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293110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53130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73880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Campaign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761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2574544"/>
            <a:ext cx="169976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77824" y="2574544"/>
            <a:ext cx="155346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12% from August</a:t>
            </a:r>
          </a:p>
        </p:txBody>
      </p:sp>
      <p:sp>
        <p:nvSpPr>
          <p:cNvPr id="9" name="Freeform 8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2016"/>
                </a:moveTo>
                <a:lnTo>
                  <a:pt x="844" y="2200"/>
                </a:lnTo>
                <a:lnTo>
                  <a:pt x="1688" y="1833"/>
                </a:lnTo>
                <a:lnTo>
                  <a:pt x="2532" y="2383"/>
                </a:lnTo>
                <a:lnTo>
                  <a:pt x="3376" y="3666"/>
                </a:lnTo>
                <a:lnTo>
                  <a:pt x="4221" y="4400"/>
                </a:lnTo>
                <a:lnTo>
                  <a:pt x="5065" y="4766"/>
                </a:lnTo>
                <a:lnTo>
                  <a:pt x="5909" y="1283"/>
                </a:lnTo>
                <a:lnTo>
                  <a:pt x="6753" y="366"/>
                </a:lnTo>
                <a:lnTo>
                  <a:pt x="7598" y="183"/>
                </a:lnTo>
                <a:lnTo>
                  <a:pt x="8442" y="1650"/>
                </a:lnTo>
                <a:lnTo>
                  <a:pt x="9286" y="4033"/>
                </a:lnTo>
                <a:lnTo>
                  <a:pt x="10130" y="4216"/>
                </a:lnTo>
                <a:lnTo>
                  <a:pt x="10974" y="183"/>
                </a:lnTo>
                <a:lnTo>
                  <a:pt x="11819" y="1100"/>
                </a:lnTo>
                <a:lnTo>
                  <a:pt x="12663" y="2383"/>
                </a:lnTo>
                <a:lnTo>
                  <a:pt x="13507" y="1833"/>
                </a:lnTo>
                <a:lnTo>
                  <a:pt x="14351" y="2750"/>
                </a:lnTo>
                <a:lnTo>
                  <a:pt x="15196" y="4216"/>
                </a:lnTo>
                <a:lnTo>
                  <a:pt x="16040" y="5500"/>
                </a:lnTo>
                <a:lnTo>
                  <a:pt x="16884" y="1833"/>
                </a:lnTo>
                <a:lnTo>
                  <a:pt x="17728" y="2933"/>
                </a:lnTo>
                <a:lnTo>
                  <a:pt x="18572" y="0"/>
                </a:lnTo>
                <a:lnTo>
                  <a:pt x="19417" y="1650"/>
                </a:lnTo>
                <a:lnTo>
                  <a:pt x="20261" y="1650"/>
                </a:lnTo>
                <a:lnTo>
                  <a:pt x="21105" y="5133"/>
                </a:lnTo>
                <a:lnTo>
                  <a:pt x="21949" y="4400"/>
                </a:lnTo>
                <a:lnTo>
                  <a:pt x="22794" y="1833"/>
                </a:lnTo>
                <a:lnTo>
                  <a:pt x="23638" y="3116"/>
                </a:lnTo>
                <a:lnTo>
                  <a:pt x="24482" y="1466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2016"/>
                </a:moveTo>
                <a:lnTo>
                  <a:pt x="844" y="2200"/>
                </a:lnTo>
                <a:lnTo>
                  <a:pt x="1688" y="1833"/>
                </a:lnTo>
                <a:lnTo>
                  <a:pt x="2532" y="2383"/>
                </a:lnTo>
                <a:lnTo>
                  <a:pt x="3376" y="3666"/>
                </a:lnTo>
                <a:lnTo>
                  <a:pt x="4221" y="4400"/>
                </a:lnTo>
                <a:lnTo>
                  <a:pt x="5065" y="4766"/>
                </a:lnTo>
                <a:lnTo>
                  <a:pt x="5909" y="1283"/>
                </a:lnTo>
                <a:lnTo>
                  <a:pt x="6753" y="366"/>
                </a:lnTo>
                <a:lnTo>
                  <a:pt x="7598" y="183"/>
                </a:lnTo>
                <a:lnTo>
                  <a:pt x="8442" y="1650"/>
                </a:lnTo>
                <a:lnTo>
                  <a:pt x="9286" y="4033"/>
                </a:lnTo>
                <a:lnTo>
                  <a:pt x="10130" y="4216"/>
                </a:lnTo>
                <a:lnTo>
                  <a:pt x="10974" y="183"/>
                </a:lnTo>
                <a:lnTo>
                  <a:pt x="11819" y="1100"/>
                </a:lnTo>
                <a:lnTo>
                  <a:pt x="12663" y="2383"/>
                </a:lnTo>
                <a:lnTo>
                  <a:pt x="13507" y="1833"/>
                </a:lnTo>
                <a:lnTo>
                  <a:pt x="14351" y="2750"/>
                </a:lnTo>
                <a:lnTo>
                  <a:pt x="15196" y="4216"/>
                </a:lnTo>
                <a:lnTo>
                  <a:pt x="16040" y="5500"/>
                </a:lnTo>
                <a:lnTo>
                  <a:pt x="16884" y="1833"/>
                </a:lnTo>
                <a:lnTo>
                  <a:pt x="17728" y="2933"/>
                </a:lnTo>
                <a:lnTo>
                  <a:pt x="18572" y="0"/>
                </a:lnTo>
                <a:lnTo>
                  <a:pt x="19417" y="1650"/>
                </a:lnTo>
                <a:lnTo>
                  <a:pt x="20261" y="1650"/>
                </a:lnTo>
                <a:lnTo>
                  <a:pt x="21105" y="5133"/>
                </a:lnTo>
                <a:lnTo>
                  <a:pt x="21949" y="4400"/>
                </a:lnTo>
                <a:lnTo>
                  <a:pt x="22794" y="1833"/>
                </a:lnTo>
                <a:lnTo>
                  <a:pt x="23638" y="3116"/>
                </a:lnTo>
                <a:lnTo>
                  <a:pt x="24482" y="1466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965628" y="3241548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372536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573704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Campaigns with leads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38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573704" y="2574544"/>
            <a:ext cx="152958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683432" y="2574544"/>
            <a:ext cx="138328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↑ Up 3 from August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8144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379312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Top 3 share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9312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26%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79312" y="2574544"/>
            <a:ext cx="132384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489040" y="2574544"/>
            <a:ext cx="117754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→ Flat vs August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83751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184919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Emergency dentist exact leads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84919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106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184919" y="2574544"/>
            <a:ext cx="170230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9294647" y="2574544"/>
            <a:ext cx="155600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18% from August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Campaign leaderboard, Northwind Dental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standings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Every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campaign</a:t>
            </a:r>
            <a:r>
              <a:rPr sz="3200" b="0" i="0">
                <a:solidFill>
                  <a:srgbClr val="141821"/>
                </a:solidFill>
                <a:latin typeface="Rubik"/>
              </a:rPr>
              <a:t>, ranked by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Last-touch utm_campaign. Change is against August; momentum compares the second half of the period with the first.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Campaigns by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leads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48291"/>
                <a:gridCol w="2291264"/>
                <a:gridCol w="1992403"/>
                <a:gridCol w="1992403"/>
                <a:gridCol w="996202"/>
                <a:gridCol w="996202"/>
                <a:gridCol w="1145632"/>
                <a:gridCol w="1195442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Source / medium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Change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Momentum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Daily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Emergency dentist 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Brand northwind 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Prospecting lookalike new p…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facebook / paid_soci…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Invisalign consult 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facebook / paid_soci…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+100%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Retargeting site visitors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facebook / paid_soci…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General dentistry 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90326" y="2764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84686" y="2837688"/>
            <a:ext cx="1215163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5984686" y="2837688"/>
            <a:ext cx="1215163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375133" y="2773680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9375133" y="2773680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12" name="Freeform 11"/>
          <p:cNvSpPr/>
          <p:nvPr/>
        </p:nvSpPr>
        <p:spPr>
          <a:xfrm>
            <a:off x="10520721" y="2764506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79" y="1114"/>
                </a:lnTo>
                <a:lnTo>
                  <a:pt x="759" y="1114"/>
                </a:lnTo>
                <a:lnTo>
                  <a:pt x="1138" y="2228"/>
                </a:lnTo>
                <a:lnTo>
                  <a:pt x="1517" y="1114"/>
                </a:lnTo>
                <a:lnTo>
                  <a:pt x="1897" y="1486"/>
                </a:lnTo>
                <a:lnTo>
                  <a:pt x="2276" y="1857"/>
                </a:lnTo>
                <a:lnTo>
                  <a:pt x="2655" y="2600"/>
                </a:lnTo>
                <a:lnTo>
                  <a:pt x="3034" y="2228"/>
                </a:lnTo>
                <a:lnTo>
                  <a:pt x="3414" y="1857"/>
                </a:lnTo>
                <a:lnTo>
                  <a:pt x="3793" y="0"/>
                </a:lnTo>
                <a:lnTo>
                  <a:pt x="4172" y="1857"/>
                </a:lnTo>
                <a:lnTo>
                  <a:pt x="4552" y="371"/>
                </a:lnTo>
                <a:lnTo>
                  <a:pt x="4931" y="2228"/>
                </a:lnTo>
                <a:lnTo>
                  <a:pt x="5310" y="1857"/>
                </a:lnTo>
                <a:lnTo>
                  <a:pt x="5690" y="2228"/>
                </a:lnTo>
                <a:lnTo>
                  <a:pt x="6069" y="1486"/>
                </a:lnTo>
                <a:lnTo>
                  <a:pt x="6448" y="1486"/>
                </a:lnTo>
                <a:lnTo>
                  <a:pt x="6828" y="1857"/>
                </a:lnTo>
                <a:lnTo>
                  <a:pt x="7207" y="2228"/>
                </a:lnTo>
                <a:lnTo>
                  <a:pt x="7586" y="1114"/>
                </a:lnTo>
                <a:lnTo>
                  <a:pt x="7966" y="2600"/>
                </a:lnTo>
                <a:lnTo>
                  <a:pt x="8345" y="1486"/>
                </a:lnTo>
                <a:lnTo>
                  <a:pt x="8724" y="2600"/>
                </a:lnTo>
                <a:lnTo>
                  <a:pt x="9103" y="371"/>
                </a:lnTo>
                <a:lnTo>
                  <a:pt x="9483" y="1114"/>
                </a:lnTo>
                <a:lnTo>
                  <a:pt x="9862" y="1114"/>
                </a:lnTo>
                <a:lnTo>
                  <a:pt x="10241" y="1857"/>
                </a:lnTo>
                <a:lnTo>
                  <a:pt x="10621" y="1857"/>
                </a:lnTo>
                <a:lnTo>
                  <a:pt x="11000" y="1857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485457" y="2893205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90326" y="3240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92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84686" y="3313176"/>
            <a:ext cx="1215163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5984686" y="3313176"/>
            <a:ext cx="1054670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9375133" y="3249168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375133" y="3249168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19" name="Freeform 18"/>
          <p:cNvSpPr/>
          <p:nvPr/>
        </p:nvSpPr>
        <p:spPr>
          <a:xfrm>
            <a:off x="10520721" y="3239994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300"/>
                </a:moveTo>
                <a:lnTo>
                  <a:pt x="379" y="1950"/>
                </a:lnTo>
                <a:lnTo>
                  <a:pt x="759" y="1950"/>
                </a:lnTo>
                <a:lnTo>
                  <a:pt x="1138" y="1625"/>
                </a:lnTo>
                <a:lnTo>
                  <a:pt x="1517" y="1300"/>
                </a:lnTo>
                <a:lnTo>
                  <a:pt x="1897" y="2600"/>
                </a:lnTo>
                <a:lnTo>
                  <a:pt x="2276" y="2275"/>
                </a:lnTo>
                <a:lnTo>
                  <a:pt x="2655" y="1300"/>
                </a:lnTo>
                <a:lnTo>
                  <a:pt x="3034" y="0"/>
                </a:lnTo>
                <a:lnTo>
                  <a:pt x="3414" y="1300"/>
                </a:lnTo>
                <a:lnTo>
                  <a:pt x="3793" y="2275"/>
                </a:lnTo>
                <a:lnTo>
                  <a:pt x="4172" y="2600"/>
                </a:lnTo>
                <a:lnTo>
                  <a:pt x="4552" y="1950"/>
                </a:lnTo>
                <a:lnTo>
                  <a:pt x="4931" y="0"/>
                </a:lnTo>
                <a:lnTo>
                  <a:pt x="5310" y="1625"/>
                </a:lnTo>
                <a:lnTo>
                  <a:pt x="5690" y="650"/>
                </a:lnTo>
                <a:lnTo>
                  <a:pt x="6069" y="975"/>
                </a:lnTo>
                <a:lnTo>
                  <a:pt x="6448" y="1950"/>
                </a:lnTo>
                <a:lnTo>
                  <a:pt x="6828" y="2275"/>
                </a:lnTo>
                <a:lnTo>
                  <a:pt x="7207" y="2600"/>
                </a:lnTo>
                <a:lnTo>
                  <a:pt x="7586" y="975"/>
                </a:lnTo>
                <a:lnTo>
                  <a:pt x="7966" y="1300"/>
                </a:lnTo>
                <a:lnTo>
                  <a:pt x="8345" y="325"/>
                </a:lnTo>
                <a:lnTo>
                  <a:pt x="8724" y="2275"/>
                </a:lnTo>
                <a:lnTo>
                  <a:pt x="9103" y="2275"/>
                </a:lnTo>
                <a:lnTo>
                  <a:pt x="9483" y="2600"/>
                </a:lnTo>
                <a:lnTo>
                  <a:pt x="9862" y="2275"/>
                </a:lnTo>
                <a:lnTo>
                  <a:pt x="10241" y="975"/>
                </a:lnTo>
                <a:lnTo>
                  <a:pt x="10621" y="975"/>
                </a:lnTo>
                <a:lnTo>
                  <a:pt x="11000" y="1625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485457" y="334746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90326" y="37155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88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84686" y="3788664"/>
            <a:ext cx="1215163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5984686" y="3788664"/>
            <a:ext cx="1008815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9375133" y="3724656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9375133" y="3724656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26" name="Freeform 25"/>
          <p:cNvSpPr/>
          <p:nvPr/>
        </p:nvSpPr>
        <p:spPr>
          <a:xfrm>
            <a:off x="10520721" y="3715482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228"/>
                </a:moveTo>
                <a:lnTo>
                  <a:pt x="379" y="743"/>
                </a:lnTo>
                <a:lnTo>
                  <a:pt x="759" y="1114"/>
                </a:lnTo>
                <a:lnTo>
                  <a:pt x="1138" y="2228"/>
                </a:lnTo>
                <a:lnTo>
                  <a:pt x="1517" y="2228"/>
                </a:lnTo>
                <a:lnTo>
                  <a:pt x="1897" y="2228"/>
                </a:lnTo>
                <a:lnTo>
                  <a:pt x="2276" y="2228"/>
                </a:lnTo>
                <a:lnTo>
                  <a:pt x="2655" y="2228"/>
                </a:lnTo>
                <a:lnTo>
                  <a:pt x="3034" y="1114"/>
                </a:lnTo>
                <a:lnTo>
                  <a:pt x="3414" y="371"/>
                </a:lnTo>
                <a:lnTo>
                  <a:pt x="3793" y="1486"/>
                </a:lnTo>
                <a:lnTo>
                  <a:pt x="4172" y="1857"/>
                </a:lnTo>
                <a:lnTo>
                  <a:pt x="4552" y="2228"/>
                </a:lnTo>
                <a:lnTo>
                  <a:pt x="4931" y="0"/>
                </a:lnTo>
                <a:lnTo>
                  <a:pt x="5310" y="743"/>
                </a:lnTo>
                <a:lnTo>
                  <a:pt x="5690" y="2228"/>
                </a:lnTo>
                <a:lnTo>
                  <a:pt x="6069" y="371"/>
                </a:lnTo>
                <a:lnTo>
                  <a:pt x="6448" y="1114"/>
                </a:lnTo>
                <a:lnTo>
                  <a:pt x="6828" y="2600"/>
                </a:lnTo>
                <a:lnTo>
                  <a:pt x="7207" y="1857"/>
                </a:lnTo>
                <a:lnTo>
                  <a:pt x="7586" y="743"/>
                </a:lnTo>
                <a:lnTo>
                  <a:pt x="7966" y="743"/>
                </a:lnTo>
                <a:lnTo>
                  <a:pt x="8345" y="743"/>
                </a:lnTo>
                <a:lnTo>
                  <a:pt x="8724" y="1486"/>
                </a:lnTo>
                <a:lnTo>
                  <a:pt x="9103" y="1486"/>
                </a:lnTo>
                <a:lnTo>
                  <a:pt x="9483" y="2228"/>
                </a:lnTo>
                <a:lnTo>
                  <a:pt x="9862" y="2228"/>
                </a:lnTo>
                <a:lnTo>
                  <a:pt x="10241" y="1857"/>
                </a:lnTo>
                <a:lnTo>
                  <a:pt x="10621" y="1857"/>
                </a:lnTo>
                <a:lnTo>
                  <a:pt x="11000" y="743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1485457" y="3742291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390326" y="41910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80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984686" y="4264152"/>
            <a:ext cx="1215163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984686" y="4264152"/>
            <a:ext cx="917104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9375133" y="4200144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9375133" y="4200144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33" name="Freeform 32"/>
          <p:cNvSpPr/>
          <p:nvPr/>
        </p:nvSpPr>
        <p:spPr>
          <a:xfrm>
            <a:off x="10520721" y="4190970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950"/>
                </a:moveTo>
                <a:lnTo>
                  <a:pt x="379" y="1950"/>
                </a:lnTo>
                <a:lnTo>
                  <a:pt x="759" y="1950"/>
                </a:lnTo>
                <a:lnTo>
                  <a:pt x="1138" y="1625"/>
                </a:lnTo>
                <a:lnTo>
                  <a:pt x="1517" y="1950"/>
                </a:lnTo>
                <a:lnTo>
                  <a:pt x="1897" y="2600"/>
                </a:lnTo>
                <a:lnTo>
                  <a:pt x="2276" y="1950"/>
                </a:lnTo>
                <a:lnTo>
                  <a:pt x="2655" y="1950"/>
                </a:lnTo>
                <a:lnTo>
                  <a:pt x="3034" y="0"/>
                </a:lnTo>
                <a:lnTo>
                  <a:pt x="3414" y="325"/>
                </a:lnTo>
                <a:lnTo>
                  <a:pt x="3793" y="1625"/>
                </a:lnTo>
                <a:lnTo>
                  <a:pt x="4172" y="1625"/>
                </a:lnTo>
                <a:lnTo>
                  <a:pt x="4552" y="2275"/>
                </a:lnTo>
                <a:lnTo>
                  <a:pt x="4931" y="1300"/>
                </a:lnTo>
                <a:lnTo>
                  <a:pt x="5310" y="1625"/>
                </a:lnTo>
                <a:lnTo>
                  <a:pt x="5690" y="2600"/>
                </a:lnTo>
                <a:lnTo>
                  <a:pt x="6069" y="2275"/>
                </a:lnTo>
                <a:lnTo>
                  <a:pt x="6448" y="1300"/>
                </a:lnTo>
                <a:lnTo>
                  <a:pt x="6828" y="1950"/>
                </a:lnTo>
                <a:lnTo>
                  <a:pt x="7207" y="2275"/>
                </a:lnTo>
                <a:lnTo>
                  <a:pt x="7586" y="1950"/>
                </a:lnTo>
                <a:lnTo>
                  <a:pt x="7966" y="2275"/>
                </a:lnTo>
                <a:lnTo>
                  <a:pt x="8345" y="975"/>
                </a:lnTo>
                <a:lnTo>
                  <a:pt x="8724" y="975"/>
                </a:lnTo>
                <a:lnTo>
                  <a:pt x="9103" y="975"/>
                </a:lnTo>
                <a:lnTo>
                  <a:pt x="9483" y="2600"/>
                </a:lnTo>
                <a:lnTo>
                  <a:pt x="9862" y="2275"/>
                </a:lnTo>
                <a:lnTo>
                  <a:pt x="10241" y="0"/>
                </a:lnTo>
                <a:lnTo>
                  <a:pt x="10621" y="2275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1485457" y="438759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390326" y="46664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68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984686" y="4739640"/>
            <a:ext cx="1215163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5984686" y="4739640"/>
            <a:ext cx="779539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9375133" y="4675632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9375133" y="4675632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40" name="Freeform 39"/>
          <p:cNvSpPr/>
          <p:nvPr/>
        </p:nvSpPr>
        <p:spPr>
          <a:xfrm>
            <a:off x="10520721" y="4666458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79" y="650"/>
                </a:lnTo>
                <a:lnTo>
                  <a:pt x="759" y="0"/>
                </a:lnTo>
                <a:lnTo>
                  <a:pt x="1138" y="650"/>
                </a:lnTo>
                <a:lnTo>
                  <a:pt x="1517" y="1950"/>
                </a:lnTo>
                <a:lnTo>
                  <a:pt x="1897" y="1950"/>
                </a:lnTo>
                <a:lnTo>
                  <a:pt x="2276" y="1950"/>
                </a:lnTo>
                <a:lnTo>
                  <a:pt x="2655" y="650"/>
                </a:lnTo>
                <a:lnTo>
                  <a:pt x="3034" y="1300"/>
                </a:lnTo>
                <a:lnTo>
                  <a:pt x="3414" y="0"/>
                </a:lnTo>
                <a:lnTo>
                  <a:pt x="3793" y="650"/>
                </a:lnTo>
                <a:lnTo>
                  <a:pt x="4172" y="650"/>
                </a:lnTo>
                <a:lnTo>
                  <a:pt x="4552" y="1300"/>
                </a:lnTo>
                <a:lnTo>
                  <a:pt x="4931" y="1300"/>
                </a:lnTo>
                <a:lnTo>
                  <a:pt x="5310" y="1300"/>
                </a:lnTo>
                <a:lnTo>
                  <a:pt x="5690" y="0"/>
                </a:lnTo>
                <a:lnTo>
                  <a:pt x="6069" y="0"/>
                </a:lnTo>
                <a:lnTo>
                  <a:pt x="6448" y="650"/>
                </a:lnTo>
                <a:lnTo>
                  <a:pt x="6828" y="2600"/>
                </a:lnTo>
                <a:lnTo>
                  <a:pt x="7207" y="1950"/>
                </a:lnTo>
                <a:lnTo>
                  <a:pt x="7586" y="1300"/>
                </a:lnTo>
                <a:lnTo>
                  <a:pt x="7966" y="1950"/>
                </a:lnTo>
                <a:lnTo>
                  <a:pt x="8345" y="1300"/>
                </a:lnTo>
                <a:lnTo>
                  <a:pt x="8724" y="1950"/>
                </a:lnTo>
                <a:lnTo>
                  <a:pt x="9103" y="0"/>
                </a:lnTo>
                <a:lnTo>
                  <a:pt x="9483" y="1950"/>
                </a:lnTo>
                <a:lnTo>
                  <a:pt x="9862" y="1300"/>
                </a:lnTo>
                <a:lnTo>
                  <a:pt x="10241" y="650"/>
                </a:lnTo>
                <a:lnTo>
                  <a:pt x="10621" y="650"/>
                </a:lnTo>
                <a:lnTo>
                  <a:pt x="11000" y="65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1485457" y="468477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390326" y="51419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60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984686" y="5215128"/>
            <a:ext cx="1215163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5984686" y="5215128"/>
            <a:ext cx="68782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9375133" y="5151120"/>
            <a:ext cx="71501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9375133" y="5151120"/>
            <a:ext cx="7150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Cooling</a:t>
            </a:r>
          </a:p>
        </p:txBody>
      </p:sp>
      <p:sp>
        <p:nvSpPr>
          <p:cNvPr id="47" name="Freeform 46"/>
          <p:cNvSpPr/>
          <p:nvPr/>
        </p:nvSpPr>
        <p:spPr>
          <a:xfrm>
            <a:off x="10520721" y="5141946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520"/>
                </a:moveTo>
                <a:lnTo>
                  <a:pt x="379" y="2080"/>
                </a:lnTo>
                <a:lnTo>
                  <a:pt x="759" y="1560"/>
                </a:lnTo>
                <a:lnTo>
                  <a:pt x="1138" y="2080"/>
                </a:lnTo>
                <a:lnTo>
                  <a:pt x="1517" y="2080"/>
                </a:lnTo>
                <a:lnTo>
                  <a:pt x="1897" y="2080"/>
                </a:lnTo>
                <a:lnTo>
                  <a:pt x="2276" y="1560"/>
                </a:lnTo>
                <a:lnTo>
                  <a:pt x="2655" y="1040"/>
                </a:lnTo>
                <a:lnTo>
                  <a:pt x="3034" y="520"/>
                </a:lnTo>
                <a:lnTo>
                  <a:pt x="3414" y="0"/>
                </a:lnTo>
                <a:lnTo>
                  <a:pt x="3793" y="520"/>
                </a:lnTo>
                <a:lnTo>
                  <a:pt x="4172" y="2600"/>
                </a:lnTo>
                <a:lnTo>
                  <a:pt x="4552" y="2080"/>
                </a:lnTo>
                <a:lnTo>
                  <a:pt x="4931" y="1040"/>
                </a:lnTo>
                <a:lnTo>
                  <a:pt x="5310" y="0"/>
                </a:lnTo>
                <a:lnTo>
                  <a:pt x="5690" y="1560"/>
                </a:lnTo>
                <a:lnTo>
                  <a:pt x="6069" y="1560"/>
                </a:lnTo>
                <a:lnTo>
                  <a:pt x="6448" y="1560"/>
                </a:lnTo>
                <a:lnTo>
                  <a:pt x="6828" y="2600"/>
                </a:lnTo>
                <a:lnTo>
                  <a:pt x="7207" y="2080"/>
                </a:lnTo>
                <a:lnTo>
                  <a:pt x="7586" y="1560"/>
                </a:lnTo>
                <a:lnTo>
                  <a:pt x="7966" y="2080"/>
                </a:lnTo>
                <a:lnTo>
                  <a:pt x="8345" y="0"/>
                </a:lnTo>
                <a:lnTo>
                  <a:pt x="8724" y="1560"/>
                </a:lnTo>
                <a:lnTo>
                  <a:pt x="9103" y="2600"/>
                </a:lnTo>
                <a:lnTo>
                  <a:pt x="9483" y="1560"/>
                </a:lnTo>
                <a:lnTo>
                  <a:pt x="9862" y="2080"/>
                </a:lnTo>
                <a:lnTo>
                  <a:pt x="10241" y="2080"/>
                </a:lnTo>
                <a:lnTo>
                  <a:pt x="10621" y="2080"/>
                </a:lnTo>
                <a:lnTo>
                  <a:pt x="11000" y="208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1485457" y="5291023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Campaign leaderboard, Northwind Dental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standings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Campaigns by leads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475232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48291"/>
                <a:gridCol w="2291264"/>
                <a:gridCol w="1992403"/>
                <a:gridCol w="1992403"/>
                <a:gridCol w="996202"/>
                <a:gridCol w="996202"/>
                <a:gridCol w="1145632"/>
                <a:gridCol w="1195442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Source / medium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Change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Momentum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Daily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Invisalign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Teeth whitening 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Whitening 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facebook / paid_soci…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−56%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Dental implants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Monthly newsletter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newsletter / 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−10%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Bio link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tiktok / 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New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0326" y="20695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46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84686" y="2142744"/>
            <a:ext cx="1215163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5984686" y="2142744"/>
            <a:ext cx="1215163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9375133" y="2078736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9375133" y="2078736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10" name="Freeform 9"/>
          <p:cNvSpPr/>
          <p:nvPr/>
        </p:nvSpPr>
        <p:spPr>
          <a:xfrm>
            <a:off x="10520721" y="2069562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167"/>
                </a:moveTo>
                <a:lnTo>
                  <a:pt x="379" y="2167"/>
                </a:lnTo>
                <a:lnTo>
                  <a:pt x="759" y="1733"/>
                </a:lnTo>
                <a:lnTo>
                  <a:pt x="1138" y="1300"/>
                </a:lnTo>
                <a:lnTo>
                  <a:pt x="1517" y="2167"/>
                </a:lnTo>
                <a:lnTo>
                  <a:pt x="1897" y="2167"/>
                </a:lnTo>
                <a:lnTo>
                  <a:pt x="2276" y="2600"/>
                </a:lnTo>
                <a:lnTo>
                  <a:pt x="2655" y="0"/>
                </a:lnTo>
                <a:lnTo>
                  <a:pt x="3034" y="2167"/>
                </a:lnTo>
                <a:lnTo>
                  <a:pt x="3414" y="1733"/>
                </a:lnTo>
                <a:lnTo>
                  <a:pt x="3793" y="2167"/>
                </a:lnTo>
                <a:lnTo>
                  <a:pt x="4172" y="2167"/>
                </a:lnTo>
                <a:lnTo>
                  <a:pt x="4552" y="2600"/>
                </a:lnTo>
                <a:lnTo>
                  <a:pt x="4931" y="2167"/>
                </a:lnTo>
                <a:lnTo>
                  <a:pt x="5310" y="2167"/>
                </a:lnTo>
                <a:lnTo>
                  <a:pt x="5690" y="1733"/>
                </a:lnTo>
                <a:lnTo>
                  <a:pt x="6069" y="2167"/>
                </a:lnTo>
                <a:lnTo>
                  <a:pt x="6448" y="2600"/>
                </a:lnTo>
                <a:lnTo>
                  <a:pt x="6828" y="2600"/>
                </a:lnTo>
                <a:lnTo>
                  <a:pt x="7207" y="2600"/>
                </a:lnTo>
                <a:lnTo>
                  <a:pt x="7586" y="1300"/>
                </a:lnTo>
                <a:lnTo>
                  <a:pt x="7966" y="2167"/>
                </a:lnTo>
                <a:lnTo>
                  <a:pt x="8345" y="1733"/>
                </a:lnTo>
                <a:lnTo>
                  <a:pt x="8724" y="1300"/>
                </a:lnTo>
                <a:lnTo>
                  <a:pt x="9103" y="1300"/>
                </a:lnTo>
                <a:lnTo>
                  <a:pt x="9483" y="2600"/>
                </a:lnTo>
                <a:lnTo>
                  <a:pt x="9862" y="2600"/>
                </a:lnTo>
                <a:lnTo>
                  <a:pt x="10241" y="1733"/>
                </a:lnTo>
                <a:lnTo>
                  <a:pt x="10621" y="1733"/>
                </a:lnTo>
                <a:lnTo>
                  <a:pt x="11000" y="433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485457" y="2068068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90326" y="254508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84686" y="2618232"/>
            <a:ext cx="1215163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984686" y="2618232"/>
            <a:ext cx="87174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375133" y="2554224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9375133" y="2554224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17" name="Freeform 16"/>
          <p:cNvSpPr/>
          <p:nvPr/>
        </p:nvSpPr>
        <p:spPr>
          <a:xfrm>
            <a:off x="10520721" y="2545050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167"/>
                </a:moveTo>
                <a:lnTo>
                  <a:pt x="379" y="2167"/>
                </a:lnTo>
                <a:lnTo>
                  <a:pt x="759" y="2600"/>
                </a:lnTo>
                <a:lnTo>
                  <a:pt x="1138" y="2167"/>
                </a:lnTo>
                <a:lnTo>
                  <a:pt x="1517" y="1733"/>
                </a:lnTo>
                <a:lnTo>
                  <a:pt x="1897" y="1733"/>
                </a:lnTo>
                <a:lnTo>
                  <a:pt x="2276" y="2167"/>
                </a:lnTo>
                <a:lnTo>
                  <a:pt x="2655" y="2167"/>
                </a:lnTo>
                <a:lnTo>
                  <a:pt x="3034" y="2167"/>
                </a:lnTo>
                <a:lnTo>
                  <a:pt x="3414" y="2600"/>
                </a:lnTo>
                <a:lnTo>
                  <a:pt x="3793" y="2600"/>
                </a:lnTo>
                <a:lnTo>
                  <a:pt x="4172" y="2600"/>
                </a:lnTo>
                <a:lnTo>
                  <a:pt x="4552" y="2600"/>
                </a:lnTo>
                <a:lnTo>
                  <a:pt x="4931" y="2167"/>
                </a:lnTo>
                <a:lnTo>
                  <a:pt x="5310" y="1300"/>
                </a:lnTo>
                <a:lnTo>
                  <a:pt x="5690" y="2600"/>
                </a:lnTo>
                <a:lnTo>
                  <a:pt x="6069" y="2600"/>
                </a:lnTo>
                <a:lnTo>
                  <a:pt x="6448" y="2167"/>
                </a:lnTo>
                <a:lnTo>
                  <a:pt x="6828" y="1733"/>
                </a:lnTo>
                <a:lnTo>
                  <a:pt x="7207" y="2600"/>
                </a:lnTo>
                <a:lnTo>
                  <a:pt x="7586" y="2167"/>
                </a:lnTo>
                <a:lnTo>
                  <a:pt x="7966" y="2167"/>
                </a:lnTo>
                <a:lnTo>
                  <a:pt x="8345" y="1300"/>
                </a:lnTo>
                <a:lnTo>
                  <a:pt x="8724" y="0"/>
                </a:lnTo>
                <a:lnTo>
                  <a:pt x="9103" y="2167"/>
                </a:lnTo>
                <a:lnTo>
                  <a:pt x="9483" y="2600"/>
                </a:lnTo>
                <a:lnTo>
                  <a:pt x="9862" y="2167"/>
                </a:lnTo>
                <a:lnTo>
                  <a:pt x="10241" y="2600"/>
                </a:lnTo>
                <a:lnTo>
                  <a:pt x="10621" y="1733"/>
                </a:lnTo>
                <a:lnTo>
                  <a:pt x="11000" y="2167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485457" y="2702052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90326" y="302056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84686" y="3093720"/>
            <a:ext cx="1215163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5984686" y="3093720"/>
            <a:ext cx="845331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375133" y="3029712"/>
            <a:ext cx="727710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375133" y="3029712"/>
            <a:ext cx="7277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C0322B"/>
                </a:solidFill>
                <a:latin typeface="Work Sans"/>
              </a:rPr>
              <a:t>Stalling</a:t>
            </a:r>
          </a:p>
        </p:txBody>
      </p:sp>
      <p:sp>
        <p:nvSpPr>
          <p:cNvPr id="24" name="Freeform 23"/>
          <p:cNvSpPr/>
          <p:nvPr/>
        </p:nvSpPr>
        <p:spPr>
          <a:xfrm>
            <a:off x="10520721" y="3020538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0"/>
                </a:moveTo>
                <a:lnTo>
                  <a:pt x="379" y="0"/>
                </a:lnTo>
                <a:lnTo>
                  <a:pt x="759" y="0"/>
                </a:lnTo>
                <a:lnTo>
                  <a:pt x="1138" y="867"/>
                </a:lnTo>
                <a:lnTo>
                  <a:pt x="1517" y="1733"/>
                </a:lnTo>
                <a:lnTo>
                  <a:pt x="1897" y="1733"/>
                </a:lnTo>
                <a:lnTo>
                  <a:pt x="2276" y="1733"/>
                </a:lnTo>
                <a:lnTo>
                  <a:pt x="2655" y="867"/>
                </a:lnTo>
                <a:lnTo>
                  <a:pt x="3034" y="1733"/>
                </a:lnTo>
                <a:lnTo>
                  <a:pt x="3414" y="867"/>
                </a:lnTo>
                <a:lnTo>
                  <a:pt x="3793" y="1733"/>
                </a:lnTo>
                <a:lnTo>
                  <a:pt x="4172" y="1733"/>
                </a:lnTo>
                <a:lnTo>
                  <a:pt x="4552" y="2600"/>
                </a:lnTo>
                <a:lnTo>
                  <a:pt x="4931" y="1733"/>
                </a:lnTo>
                <a:lnTo>
                  <a:pt x="5310" y="1733"/>
                </a:lnTo>
                <a:lnTo>
                  <a:pt x="5690" y="1733"/>
                </a:lnTo>
                <a:lnTo>
                  <a:pt x="6069" y="1733"/>
                </a:lnTo>
                <a:lnTo>
                  <a:pt x="6448" y="1733"/>
                </a:lnTo>
                <a:lnTo>
                  <a:pt x="6828" y="2600"/>
                </a:lnTo>
                <a:lnTo>
                  <a:pt x="7207" y="2600"/>
                </a:lnTo>
                <a:lnTo>
                  <a:pt x="7586" y="1733"/>
                </a:lnTo>
                <a:lnTo>
                  <a:pt x="7966" y="1733"/>
                </a:lnTo>
                <a:lnTo>
                  <a:pt x="8345" y="1733"/>
                </a:lnTo>
                <a:lnTo>
                  <a:pt x="8724" y="2600"/>
                </a:lnTo>
                <a:lnTo>
                  <a:pt x="9103" y="1733"/>
                </a:lnTo>
                <a:lnTo>
                  <a:pt x="9483" y="2600"/>
                </a:lnTo>
                <a:lnTo>
                  <a:pt x="9862" y="2600"/>
                </a:lnTo>
                <a:lnTo>
                  <a:pt x="10241" y="1733"/>
                </a:lnTo>
                <a:lnTo>
                  <a:pt x="10621" y="2600"/>
                </a:lnTo>
                <a:lnTo>
                  <a:pt x="11000" y="1733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485457" y="313791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390326" y="349605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984686" y="3569208"/>
            <a:ext cx="1215163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5984686" y="3569208"/>
            <a:ext cx="79249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9375133" y="3505200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9375133" y="3505200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31" name="Freeform 30"/>
          <p:cNvSpPr/>
          <p:nvPr/>
        </p:nvSpPr>
        <p:spPr>
          <a:xfrm>
            <a:off x="10520721" y="3496026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950"/>
                </a:moveTo>
                <a:lnTo>
                  <a:pt x="379" y="1950"/>
                </a:lnTo>
                <a:lnTo>
                  <a:pt x="759" y="650"/>
                </a:lnTo>
                <a:lnTo>
                  <a:pt x="1138" y="2600"/>
                </a:lnTo>
                <a:lnTo>
                  <a:pt x="1517" y="2600"/>
                </a:lnTo>
                <a:lnTo>
                  <a:pt x="1897" y="1300"/>
                </a:lnTo>
                <a:lnTo>
                  <a:pt x="2276" y="2600"/>
                </a:lnTo>
                <a:lnTo>
                  <a:pt x="2655" y="1950"/>
                </a:lnTo>
                <a:lnTo>
                  <a:pt x="3034" y="1300"/>
                </a:lnTo>
                <a:lnTo>
                  <a:pt x="3414" y="2600"/>
                </a:lnTo>
                <a:lnTo>
                  <a:pt x="3793" y="1950"/>
                </a:lnTo>
                <a:lnTo>
                  <a:pt x="4172" y="2600"/>
                </a:lnTo>
                <a:lnTo>
                  <a:pt x="4552" y="2600"/>
                </a:lnTo>
                <a:lnTo>
                  <a:pt x="4931" y="2600"/>
                </a:lnTo>
                <a:lnTo>
                  <a:pt x="5310" y="1300"/>
                </a:lnTo>
                <a:lnTo>
                  <a:pt x="5690" y="1300"/>
                </a:lnTo>
                <a:lnTo>
                  <a:pt x="6069" y="0"/>
                </a:lnTo>
                <a:lnTo>
                  <a:pt x="6448" y="1950"/>
                </a:lnTo>
                <a:lnTo>
                  <a:pt x="6828" y="1300"/>
                </a:lnTo>
                <a:lnTo>
                  <a:pt x="7207" y="2600"/>
                </a:lnTo>
                <a:lnTo>
                  <a:pt x="7586" y="2600"/>
                </a:lnTo>
                <a:lnTo>
                  <a:pt x="7966" y="1950"/>
                </a:lnTo>
                <a:lnTo>
                  <a:pt x="8345" y="1300"/>
                </a:lnTo>
                <a:lnTo>
                  <a:pt x="8724" y="1300"/>
                </a:lnTo>
                <a:lnTo>
                  <a:pt x="9103" y="2600"/>
                </a:lnTo>
                <a:lnTo>
                  <a:pt x="9483" y="2600"/>
                </a:lnTo>
                <a:lnTo>
                  <a:pt x="9862" y="2600"/>
                </a:lnTo>
                <a:lnTo>
                  <a:pt x="10241" y="1300"/>
                </a:lnTo>
                <a:lnTo>
                  <a:pt x="10621" y="1950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1485457" y="3692652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390326" y="39715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26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984686" y="4044696"/>
            <a:ext cx="1215163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5984686" y="4044696"/>
            <a:ext cx="686832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9375133" y="3980688"/>
            <a:ext cx="71501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9375133" y="3980688"/>
            <a:ext cx="7150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Cooling</a:t>
            </a:r>
          </a:p>
        </p:txBody>
      </p:sp>
      <p:sp>
        <p:nvSpPr>
          <p:cNvPr id="38" name="Freeform 37"/>
          <p:cNvSpPr/>
          <p:nvPr/>
        </p:nvSpPr>
        <p:spPr>
          <a:xfrm>
            <a:off x="10520721" y="3971514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0"/>
                </a:moveTo>
                <a:lnTo>
                  <a:pt x="379" y="867"/>
                </a:lnTo>
                <a:lnTo>
                  <a:pt x="759" y="1733"/>
                </a:lnTo>
                <a:lnTo>
                  <a:pt x="1138" y="1733"/>
                </a:lnTo>
                <a:lnTo>
                  <a:pt x="1517" y="1733"/>
                </a:lnTo>
                <a:lnTo>
                  <a:pt x="1897" y="1733"/>
                </a:lnTo>
                <a:lnTo>
                  <a:pt x="2276" y="2600"/>
                </a:lnTo>
                <a:lnTo>
                  <a:pt x="2655" y="2600"/>
                </a:lnTo>
                <a:lnTo>
                  <a:pt x="3034" y="867"/>
                </a:lnTo>
                <a:lnTo>
                  <a:pt x="3414" y="2600"/>
                </a:lnTo>
                <a:lnTo>
                  <a:pt x="3793" y="1733"/>
                </a:lnTo>
                <a:lnTo>
                  <a:pt x="4172" y="867"/>
                </a:lnTo>
                <a:lnTo>
                  <a:pt x="4552" y="2600"/>
                </a:lnTo>
                <a:lnTo>
                  <a:pt x="4931" y="867"/>
                </a:lnTo>
                <a:lnTo>
                  <a:pt x="5310" y="1733"/>
                </a:lnTo>
                <a:lnTo>
                  <a:pt x="5690" y="867"/>
                </a:lnTo>
                <a:lnTo>
                  <a:pt x="6069" y="1733"/>
                </a:lnTo>
                <a:lnTo>
                  <a:pt x="6448" y="2600"/>
                </a:lnTo>
                <a:lnTo>
                  <a:pt x="6828" y="2600"/>
                </a:lnTo>
                <a:lnTo>
                  <a:pt x="7207" y="2600"/>
                </a:lnTo>
                <a:lnTo>
                  <a:pt x="7586" y="1733"/>
                </a:lnTo>
                <a:lnTo>
                  <a:pt x="7966" y="2600"/>
                </a:lnTo>
                <a:lnTo>
                  <a:pt x="8345" y="2600"/>
                </a:lnTo>
                <a:lnTo>
                  <a:pt x="8724" y="1733"/>
                </a:lnTo>
                <a:lnTo>
                  <a:pt x="9103" y="2600"/>
                </a:lnTo>
                <a:lnTo>
                  <a:pt x="9483" y="1733"/>
                </a:lnTo>
                <a:lnTo>
                  <a:pt x="9862" y="2600"/>
                </a:lnTo>
                <a:lnTo>
                  <a:pt x="10241" y="2600"/>
                </a:lnTo>
                <a:lnTo>
                  <a:pt x="10621" y="260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1485457" y="393039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390326" y="444703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20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984686" y="4520184"/>
            <a:ext cx="1215163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ounded Rectangle 41"/>
          <p:cNvSpPr/>
          <p:nvPr/>
        </p:nvSpPr>
        <p:spPr>
          <a:xfrm>
            <a:off x="5984686" y="4520184"/>
            <a:ext cx="528332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ounded Rectangle 42"/>
          <p:cNvSpPr/>
          <p:nvPr/>
        </p:nvSpPr>
        <p:spPr>
          <a:xfrm>
            <a:off x="9375133" y="4456176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9375133" y="4456176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45" name="Freeform 44"/>
          <p:cNvSpPr/>
          <p:nvPr/>
        </p:nvSpPr>
        <p:spPr>
          <a:xfrm>
            <a:off x="10520721" y="4447002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300"/>
                </a:moveTo>
                <a:lnTo>
                  <a:pt x="379" y="2600"/>
                </a:lnTo>
                <a:lnTo>
                  <a:pt x="759" y="2600"/>
                </a:lnTo>
                <a:lnTo>
                  <a:pt x="1138" y="0"/>
                </a:lnTo>
                <a:lnTo>
                  <a:pt x="1517" y="2600"/>
                </a:lnTo>
                <a:lnTo>
                  <a:pt x="1897" y="2600"/>
                </a:lnTo>
                <a:lnTo>
                  <a:pt x="2276" y="2600"/>
                </a:lnTo>
                <a:lnTo>
                  <a:pt x="2655" y="0"/>
                </a:lnTo>
                <a:lnTo>
                  <a:pt x="3034" y="1300"/>
                </a:lnTo>
                <a:lnTo>
                  <a:pt x="3414" y="2600"/>
                </a:lnTo>
                <a:lnTo>
                  <a:pt x="3793" y="0"/>
                </a:lnTo>
                <a:lnTo>
                  <a:pt x="4172" y="1300"/>
                </a:lnTo>
                <a:lnTo>
                  <a:pt x="4552" y="1300"/>
                </a:lnTo>
                <a:lnTo>
                  <a:pt x="4931" y="1300"/>
                </a:lnTo>
                <a:lnTo>
                  <a:pt x="5310" y="1300"/>
                </a:lnTo>
                <a:lnTo>
                  <a:pt x="5690" y="2600"/>
                </a:lnTo>
                <a:lnTo>
                  <a:pt x="6069" y="2600"/>
                </a:lnTo>
                <a:lnTo>
                  <a:pt x="6448" y="1300"/>
                </a:lnTo>
                <a:lnTo>
                  <a:pt x="6828" y="2600"/>
                </a:lnTo>
                <a:lnTo>
                  <a:pt x="7207" y="2600"/>
                </a:lnTo>
                <a:lnTo>
                  <a:pt x="7586" y="2600"/>
                </a:lnTo>
                <a:lnTo>
                  <a:pt x="7966" y="1300"/>
                </a:lnTo>
                <a:lnTo>
                  <a:pt x="8345" y="2600"/>
                </a:lnTo>
                <a:lnTo>
                  <a:pt x="8724" y="0"/>
                </a:lnTo>
                <a:lnTo>
                  <a:pt x="9103" y="1300"/>
                </a:lnTo>
                <a:lnTo>
                  <a:pt x="9483" y="2600"/>
                </a:lnTo>
                <a:lnTo>
                  <a:pt x="9862" y="2600"/>
                </a:lnTo>
                <a:lnTo>
                  <a:pt x="10241" y="1300"/>
                </a:lnTo>
                <a:lnTo>
                  <a:pt x="10621" y="260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1485457" y="440588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26 campaigns more with 80 leads are not shown. Share is of all 1,120 leads; 32% carried no campaign tag. Highlighted: the campaign to scale.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Campaign leaderboard, Northwind Dental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Growth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Where to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scale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and where to fix.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Each dot is a campaign. Across: leads this period. Up: change against August.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223760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6766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Volume vs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growth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601978" y="5166360"/>
            <a:ext cx="586867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9848" y="5074920"/>
            <a:ext cx="44069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−100%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01978" y="4490466"/>
            <a:ext cx="586867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9848" y="4399026"/>
            <a:ext cx="44069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0%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601978" y="3814572"/>
            <a:ext cx="586867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69848" y="3723132"/>
            <a:ext cx="44069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100%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601978" y="3138678"/>
            <a:ext cx="586867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9848" y="3047238"/>
            <a:ext cx="44069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200%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01978" y="2462784"/>
            <a:ext cx="586867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69848" y="2371344"/>
            <a:ext cx="44069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300%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601978" y="2462784"/>
            <a:ext cx="0" cy="270357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236218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2775712" y="2462784"/>
            <a:ext cx="0" cy="270357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409952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25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49446" y="2462784"/>
            <a:ext cx="0" cy="270357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583686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50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123180" y="2462784"/>
            <a:ext cx="0" cy="270357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57420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75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296914" y="2462784"/>
            <a:ext cx="0" cy="270357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31154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100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70648" y="2462784"/>
            <a:ext cx="0" cy="270357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104888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125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01978" y="5458968"/>
            <a:ext cx="586867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4C5464"/>
                </a:solidFill>
                <a:latin typeface="Work Sans"/>
              </a:rPr>
              <a:t>Leads this period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292608" y="370484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4C5464"/>
                </a:solidFill>
                <a:latin typeface="Work Sans"/>
              </a:rPr>
              <a:t>Change vs August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4090294" y="2462784"/>
            <a:ext cx="0" cy="2703576"/>
          </a:xfrm>
          <a:prstGeom prst="line">
            <a:avLst/>
          </a:prstGeom>
          <a:ln w="15875">
            <a:solidFill>
              <a:srgbClr val="CDD2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1601978" y="4490466"/>
            <a:ext cx="5868670" cy="0"/>
          </a:xfrm>
          <a:prstGeom prst="line">
            <a:avLst/>
          </a:prstGeom>
          <a:ln w="15875">
            <a:solidFill>
              <a:srgbClr val="CDD2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6359154" y="4150701"/>
            <a:ext cx="438912" cy="438912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5712492" y="4226216"/>
            <a:ext cx="417654" cy="417654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5527878" y="4207770"/>
            <a:ext cx="411288" cy="411288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5158874" y="3615519"/>
            <a:ext cx="398105" cy="398105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606022" y="4248557"/>
            <a:ext cx="377026" cy="377026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4237980" y="4261517"/>
            <a:ext cx="361920" cy="361920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3595238" y="4259845"/>
            <a:ext cx="332821" cy="332821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3000565" y="4295791"/>
            <a:ext cx="301484" cy="301484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2954940" y="4716845"/>
            <a:ext cx="298835" cy="298835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2863753" y="4268736"/>
            <a:ext cx="293411" cy="293411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2681666" y="4419088"/>
            <a:ext cx="281991" cy="281991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2409435" y="3007148"/>
            <a:ext cx="263061" cy="263061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786894" y="4278717"/>
            <a:ext cx="161798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Emergency dentist exact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191704" y="4006760"/>
            <a:ext cx="155067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Brand northwind dental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668627" y="4637346"/>
            <a:ext cx="222123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Prospecting lookalike new patients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02699" y="3723132"/>
            <a:ext cx="159385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Invisalign consult promo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109962" y="4345630"/>
            <a:ext cx="154178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Retargeting site visitors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717900" y="4042061"/>
            <a:ext cx="1493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General dentistry local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244759" y="4610955"/>
            <a:ext cx="11252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Invisalign phrase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942750" y="4774823"/>
            <a:ext cx="105791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Whitening offer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718215" y="3047238"/>
            <a:ext cx="57277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Bio link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550408" y="250850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Scale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550408" y="489204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Fix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693418" y="250850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New bets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693418" y="489204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Watch</a:t>
            </a:r>
          </a:p>
        </p:txBody>
      </p:sp>
      <p:sp>
        <p:nvSpPr>
          <p:cNvPr id="58" name="Oval 57"/>
          <p:cNvSpPr/>
          <p:nvPr/>
        </p:nvSpPr>
        <p:spPr>
          <a:xfrm>
            <a:off x="1601978" y="5568696"/>
            <a:ext cx="109728" cy="109728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766570" y="552297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Ran in both periods</a:t>
            </a:r>
          </a:p>
        </p:txBody>
      </p:sp>
      <p:sp>
        <p:nvSpPr>
          <p:cNvPr id="60" name="Oval 59"/>
          <p:cNvSpPr/>
          <p:nvPr/>
        </p:nvSpPr>
        <p:spPr>
          <a:xfrm>
            <a:off x="3404108" y="5568696"/>
            <a:ext cx="109728" cy="109728"/>
          </a:xfrm>
          <a:prstGeom prst="ellipse">
            <a:avLst/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3568700" y="552297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New this period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95528" y="5788152"/>
            <a:ext cx="676656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The vertical line is the median campaign (53 leads). Growth is capped at +200%; new campaigns sit on that line.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7973568" y="1804416"/>
            <a:ext cx="3651199" cy="4431792"/>
          </a:xfrm>
          <a:prstGeom prst="roundRect">
            <a:avLst>
              <a:gd name="adj" fmla="val 5008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TextBox 63"/>
          <p:cNvSpPr txBox="1"/>
          <p:nvPr/>
        </p:nvSpPr>
        <p:spPr>
          <a:xfrm>
            <a:off x="8229600" y="2060448"/>
            <a:ext cx="313913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Read the map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229600" y="2353056"/>
            <a:ext cx="313913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0E7C66"/>
                </a:solidFill>
                <a:latin typeface="Rubik"/>
              </a:rPr>
              <a:t>Invisalign consult promo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is the one to scale.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229600" y="3107944"/>
            <a:ext cx="3139135" cy="28722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It sent 80 leads, up 100% from 40, with more volume than most campaigns.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Whitening offer fell from 72 leads to 32: watch it before it slides further.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2 new campaigns sit at the top of the map; give them time before judging.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Campaign leaderboard, Northwind Dental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to do with the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standings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Scale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Invisalign consult promo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sent 80 leads, up from 40 (+100%). Raise its budget in steps and check that lead quality holds.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694" y="3322320"/>
            <a:ext cx="106756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77694" y="3322320"/>
            <a:ext cx="10675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Medium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Find out why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Whitening offer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slowed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fell from 72 leads to 32. Check for a paused ad set, an ended offer or a changed landing page.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9744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19744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80467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467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Next 30 days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53312" y="430987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Give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Bio link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a fair test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3312" y="467563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is new this period with 20 leads. Judge it after another 30 days, not on its first run.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35331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35331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577084" y="569976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577084" y="569976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18728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Oval 34"/>
          <p:cNvSpPr/>
          <p:nvPr/>
        </p:nvSpPr>
        <p:spPr>
          <a:xfrm>
            <a:off x="642503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2503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7367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73672" y="430987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Refresh the creative in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General dentistry local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73672" y="494995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Its second half brought 23 leads against 37 in the first half. Swap in new ad copy before it stalls.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97367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697367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197444" y="5699760"/>
            <a:ext cx="106756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8197444" y="5699760"/>
            <a:ext cx="10675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Medium effort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Campaign leaderboard, Northwind Dental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standings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scale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Invisalign consult promo</a:t>
            </a:r>
            <a:r>
              <a:rPr sz="4000" b="0" i="0">
                <a:solidFill>
                  <a:srgbClr val="141821"/>
                </a:solidFill>
                <a:latin typeface="Rubik"/>
              </a:rPr>
              <a:t>. It grew 100% to 80 leads.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Campaigns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38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Top campaign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229864"/>
            <a:ext cx="2455850" cy="2590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1" i="0">
                <a:solidFill>
                  <a:srgbClr val="141821"/>
                </a:solidFill>
                <a:latin typeface="Rubik"/>
              </a:rPr>
              <a:t>Emergency dentist…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28458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Top 3 share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26%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Campaign-tagged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68%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0802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Emergency dentist exact led with 106 leads (9% of all leads).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4277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5 campaigns grew 15% or more; 1 fell 15% or more against August.</a:t>
            </a:r>
          </a:p>
        </p:txBody>
      </p:sp>
      <p:sp>
        <p:nvSpPr>
          <p:cNvPr id="21" name="Oval 20"/>
          <p:cNvSpPr/>
          <p:nvPr/>
        </p:nvSpPr>
        <p:spPr>
          <a:xfrm>
            <a:off x="85039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69848" y="4775200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68% of leads carried a campaign tag.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Campaign leaderboard,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