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BM Plex Sans" charset="0"/>
      <p:regular r:id="rId14"/>
      <p:bold r:id="rId15"/>
    </p:embeddedFont>
    <p:embeddedFont>
      <p:font typeface="IBM Plex Sans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Campaign leaderboard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94318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Emergency dentist exact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led 38 campaigns with 106 leads.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The top three campaigns sent 26% of all leads. Against August, 5 campaigns grew 15% or more and 1 fell as much.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13208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Gravity Forms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24148" y="5559552"/>
            <a:ext cx="132461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38 campaigns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48758" y="5559552"/>
            <a:ext cx="904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30 days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943600"/>
            <a:ext cx="21556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Oval 13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8" y="5943600"/>
            <a:ext cx="18813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61998" y="5943600"/>
            <a:ext cx="21556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1,120 leads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81406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Oval 17"/>
          <p:cNvSpPr/>
          <p:nvPr/>
        </p:nvSpPr>
        <p:spPr>
          <a:xfrm>
            <a:off x="292836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08838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7103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Campaign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761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+12%  vs August</a:t>
            </a:r>
          </a:p>
        </p:txBody>
      </p:sp>
      <p:sp>
        <p:nvSpPr>
          <p:cNvPr id="8" name="Freeform 7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2016"/>
                </a:moveTo>
                <a:lnTo>
                  <a:pt x="871" y="2200"/>
                </a:lnTo>
                <a:lnTo>
                  <a:pt x="1743" y="1833"/>
                </a:lnTo>
                <a:lnTo>
                  <a:pt x="2615" y="2383"/>
                </a:lnTo>
                <a:lnTo>
                  <a:pt x="3487" y="3666"/>
                </a:lnTo>
                <a:lnTo>
                  <a:pt x="4359" y="4400"/>
                </a:lnTo>
                <a:lnTo>
                  <a:pt x="5230" y="4766"/>
                </a:lnTo>
                <a:lnTo>
                  <a:pt x="6102" y="1283"/>
                </a:lnTo>
                <a:lnTo>
                  <a:pt x="6974" y="366"/>
                </a:lnTo>
                <a:lnTo>
                  <a:pt x="7846" y="183"/>
                </a:lnTo>
                <a:lnTo>
                  <a:pt x="8718" y="1650"/>
                </a:lnTo>
                <a:lnTo>
                  <a:pt x="9589" y="4033"/>
                </a:lnTo>
                <a:lnTo>
                  <a:pt x="10461" y="4217"/>
                </a:lnTo>
                <a:lnTo>
                  <a:pt x="11333" y="183"/>
                </a:lnTo>
                <a:lnTo>
                  <a:pt x="12205" y="1100"/>
                </a:lnTo>
                <a:lnTo>
                  <a:pt x="13077" y="2383"/>
                </a:lnTo>
                <a:lnTo>
                  <a:pt x="13948" y="1833"/>
                </a:lnTo>
                <a:lnTo>
                  <a:pt x="14820" y="2750"/>
                </a:lnTo>
                <a:lnTo>
                  <a:pt x="15692" y="4217"/>
                </a:lnTo>
                <a:lnTo>
                  <a:pt x="16564" y="5500"/>
                </a:lnTo>
                <a:lnTo>
                  <a:pt x="17436" y="1833"/>
                </a:lnTo>
                <a:lnTo>
                  <a:pt x="18308" y="2933"/>
                </a:lnTo>
                <a:lnTo>
                  <a:pt x="19179" y="0"/>
                </a:lnTo>
                <a:lnTo>
                  <a:pt x="20051" y="1650"/>
                </a:lnTo>
                <a:lnTo>
                  <a:pt x="20923" y="1650"/>
                </a:lnTo>
                <a:lnTo>
                  <a:pt x="21795" y="5133"/>
                </a:lnTo>
                <a:lnTo>
                  <a:pt x="22667" y="4400"/>
                </a:lnTo>
                <a:lnTo>
                  <a:pt x="23538" y="1833"/>
                </a:lnTo>
                <a:lnTo>
                  <a:pt x="24410" y="3116"/>
                </a:lnTo>
                <a:lnTo>
                  <a:pt x="25282" y="1466"/>
                </a:lnTo>
                <a:lnTo>
                  <a:pt x="252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Freeform 8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2016"/>
                </a:moveTo>
                <a:lnTo>
                  <a:pt x="871" y="2200"/>
                </a:lnTo>
                <a:lnTo>
                  <a:pt x="1743" y="1833"/>
                </a:lnTo>
                <a:lnTo>
                  <a:pt x="2615" y="2383"/>
                </a:lnTo>
                <a:lnTo>
                  <a:pt x="3487" y="3666"/>
                </a:lnTo>
                <a:lnTo>
                  <a:pt x="4359" y="4400"/>
                </a:lnTo>
                <a:lnTo>
                  <a:pt x="5230" y="4766"/>
                </a:lnTo>
                <a:lnTo>
                  <a:pt x="6102" y="1283"/>
                </a:lnTo>
                <a:lnTo>
                  <a:pt x="6974" y="366"/>
                </a:lnTo>
                <a:lnTo>
                  <a:pt x="7846" y="183"/>
                </a:lnTo>
                <a:lnTo>
                  <a:pt x="8718" y="1650"/>
                </a:lnTo>
                <a:lnTo>
                  <a:pt x="9589" y="4033"/>
                </a:lnTo>
                <a:lnTo>
                  <a:pt x="10461" y="4217"/>
                </a:lnTo>
                <a:lnTo>
                  <a:pt x="11333" y="183"/>
                </a:lnTo>
                <a:lnTo>
                  <a:pt x="12205" y="1100"/>
                </a:lnTo>
                <a:lnTo>
                  <a:pt x="13077" y="2383"/>
                </a:lnTo>
                <a:lnTo>
                  <a:pt x="13948" y="1833"/>
                </a:lnTo>
                <a:lnTo>
                  <a:pt x="14820" y="2750"/>
                </a:lnTo>
                <a:lnTo>
                  <a:pt x="15692" y="4217"/>
                </a:lnTo>
                <a:lnTo>
                  <a:pt x="16564" y="5500"/>
                </a:lnTo>
                <a:lnTo>
                  <a:pt x="17436" y="1833"/>
                </a:lnTo>
                <a:lnTo>
                  <a:pt x="18308" y="2933"/>
                </a:lnTo>
                <a:lnTo>
                  <a:pt x="19179" y="0"/>
                </a:lnTo>
                <a:lnTo>
                  <a:pt x="20051" y="1650"/>
                </a:lnTo>
                <a:lnTo>
                  <a:pt x="20923" y="1650"/>
                </a:lnTo>
                <a:lnTo>
                  <a:pt x="21795" y="5133"/>
                </a:lnTo>
                <a:lnTo>
                  <a:pt x="22667" y="4400"/>
                </a:lnTo>
                <a:lnTo>
                  <a:pt x="23538" y="1833"/>
                </a:lnTo>
                <a:lnTo>
                  <a:pt x="24410" y="3116"/>
                </a:lnTo>
                <a:lnTo>
                  <a:pt x="25282" y="1466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02204" y="318668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Campaigns with leads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38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37128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▲ +3  vs August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Top 3 share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26%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2736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 Condensed"/>
              </a:rPr>
              <a:t>Flat vs August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Emergency dentist exact leads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106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8343" y="2304288"/>
            <a:ext cx="23118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0B7A3B"/>
                </a:solidFill>
                <a:latin typeface="IBM Plex Sans Condensed"/>
              </a:rPr>
              <a:t>▲ +18%  vs August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leaderboard,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standings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Every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campaign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, ranked by leads.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Last-touch utm_campaign. Change is against August; momentum compares the second half of the period with the first.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667256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Campaigns by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leads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2078736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8291"/>
                <a:gridCol w="2291264"/>
                <a:gridCol w="1992403"/>
                <a:gridCol w="1992403"/>
                <a:gridCol w="996202"/>
                <a:gridCol w="996202"/>
                <a:gridCol w="1145632"/>
                <a:gridCol w="1195442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Momentum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Daily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Emergency dentist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Brand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Prospecting lookalike new pa…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E9F1E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Retargeting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General dentistry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90326" y="267309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106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84686" y="2746248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984686" y="2746248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375133" y="2682240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9375133" y="2682240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2" name="Freeform 11"/>
          <p:cNvSpPr/>
          <p:nvPr/>
        </p:nvSpPr>
        <p:spPr>
          <a:xfrm>
            <a:off x="10520721" y="267306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79" y="1114"/>
                </a:lnTo>
                <a:lnTo>
                  <a:pt x="759" y="1114"/>
                </a:lnTo>
                <a:lnTo>
                  <a:pt x="1138" y="2228"/>
                </a:lnTo>
                <a:lnTo>
                  <a:pt x="1517" y="1114"/>
                </a:lnTo>
                <a:lnTo>
                  <a:pt x="1897" y="1486"/>
                </a:lnTo>
                <a:lnTo>
                  <a:pt x="2276" y="1857"/>
                </a:lnTo>
                <a:lnTo>
                  <a:pt x="2655" y="2600"/>
                </a:lnTo>
                <a:lnTo>
                  <a:pt x="3034" y="2228"/>
                </a:lnTo>
                <a:lnTo>
                  <a:pt x="3414" y="1857"/>
                </a:lnTo>
                <a:lnTo>
                  <a:pt x="3793" y="0"/>
                </a:lnTo>
                <a:lnTo>
                  <a:pt x="4172" y="1857"/>
                </a:lnTo>
                <a:lnTo>
                  <a:pt x="4552" y="371"/>
                </a:lnTo>
                <a:lnTo>
                  <a:pt x="4931" y="2228"/>
                </a:lnTo>
                <a:lnTo>
                  <a:pt x="5310" y="1857"/>
                </a:lnTo>
                <a:lnTo>
                  <a:pt x="5690" y="2228"/>
                </a:lnTo>
                <a:lnTo>
                  <a:pt x="6069" y="1486"/>
                </a:lnTo>
                <a:lnTo>
                  <a:pt x="6448" y="1486"/>
                </a:lnTo>
                <a:lnTo>
                  <a:pt x="6828" y="1857"/>
                </a:lnTo>
                <a:lnTo>
                  <a:pt x="7207" y="2228"/>
                </a:lnTo>
                <a:lnTo>
                  <a:pt x="7586" y="1114"/>
                </a:lnTo>
                <a:lnTo>
                  <a:pt x="7966" y="2600"/>
                </a:lnTo>
                <a:lnTo>
                  <a:pt x="8345" y="1486"/>
                </a:lnTo>
                <a:lnTo>
                  <a:pt x="8724" y="2600"/>
                </a:lnTo>
                <a:lnTo>
                  <a:pt x="9103" y="371"/>
                </a:lnTo>
                <a:lnTo>
                  <a:pt x="9483" y="1114"/>
                </a:lnTo>
                <a:lnTo>
                  <a:pt x="9862" y="1114"/>
                </a:lnTo>
                <a:lnTo>
                  <a:pt x="10241" y="1857"/>
                </a:lnTo>
                <a:lnTo>
                  <a:pt x="10621" y="1857"/>
                </a:lnTo>
                <a:lnTo>
                  <a:pt x="11000" y="1857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485457" y="2801765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90326" y="314858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92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84686" y="3221736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5984686" y="3221736"/>
            <a:ext cx="1054670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9375133" y="3157728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9375133" y="3157728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9" name="Freeform 18"/>
          <p:cNvSpPr/>
          <p:nvPr/>
        </p:nvSpPr>
        <p:spPr>
          <a:xfrm>
            <a:off x="10520721" y="314855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300"/>
                </a:moveTo>
                <a:lnTo>
                  <a:pt x="379" y="1950"/>
                </a:lnTo>
                <a:lnTo>
                  <a:pt x="759" y="1950"/>
                </a:lnTo>
                <a:lnTo>
                  <a:pt x="1138" y="1625"/>
                </a:lnTo>
                <a:lnTo>
                  <a:pt x="1517" y="1300"/>
                </a:lnTo>
                <a:lnTo>
                  <a:pt x="1897" y="2600"/>
                </a:lnTo>
                <a:lnTo>
                  <a:pt x="2276" y="2275"/>
                </a:lnTo>
                <a:lnTo>
                  <a:pt x="2655" y="1300"/>
                </a:lnTo>
                <a:lnTo>
                  <a:pt x="3034" y="0"/>
                </a:lnTo>
                <a:lnTo>
                  <a:pt x="3414" y="1300"/>
                </a:lnTo>
                <a:lnTo>
                  <a:pt x="3793" y="2275"/>
                </a:lnTo>
                <a:lnTo>
                  <a:pt x="4172" y="2600"/>
                </a:lnTo>
                <a:lnTo>
                  <a:pt x="4552" y="1950"/>
                </a:lnTo>
                <a:lnTo>
                  <a:pt x="4931" y="0"/>
                </a:lnTo>
                <a:lnTo>
                  <a:pt x="5310" y="1625"/>
                </a:lnTo>
                <a:lnTo>
                  <a:pt x="5690" y="650"/>
                </a:lnTo>
                <a:lnTo>
                  <a:pt x="6069" y="975"/>
                </a:lnTo>
                <a:lnTo>
                  <a:pt x="6448" y="1950"/>
                </a:lnTo>
                <a:lnTo>
                  <a:pt x="6828" y="2275"/>
                </a:lnTo>
                <a:lnTo>
                  <a:pt x="7207" y="2600"/>
                </a:lnTo>
                <a:lnTo>
                  <a:pt x="7586" y="975"/>
                </a:lnTo>
                <a:lnTo>
                  <a:pt x="7966" y="1300"/>
                </a:lnTo>
                <a:lnTo>
                  <a:pt x="8345" y="325"/>
                </a:lnTo>
                <a:lnTo>
                  <a:pt x="8724" y="2275"/>
                </a:lnTo>
                <a:lnTo>
                  <a:pt x="9103" y="2275"/>
                </a:lnTo>
                <a:lnTo>
                  <a:pt x="9483" y="2600"/>
                </a:lnTo>
                <a:lnTo>
                  <a:pt x="9862" y="2275"/>
                </a:lnTo>
                <a:lnTo>
                  <a:pt x="10241" y="975"/>
                </a:lnTo>
                <a:lnTo>
                  <a:pt x="10621" y="975"/>
                </a:lnTo>
                <a:lnTo>
                  <a:pt x="11000" y="1625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485457" y="325602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90326" y="362407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88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984686" y="3697224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5984686" y="3697224"/>
            <a:ext cx="1008815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9375133" y="3633216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9375133" y="3633216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26" name="Freeform 25"/>
          <p:cNvSpPr/>
          <p:nvPr/>
        </p:nvSpPr>
        <p:spPr>
          <a:xfrm>
            <a:off x="10520721" y="362404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228"/>
                </a:moveTo>
                <a:lnTo>
                  <a:pt x="379" y="743"/>
                </a:lnTo>
                <a:lnTo>
                  <a:pt x="759" y="1114"/>
                </a:lnTo>
                <a:lnTo>
                  <a:pt x="1138" y="2228"/>
                </a:lnTo>
                <a:lnTo>
                  <a:pt x="1517" y="2228"/>
                </a:lnTo>
                <a:lnTo>
                  <a:pt x="1897" y="2228"/>
                </a:lnTo>
                <a:lnTo>
                  <a:pt x="2276" y="2228"/>
                </a:lnTo>
                <a:lnTo>
                  <a:pt x="2655" y="2228"/>
                </a:lnTo>
                <a:lnTo>
                  <a:pt x="3034" y="1114"/>
                </a:lnTo>
                <a:lnTo>
                  <a:pt x="3414" y="371"/>
                </a:lnTo>
                <a:lnTo>
                  <a:pt x="3793" y="1486"/>
                </a:lnTo>
                <a:lnTo>
                  <a:pt x="4172" y="1857"/>
                </a:lnTo>
                <a:lnTo>
                  <a:pt x="4552" y="2228"/>
                </a:lnTo>
                <a:lnTo>
                  <a:pt x="4931" y="0"/>
                </a:lnTo>
                <a:lnTo>
                  <a:pt x="5310" y="743"/>
                </a:lnTo>
                <a:lnTo>
                  <a:pt x="5690" y="2228"/>
                </a:lnTo>
                <a:lnTo>
                  <a:pt x="6069" y="371"/>
                </a:lnTo>
                <a:lnTo>
                  <a:pt x="6448" y="1114"/>
                </a:lnTo>
                <a:lnTo>
                  <a:pt x="6828" y="2600"/>
                </a:lnTo>
                <a:lnTo>
                  <a:pt x="7207" y="1857"/>
                </a:lnTo>
                <a:lnTo>
                  <a:pt x="7586" y="743"/>
                </a:lnTo>
                <a:lnTo>
                  <a:pt x="7966" y="743"/>
                </a:lnTo>
                <a:lnTo>
                  <a:pt x="8345" y="743"/>
                </a:lnTo>
                <a:lnTo>
                  <a:pt x="8724" y="1486"/>
                </a:lnTo>
                <a:lnTo>
                  <a:pt x="9103" y="1486"/>
                </a:lnTo>
                <a:lnTo>
                  <a:pt x="9483" y="2228"/>
                </a:lnTo>
                <a:lnTo>
                  <a:pt x="9862" y="2228"/>
                </a:lnTo>
                <a:lnTo>
                  <a:pt x="10241" y="1857"/>
                </a:lnTo>
                <a:lnTo>
                  <a:pt x="10621" y="1857"/>
                </a:lnTo>
                <a:lnTo>
                  <a:pt x="11000" y="743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1485457" y="3650851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90326" y="40995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80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984686" y="4172712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84686" y="4172712"/>
            <a:ext cx="917104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9375133" y="4108704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9375133" y="4108704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33" name="Freeform 32"/>
          <p:cNvSpPr/>
          <p:nvPr/>
        </p:nvSpPr>
        <p:spPr>
          <a:xfrm>
            <a:off x="10520721" y="409953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950"/>
                </a:moveTo>
                <a:lnTo>
                  <a:pt x="379" y="1950"/>
                </a:lnTo>
                <a:lnTo>
                  <a:pt x="759" y="1950"/>
                </a:lnTo>
                <a:lnTo>
                  <a:pt x="1138" y="1625"/>
                </a:lnTo>
                <a:lnTo>
                  <a:pt x="1517" y="1950"/>
                </a:lnTo>
                <a:lnTo>
                  <a:pt x="1897" y="2600"/>
                </a:lnTo>
                <a:lnTo>
                  <a:pt x="2276" y="1950"/>
                </a:lnTo>
                <a:lnTo>
                  <a:pt x="2655" y="1950"/>
                </a:lnTo>
                <a:lnTo>
                  <a:pt x="3034" y="0"/>
                </a:lnTo>
                <a:lnTo>
                  <a:pt x="3414" y="325"/>
                </a:lnTo>
                <a:lnTo>
                  <a:pt x="3793" y="1625"/>
                </a:lnTo>
                <a:lnTo>
                  <a:pt x="4172" y="1625"/>
                </a:lnTo>
                <a:lnTo>
                  <a:pt x="4552" y="2275"/>
                </a:lnTo>
                <a:lnTo>
                  <a:pt x="4931" y="1300"/>
                </a:lnTo>
                <a:lnTo>
                  <a:pt x="5310" y="1625"/>
                </a:lnTo>
                <a:lnTo>
                  <a:pt x="5690" y="2600"/>
                </a:lnTo>
                <a:lnTo>
                  <a:pt x="6069" y="2275"/>
                </a:lnTo>
                <a:lnTo>
                  <a:pt x="6448" y="1300"/>
                </a:lnTo>
                <a:lnTo>
                  <a:pt x="6828" y="1950"/>
                </a:lnTo>
                <a:lnTo>
                  <a:pt x="7207" y="2275"/>
                </a:lnTo>
                <a:lnTo>
                  <a:pt x="7586" y="1950"/>
                </a:lnTo>
                <a:lnTo>
                  <a:pt x="7966" y="2275"/>
                </a:lnTo>
                <a:lnTo>
                  <a:pt x="8345" y="975"/>
                </a:lnTo>
                <a:lnTo>
                  <a:pt x="8724" y="975"/>
                </a:lnTo>
                <a:lnTo>
                  <a:pt x="9103" y="975"/>
                </a:lnTo>
                <a:lnTo>
                  <a:pt x="9483" y="2600"/>
                </a:lnTo>
                <a:lnTo>
                  <a:pt x="9862" y="2275"/>
                </a:lnTo>
                <a:lnTo>
                  <a:pt x="10241" y="0"/>
                </a:lnTo>
                <a:lnTo>
                  <a:pt x="10621" y="2275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11485457" y="429615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5390326" y="45750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68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984686" y="4648200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5984686" y="4648200"/>
            <a:ext cx="779539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9375133" y="4584192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9375133" y="4584192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40" name="Freeform 39"/>
          <p:cNvSpPr/>
          <p:nvPr/>
        </p:nvSpPr>
        <p:spPr>
          <a:xfrm>
            <a:off x="10520721" y="4575018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600"/>
                </a:moveTo>
                <a:lnTo>
                  <a:pt x="379" y="650"/>
                </a:lnTo>
                <a:lnTo>
                  <a:pt x="759" y="0"/>
                </a:lnTo>
                <a:lnTo>
                  <a:pt x="1138" y="650"/>
                </a:lnTo>
                <a:lnTo>
                  <a:pt x="1517" y="1950"/>
                </a:lnTo>
                <a:lnTo>
                  <a:pt x="1897" y="1950"/>
                </a:lnTo>
                <a:lnTo>
                  <a:pt x="2276" y="1950"/>
                </a:lnTo>
                <a:lnTo>
                  <a:pt x="2655" y="650"/>
                </a:lnTo>
                <a:lnTo>
                  <a:pt x="3034" y="1300"/>
                </a:lnTo>
                <a:lnTo>
                  <a:pt x="3414" y="0"/>
                </a:lnTo>
                <a:lnTo>
                  <a:pt x="3793" y="650"/>
                </a:lnTo>
                <a:lnTo>
                  <a:pt x="4172" y="650"/>
                </a:lnTo>
                <a:lnTo>
                  <a:pt x="4552" y="1300"/>
                </a:lnTo>
                <a:lnTo>
                  <a:pt x="4931" y="1300"/>
                </a:lnTo>
                <a:lnTo>
                  <a:pt x="5310" y="1300"/>
                </a:lnTo>
                <a:lnTo>
                  <a:pt x="5690" y="0"/>
                </a:lnTo>
                <a:lnTo>
                  <a:pt x="6069" y="0"/>
                </a:lnTo>
                <a:lnTo>
                  <a:pt x="6448" y="650"/>
                </a:lnTo>
                <a:lnTo>
                  <a:pt x="6828" y="2600"/>
                </a:lnTo>
                <a:lnTo>
                  <a:pt x="7207" y="1950"/>
                </a:lnTo>
                <a:lnTo>
                  <a:pt x="7586" y="1300"/>
                </a:lnTo>
                <a:lnTo>
                  <a:pt x="7966" y="1950"/>
                </a:lnTo>
                <a:lnTo>
                  <a:pt x="8345" y="1300"/>
                </a:lnTo>
                <a:lnTo>
                  <a:pt x="8724" y="1950"/>
                </a:lnTo>
                <a:lnTo>
                  <a:pt x="9103" y="0"/>
                </a:lnTo>
                <a:lnTo>
                  <a:pt x="9483" y="1950"/>
                </a:lnTo>
                <a:lnTo>
                  <a:pt x="9862" y="1300"/>
                </a:lnTo>
                <a:lnTo>
                  <a:pt x="10241" y="650"/>
                </a:lnTo>
                <a:lnTo>
                  <a:pt x="10621" y="650"/>
                </a:lnTo>
                <a:lnTo>
                  <a:pt x="11000" y="65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11485457" y="459333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390326" y="50505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60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984686" y="5123688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Rounded Rectangle 43"/>
          <p:cNvSpPr/>
          <p:nvPr/>
        </p:nvSpPr>
        <p:spPr>
          <a:xfrm>
            <a:off x="5984686" y="5123688"/>
            <a:ext cx="68782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Rounded Rectangle 44"/>
          <p:cNvSpPr/>
          <p:nvPr/>
        </p:nvSpPr>
        <p:spPr>
          <a:xfrm>
            <a:off x="9375133" y="5059680"/>
            <a:ext cx="69850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9375133" y="5059680"/>
            <a:ext cx="6985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Cooling</a:t>
            </a:r>
          </a:p>
        </p:txBody>
      </p:sp>
      <p:sp>
        <p:nvSpPr>
          <p:cNvPr id="47" name="Freeform 46"/>
          <p:cNvSpPr/>
          <p:nvPr/>
        </p:nvSpPr>
        <p:spPr>
          <a:xfrm>
            <a:off x="10520721" y="505050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520"/>
                </a:moveTo>
                <a:lnTo>
                  <a:pt x="379" y="2080"/>
                </a:lnTo>
                <a:lnTo>
                  <a:pt x="759" y="1560"/>
                </a:lnTo>
                <a:lnTo>
                  <a:pt x="1138" y="2080"/>
                </a:lnTo>
                <a:lnTo>
                  <a:pt x="1517" y="2080"/>
                </a:lnTo>
                <a:lnTo>
                  <a:pt x="1897" y="2080"/>
                </a:lnTo>
                <a:lnTo>
                  <a:pt x="2276" y="1560"/>
                </a:lnTo>
                <a:lnTo>
                  <a:pt x="2655" y="1040"/>
                </a:lnTo>
                <a:lnTo>
                  <a:pt x="3034" y="520"/>
                </a:lnTo>
                <a:lnTo>
                  <a:pt x="3414" y="0"/>
                </a:lnTo>
                <a:lnTo>
                  <a:pt x="3793" y="520"/>
                </a:lnTo>
                <a:lnTo>
                  <a:pt x="4172" y="2600"/>
                </a:lnTo>
                <a:lnTo>
                  <a:pt x="4552" y="2080"/>
                </a:lnTo>
                <a:lnTo>
                  <a:pt x="4931" y="1040"/>
                </a:lnTo>
                <a:lnTo>
                  <a:pt x="5310" y="0"/>
                </a:lnTo>
                <a:lnTo>
                  <a:pt x="5690" y="1560"/>
                </a:lnTo>
                <a:lnTo>
                  <a:pt x="6069" y="1560"/>
                </a:lnTo>
                <a:lnTo>
                  <a:pt x="6448" y="1560"/>
                </a:lnTo>
                <a:lnTo>
                  <a:pt x="6828" y="2600"/>
                </a:lnTo>
                <a:lnTo>
                  <a:pt x="7207" y="2080"/>
                </a:lnTo>
                <a:lnTo>
                  <a:pt x="7586" y="1560"/>
                </a:lnTo>
                <a:lnTo>
                  <a:pt x="7966" y="2080"/>
                </a:lnTo>
                <a:lnTo>
                  <a:pt x="8345" y="0"/>
                </a:lnTo>
                <a:lnTo>
                  <a:pt x="8724" y="1560"/>
                </a:lnTo>
                <a:lnTo>
                  <a:pt x="9103" y="2600"/>
                </a:lnTo>
                <a:lnTo>
                  <a:pt x="9483" y="1560"/>
                </a:lnTo>
                <a:lnTo>
                  <a:pt x="9862" y="2080"/>
                </a:lnTo>
                <a:lnTo>
                  <a:pt x="10241" y="2080"/>
                </a:lnTo>
                <a:lnTo>
                  <a:pt x="10621" y="2080"/>
                </a:lnTo>
                <a:lnTo>
                  <a:pt x="11000" y="208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11485457" y="5199583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leaderboard, Northwind Dental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standings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Campaigns by leads (continued)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66928" y="1383792"/>
          <a:ext cx="11057839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48291"/>
                <a:gridCol w="2291264"/>
                <a:gridCol w="1992403"/>
                <a:gridCol w="1992403"/>
                <a:gridCol w="996202"/>
                <a:gridCol w="996202"/>
                <a:gridCol w="1145632"/>
                <a:gridCol w="1195442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Change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Momentum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6E7887"/>
                          </a:solidFill>
                          <a:latin typeface="IBM Plex Sans Condensed"/>
                        </a:rPr>
                        <a:t>Daily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CE1E8"/>
                      </a:solidFill>
                    </a:lnB>
                    <a:solidFill>
                      <a:srgbClr val="F4F9F7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Invisalign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Teeth whitening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Whitening offer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facebook / paid_soci…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−56%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Dental implants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google / cpc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Monthly newsletter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newsletter / email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BF3029"/>
                          </a:solidFill>
                          <a:latin typeface="IBM Plex Sans"/>
                        </a:rPr>
                        <a:t>▼ −10%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E7887"/>
                          </a:solidFill>
                          <a:latin typeface="IBM Plex Sans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0161F"/>
                          </a:solidFill>
                          <a:latin typeface="IBM Plex Sans"/>
                        </a:rPr>
                        <a:t>Bio link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75262"/>
                          </a:solidFill>
                          <a:latin typeface="IBM Plex Mono"/>
                        </a:rPr>
                        <a:t>tiktok / 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>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IBM Plex Sans"/>
                        </a:rPr>
                        <a:t>▲ New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0161F"/>
                          </a:solidFill>
                          <a:latin typeface="IBM Plex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BEEF2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90326" y="19781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46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84686" y="2051304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5984686" y="2051304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9375133" y="1987296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9375133" y="1987296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0" name="Freeform 9"/>
          <p:cNvSpPr/>
          <p:nvPr/>
        </p:nvSpPr>
        <p:spPr>
          <a:xfrm>
            <a:off x="10520721" y="197812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167"/>
                </a:moveTo>
                <a:lnTo>
                  <a:pt x="379" y="2167"/>
                </a:lnTo>
                <a:lnTo>
                  <a:pt x="759" y="1733"/>
                </a:lnTo>
                <a:lnTo>
                  <a:pt x="1138" y="1300"/>
                </a:lnTo>
                <a:lnTo>
                  <a:pt x="1517" y="2167"/>
                </a:lnTo>
                <a:lnTo>
                  <a:pt x="1897" y="2167"/>
                </a:lnTo>
                <a:lnTo>
                  <a:pt x="2276" y="2600"/>
                </a:lnTo>
                <a:lnTo>
                  <a:pt x="2655" y="0"/>
                </a:lnTo>
                <a:lnTo>
                  <a:pt x="3034" y="2167"/>
                </a:lnTo>
                <a:lnTo>
                  <a:pt x="3414" y="1733"/>
                </a:lnTo>
                <a:lnTo>
                  <a:pt x="3793" y="2167"/>
                </a:lnTo>
                <a:lnTo>
                  <a:pt x="4172" y="2167"/>
                </a:lnTo>
                <a:lnTo>
                  <a:pt x="4552" y="2600"/>
                </a:lnTo>
                <a:lnTo>
                  <a:pt x="4931" y="2167"/>
                </a:lnTo>
                <a:lnTo>
                  <a:pt x="5310" y="2167"/>
                </a:lnTo>
                <a:lnTo>
                  <a:pt x="5690" y="1733"/>
                </a:lnTo>
                <a:lnTo>
                  <a:pt x="6069" y="2167"/>
                </a:lnTo>
                <a:lnTo>
                  <a:pt x="6448" y="2600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1300"/>
                </a:lnTo>
                <a:lnTo>
                  <a:pt x="7966" y="2167"/>
                </a:lnTo>
                <a:lnTo>
                  <a:pt x="8345" y="1733"/>
                </a:lnTo>
                <a:lnTo>
                  <a:pt x="8724" y="1300"/>
                </a:lnTo>
                <a:lnTo>
                  <a:pt x="9103" y="1300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733"/>
                </a:lnTo>
                <a:lnTo>
                  <a:pt x="10621" y="1733"/>
                </a:lnTo>
                <a:lnTo>
                  <a:pt x="11000" y="433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485457" y="1976628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90326" y="24536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84686" y="2526792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5984686" y="2526792"/>
            <a:ext cx="87174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375133" y="2462784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9375133" y="2462784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17" name="Freeform 16"/>
          <p:cNvSpPr/>
          <p:nvPr/>
        </p:nvSpPr>
        <p:spPr>
          <a:xfrm>
            <a:off x="10520721" y="2453610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2167"/>
                </a:moveTo>
                <a:lnTo>
                  <a:pt x="379" y="2167"/>
                </a:lnTo>
                <a:lnTo>
                  <a:pt x="759" y="2600"/>
                </a:lnTo>
                <a:lnTo>
                  <a:pt x="1138" y="2167"/>
                </a:lnTo>
                <a:lnTo>
                  <a:pt x="1517" y="1733"/>
                </a:lnTo>
                <a:lnTo>
                  <a:pt x="1897" y="1733"/>
                </a:lnTo>
                <a:lnTo>
                  <a:pt x="2276" y="2167"/>
                </a:lnTo>
                <a:lnTo>
                  <a:pt x="2655" y="2167"/>
                </a:lnTo>
                <a:lnTo>
                  <a:pt x="3034" y="2167"/>
                </a:lnTo>
                <a:lnTo>
                  <a:pt x="3414" y="2600"/>
                </a:lnTo>
                <a:lnTo>
                  <a:pt x="3793" y="2600"/>
                </a:lnTo>
                <a:lnTo>
                  <a:pt x="4172" y="2600"/>
                </a:lnTo>
                <a:lnTo>
                  <a:pt x="4552" y="2600"/>
                </a:lnTo>
                <a:lnTo>
                  <a:pt x="4931" y="2167"/>
                </a:lnTo>
                <a:lnTo>
                  <a:pt x="5310" y="1300"/>
                </a:lnTo>
                <a:lnTo>
                  <a:pt x="5690" y="2600"/>
                </a:lnTo>
                <a:lnTo>
                  <a:pt x="6069" y="2600"/>
                </a:lnTo>
                <a:lnTo>
                  <a:pt x="6448" y="2167"/>
                </a:lnTo>
                <a:lnTo>
                  <a:pt x="6828" y="1733"/>
                </a:lnTo>
                <a:lnTo>
                  <a:pt x="7207" y="2600"/>
                </a:lnTo>
                <a:lnTo>
                  <a:pt x="7586" y="2167"/>
                </a:lnTo>
                <a:lnTo>
                  <a:pt x="7966" y="2167"/>
                </a:lnTo>
                <a:lnTo>
                  <a:pt x="8345" y="1300"/>
                </a:lnTo>
                <a:lnTo>
                  <a:pt x="8724" y="0"/>
                </a:lnTo>
                <a:lnTo>
                  <a:pt x="9103" y="2167"/>
                </a:lnTo>
                <a:lnTo>
                  <a:pt x="9483" y="2600"/>
                </a:lnTo>
                <a:lnTo>
                  <a:pt x="9862" y="2167"/>
                </a:lnTo>
                <a:lnTo>
                  <a:pt x="10241" y="2600"/>
                </a:lnTo>
                <a:lnTo>
                  <a:pt x="10621" y="1733"/>
                </a:lnTo>
                <a:lnTo>
                  <a:pt x="11000" y="2167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485457" y="261061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90326" y="29291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32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84686" y="3002280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5984686" y="3002280"/>
            <a:ext cx="845331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9375133" y="2938272"/>
            <a:ext cx="712470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375133" y="2938272"/>
            <a:ext cx="7124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BF3029"/>
                </a:solidFill>
                <a:latin typeface="IBM Plex Sans"/>
              </a:rPr>
              <a:t>Stalling</a:t>
            </a:r>
          </a:p>
        </p:txBody>
      </p:sp>
      <p:sp>
        <p:nvSpPr>
          <p:cNvPr id="24" name="Freeform 23"/>
          <p:cNvSpPr/>
          <p:nvPr/>
        </p:nvSpPr>
        <p:spPr>
          <a:xfrm>
            <a:off x="10520721" y="2929098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79" y="0"/>
                </a:lnTo>
                <a:lnTo>
                  <a:pt x="759" y="0"/>
                </a:lnTo>
                <a:lnTo>
                  <a:pt x="1138" y="867"/>
                </a:lnTo>
                <a:lnTo>
                  <a:pt x="1517" y="1733"/>
                </a:lnTo>
                <a:lnTo>
                  <a:pt x="1897" y="1733"/>
                </a:lnTo>
                <a:lnTo>
                  <a:pt x="2276" y="1733"/>
                </a:lnTo>
                <a:lnTo>
                  <a:pt x="2655" y="867"/>
                </a:lnTo>
                <a:lnTo>
                  <a:pt x="3034" y="1733"/>
                </a:lnTo>
                <a:lnTo>
                  <a:pt x="3414" y="867"/>
                </a:lnTo>
                <a:lnTo>
                  <a:pt x="3793" y="1733"/>
                </a:lnTo>
                <a:lnTo>
                  <a:pt x="4172" y="1733"/>
                </a:lnTo>
                <a:lnTo>
                  <a:pt x="4552" y="2600"/>
                </a:lnTo>
                <a:lnTo>
                  <a:pt x="4931" y="1733"/>
                </a:lnTo>
                <a:lnTo>
                  <a:pt x="5310" y="1733"/>
                </a:lnTo>
                <a:lnTo>
                  <a:pt x="5690" y="1733"/>
                </a:lnTo>
                <a:lnTo>
                  <a:pt x="6069" y="1733"/>
                </a:lnTo>
                <a:lnTo>
                  <a:pt x="6448" y="1733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1733"/>
                </a:lnTo>
                <a:lnTo>
                  <a:pt x="7966" y="1733"/>
                </a:lnTo>
                <a:lnTo>
                  <a:pt x="8345" y="1733"/>
                </a:lnTo>
                <a:lnTo>
                  <a:pt x="8724" y="2600"/>
                </a:lnTo>
                <a:lnTo>
                  <a:pt x="9103" y="1733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733"/>
                </a:lnTo>
                <a:lnTo>
                  <a:pt x="10621" y="2600"/>
                </a:lnTo>
                <a:lnTo>
                  <a:pt x="11000" y="1733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485457" y="304647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90326" y="34046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30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984686" y="3477768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5984686" y="3477768"/>
            <a:ext cx="792498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Rounded Rectangle 28"/>
          <p:cNvSpPr/>
          <p:nvPr/>
        </p:nvSpPr>
        <p:spPr>
          <a:xfrm>
            <a:off x="9375133" y="3413760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9375133" y="3413760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31" name="Freeform 30"/>
          <p:cNvSpPr/>
          <p:nvPr/>
        </p:nvSpPr>
        <p:spPr>
          <a:xfrm>
            <a:off x="10520721" y="3404586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950"/>
                </a:moveTo>
                <a:lnTo>
                  <a:pt x="379" y="1950"/>
                </a:lnTo>
                <a:lnTo>
                  <a:pt x="759" y="650"/>
                </a:lnTo>
                <a:lnTo>
                  <a:pt x="1138" y="2600"/>
                </a:lnTo>
                <a:lnTo>
                  <a:pt x="1517" y="2600"/>
                </a:lnTo>
                <a:lnTo>
                  <a:pt x="1897" y="1300"/>
                </a:lnTo>
                <a:lnTo>
                  <a:pt x="2276" y="2600"/>
                </a:lnTo>
                <a:lnTo>
                  <a:pt x="2655" y="1950"/>
                </a:lnTo>
                <a:lnTo>
                  <a:pt x="3034" y="1300"/>
                </a:lnTo>
                <a:lnTo>
                  <a:pt x="3414" y="2600"/>
                </a:lnTo>
                <a:lnTo>
                  <a:pt x="3793" y="1950"/>
                </a:lnTo>
                <a:lnTo>
                  <a:pt x="4172" y="2600"/>
                </a:lnTo>
                <a:lnTo>
                  <a:pt x="4552" y="2600"/>
                </a:lnTo>
                <a:lnTo>
                  <a:pt x="4931" y="2600"/>
                </a:lnTo>
                <a:lnTo>
                  <a:pt x="5310" y="1300"/>
                </a:lnTo>
                <a:lnTo>
                  <a:pt x="5690" y="1300"/>
                </a:lnTo>
                <a:lnTo>
                  <a:pt x="6069" y="0"/>
                </a:lnTo>
                <a:lnTo>
                  <a:pt x="6448" y="1950"/>
                </a:lnTo>
                <a:lnTo>
                  <a:pt x="6828" y="1300"/>
                </a:lnTo>
                <a:lnTo>
                  <a:pt x="7207" y="2600"/>
                </a:lnTo>
                <a:lnTo>
                  <a:pt x="7586" y="2600"/>
                </a:lnTo>
                <a:lnTo>
                  <a:pt x="7966" y="1950"/>
                </a:lnTo>
                <a:lnTo>
                  <a:pt x="8345" y="1300"/>
                </a:lnTo>
                <a:lnTo>
                  <a:pt x="8724" y="1300"/>
                </a:lnTo>
                <a:lnTo>
                  <a:pt x="9103" y="2600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300"/>
                </a:lnTo>
                <a:lnTo>
                  <a:pt x="10621" y="1950"/>
                </a:lnTo>
                <a:lnTo>
                  <a:pt x="11000" y="26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11485457" y="3601212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390326" y="38801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26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984686" y="3953256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Rounded Rectangle 34"/>
          <p:cNvSpPr/>
          <p:nvPr/>
        </p:nvSpPr>
        <p:spPr>
          <a:xfrm>
            <a:off x="5984686" y="3953256"/>
            <a:ext cx="68683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9375133" y="3889248"/>
            <a:ext cx="698500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9375133" y="3889248"/>
            <a:ext cx="6985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956000"/>
                </a:solidFill>
                <a:latin typeface="IBM Plex Sans"/>
              </a:rPr>
              <a:t>Cooling</a:t>
            </a:r>
          </a:p>
        </p:txBody>
      </p:sp>
      <p:sp>
        <p:nvSpPr>
          <p:cNvPr id="38" name="Freeform 37"/>
          <p:cNvSpPr/>
          <p:nvPr/>
        </p:nvSpPr>
        <p:spPr>
          <a:xfrm>
            <a:off x="10520721" y="3880074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0"/>
                </a:moveTo>
                <a:lnTo>
                  <a:pt x="379" y="867"/>
                </a:lnTo>
                <a:lnTo>
                  <a:pt x="759" y="1733"/>
                </a:lnTo>
                <a:lnTo>
                  <a:pt x="1138" y="1733"/>
                </a:lnTo>
                <a:lnTo>
                  <a:pt x="1517" y="1733"/>
                </a:lnTo>
                <a:lnTo>
                  <a:pt x="1897" y="1733"/>
                </a:lnTo>
                <a:lnTo>
                  <a:pt x="2276" y="2600"/>
                </a:lnTo>
                <a:lnTo>
                  <a:pt x="2655" y="2600"/>
                </a:lnTo>
                <a:lnTo>
                  <a:pt x="3034" y="867"/>
                </a:lnTo>
                <a:lnTo>
                  <a:pt x="3414" y="2600"/>
                </a:lnTo>
                <a:lnTo>
                  <a:pt x="3793" y="1733"/>
                </a:lnTo>
                <a:lnTo>
                  <a:pt x="4172" y="867"/>
                </a:lnTo>
                <a:lnTo>
                  <a:pt x="4552" y="2600"/>
                </a:lnTo>
                <a:lnTo>
                  <a:pt x="4931" y="867"/>
                </a:lnTo>
                <a:lnTo>
                  <a:pt x="5310" y="1733"/>
                </a:lnTo>
                <a:lnTo>
                  <a:pt x="5690" y="867"/>
                </a:lnTo>
                <a:lnTo>
                  <a:pt x="6069" y="1733"/>
                </a:lnTo>
                <a:lnTo>
                  <a:pt x="6448" y="2600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1733"/>
                </a:lnTo>
                <a:lnTo>
                  <a:pt x="7966" y="2600"/>
                </a:lnTo>
                <a:lnTo>
                  <a:pt x="8345" y="2600"/>
                </a:lnTo>
                <a:lnTo>
                  <a:pt x="8724" y="1733"/>
                </a:lnTo>
                <a:lnTo>
                  <a:pt x="9103" y="2600"/>
                </a:lnTo>
                <a:lnTo>
                  <a:pt x="9483" y="1733"/>
                </a:lnTo>
                <a:lnTo>
                  <a:pt x="9862" y="2600"/>
                </a:lnTo>
                <a:lnTo>
                  <a:pt x="10241" y="2600"/>
                </a:lnTo>
                <a:lnTo>
                  <a:pt x="10621" y="26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1485457" y="3838956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390326" y="43555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0161F"/>
                </a:solidFill>
                <a:latin typeface="IBM Plex Sans"/>
              </a:rPr>
              <a:t>20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984686" y="4428744"/>
            <a:ext cx="1215163" cy="91440"/>
          </a:xfrm>
          <a:prstGeom prst="roundRect">
            <a:avLst>
              <a:gd name="adj" fmla="val 10000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5984686" y="4428744"/>
            <a:ext cx="528332" cy="91440"/>
          </a:xfrm>
          <a:prstGeom prst="roundRect">
            <a:avLst>
              <a:gd name="adj" fmla="val 1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Rounded Rectangle 42"/>
          <p:cNvSpPr/>
          <p:nvPr/>
        </p:nvSpPr>
        <p:spPr>
          <a:xfrm>
            <a:off x="9375133" y="4364736"/>
            <a:ext cx="670560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9375133" y="4364736"/>
            <a:ext cx="67056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75262"/>
                </a:solidFill>
                <a:latin typeface="IBM Plex Sans"/>
              </a:rPr>
              <a:t>Steady</a:t>
            </a:r>
          </a:p>
        </p:txBody>
      </p:sp>
      <p:sp>
        <p:nvSpPr>
          <p:cNvPr id="45" name="Freeform 44"/>
          <p:cNvSpPr/>
          <p:nvPr/>
        </p:nvSpPr>
        <p:spPr>
          <a:xfrm>
            <a:off x="10520721" y="4355562"/>
            <a:ext cx="1005840" cy="237744"/>
          </a:xfrm>
          <a:custGeom>
            <a:avLst/>
            <a:gdLst/>
            <a:ahLst/>
            <a:cxnLst/>
            <a:rect l="l" t="t" r="r" b="b"/>
            <a:pathLst>
              <a:path w="11000" h="2600">
                <a:moveTo>
                  <a:pt x="0" y="1300"/>
                </a:moveTo>
                <a:lnTo>
                  <a:pt x="379" y="2600"/>
                </a:lnTo>
                <a:lnTo>
                  <a:pt x="759" y="2600"/>
                </a:lnTo>
                <a:lnTo>
                  <a:pt x="1138" y="0"/>
                </a:lnTo>
                <a:lnTo>
                  <a:pt x="1517" y="2600"/>
                </a:lnTo>
                <a:lnTo>
                  <a:pt x="1897" y="2600"/>
                </a:lnTo>
                <a:lnTo>
                  <a:pt x="2276" y="2600"/>
                </a:lnTo>
                <a:lnTo>
                  <a:pt x="2655" y="0"/>
                </a:lnTo>
                <a:lnTo>
                  <a:pt x="3034" y="1300"/>
                </a:lnTo>
                <a:lnTo>
                  <a:pt x="3414" y="2600"/>
                </a:lnTo>
                <a:lnTo>
                  <a:pt x="3793" y="0"/>
                </a:lnTo>
                <a:lnTo>
                  <a:pt x="4172" y="1300"/>
                </a:lnTo>
                <a:lnTo>
                  <a:pt x="4552" y="1300"/>
                </a:lnTo>
                <a:lnTo>
                  <a:pt x="4931" y="1300"/>
                </a:lnTo>
                <a:lnTo>
                  <a:pt x="5310" y="1300"/>
                </a:lnTo>
                <a:lnTo>
                  <a:pt x="5690" y="2600"/>
                </a:lnTo>
                <a:lnTo>
                  <a:pt x="6069" y="2600"/>
                </a:lnTo>
                <a:lnTo>
                  <a:pt x="6448" y="1300"/>
                </a:lnTo>
                <a:lnTo>
                  <a:pt x="6828" y="2600"/>
                </a:lnTo>
                <a:lnTo>
                  <a:pt x="7207" y="2600"/>
                </a:lnTo>
                <a:lnTo>
                  <a:pt x="7586" y="2600"/>
                </a:lnTo>
                <a:lnTo>
                  <a:pt x="7966" y="1300"/>
                </a:lnTo>
                <a:lnTo>
                  <a:pt x="8345" y="2600"/>
                </a:lnTo>
                <a:lnTo>
                  <a:pt x="8724" y="0"/>
                </a:lnTo>
                <a:lnTo>
                  <a:pt x="9103" y="1300"/>
                </a:lnTo>
                <a:lnTo>
                  <a:pt x="9483" y="2600"/>
                </a:lnTo>
                <a:lnTo>
                  <a:pt x="9862" y="2600"/>
                </a:lnTo>
                <a:lnTo>
                  <a:pt x="10241" y="1300"/>
                </a:lnTo>
                <a:lnTo>
                  <a:pt x="10621" y="2600"/>
                </a:lnTo>
                <a:lnTo>
                  <a:pt x="11000" y="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11485457" y="431444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26 campaigns more with 80 leads are not shown. Share is of all 1,120 leads; 32% carried no campaign tag. Highlighted: the campaign to scale.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leaderboard, Northwind Dental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Growth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Where to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scale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 and where to fix.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Each dot is a campaign. Across: leads this period. Up: change against August.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7223760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6766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Volume vs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growth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22298" y="5166360"/>
            <a:ext cx="5848350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69848" y="5074920"/>
            <a:ext cx="46101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−100%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22298" y="4467606"/>
            <a:ext cx="5848350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069848" y="4376166"/>
            <a:ext cx="46101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0%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622298" y="3768852"/>
            <a:ext cx="5848350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069848" y="3677412"/>
            <a:ext cx="46101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100%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22298" y="3070098"/>
            <a:ext cx="5848350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9848" y="2978658"/>
            <a:ext cx="46101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200%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22298" y="2371344"/>
            <a:ext cx="5848350" cy="0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069848" y="2279904"/>
            <a:ext cx="461010" cy="18288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300%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622298" y="2371344"/>
            <a:ext cx="0" cy="279501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25653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0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2791968" y="2371344"/>
            <a:ext cx="0" cy="279501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42620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25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61638" y="2371344"/>
            <a:ext cx="0" cy="279501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59587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50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5131308" y="2371344"/>
            <a:ext cx="0" cy="279501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76554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75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300978" y="2371344"/>
            <a:ext cx="0" cy="279501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93521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100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470648" y="2371344"/>
            <a:ext cx="0" cy="2795016"/>
          </a:xfrm>
          <a:prstGeom prst="line">
            <a:avLst/>
          </a:prstGeom>
          <a:ln w="9525">
            <a:solidFill>
              <a:srgbClr val="EDF0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04888" y="5221224"/>
            <a:ext cx="7315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E7887"/>
                </a:solidFill>
                <a:latin typeface="IBM Plex Sans Condensed"/>
              </a:rPr>
              <a:t>125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22298" y="5458968"/>
            <a:ext cx="584835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75262"/>
                </a:solidFill>
                <a:latin typeface="IBM Plex Sans Condensed"/>
              </a:rPr>
              <a:t>Leads this period</a:t>
            </a:r>
          </a:p>
        </p:txBody>
      </p:sp>
      <p:sp>
        <p:nvSpPr>
          <p:cNvPr id="30" name="TextBox 29"/>
          <p:cNvSpPr txBox="1"/>
          <p:nvPr/>
        </p:nvSpPr>
        <p:spPr>
          <a:xfrm rot="16200000">
            <a:off x="292608" y="3659124"/>
            <a:ext cx="13716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50" b="0" i="0">
                <a:solidFill>
                  <a:srgbClr val="475262"/>
                </a:solidFill>
                <a:latin typeface="IBM Plex Sans Condensed"/>
              </a:rPr>
              <a:t>Change vs August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4101998" y="2371344"/>
            <a:ext cx="0" cy="2795016"/>
          </a:xfrm>
          <a:prstGeom prst="line">
            <a:avLst/>
          </a:prstGeom>
          <a:ln w="15875">
            <a:solidFill>
              <a:srgbClr val="C3CA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1622298" y="4467606"/>
            <a:ext cx="5848350" cy="0"/>
          </a:xfrm>
          <a:prstGeom prst="line">
            <a:avLst/>
          </a:prstGeom>
          <a:ln w="15875">
            <a:solidFill>
              <a:srgbClr val="C3CA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6362243" y="4123772"/>
            <a:ext cx="438912" cy="438912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5717856" y="4201481"/>
            <a:ext cx="417654" cy="417654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5533892" y="4182304"/>
            <a:ext cx="411288" cy="411288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5166189" y="3569799"/>
            <a:ext cx="398105" cy="398105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4615287" y="4223891"/>
            <a:ext cx="377026" cy="377026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4248546" y="4237034"/>
            <a:ext cx="361920" cy="361920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3608080" y="4234814"/>
            <a:ext cx="332821" cy="33282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3015520" y="4271445"/>
            <a:ext cx="301484" cy="301484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970058" y="4706696"/>
            <a:ext cx="298835" cy="298835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2879196" y="4243339"/>
            <a:ext cx="293411" cy="29341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2697760" y="4398582"/>
            <a:ext cx="281991" cy="281991"/>
          </a:xfrm>
          <a:prstGeom prst="ellipse">
            <a:avLst/>
          </a:prstGeom>
          <a:solidFill>
            <a:srgbClr val="007D66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426504" y="2938568"/>
            <a:ext cx="263061" cy="263061"/>
          </a:xfrm>
          <a:prstGeom prst="ellipse">
            <a:avLst/>
          </a:prstGeom>
          <a:solidFill>
            <a:srgbClr val="EB9F39">
              <a:alpha val="82000"/>
            </a:srgbClr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957102" y="4251788"/>
            <a:ext cx="1450861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Emergency dentist exact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273967" y="3982025"/>
            <a:ext cx="1396873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Brand northwind dental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89195" y="4611880"/>
            <a:ext cx="1992122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Prospecting lookalike new patients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10015" y="3677412"/>
            <a:ext cx="1448092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Invisalign consult promo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271056" y="4320964"/>
            <a:ext cx="1389952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Retargeting site visitors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805168" y="4017578"/>
            <a:ext cx="1340117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General dentistry local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296888" y="4585923"/>
            <a:ext cx="1046645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Invisalign phrase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728045" y="4330747"/>
            <a:ext cx="1333195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Teeth whitening broad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2060497" y="4764673"/>
            <a:ext cx="955281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475262"/>
                </a:solidFill>
                <a:latin typeface="IBM Plex Sans Condensed"/>
              </a:rPr>
              <a:t>Whitening offer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50408" y="241706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Scale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555040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6E7887"/>
                </a:solidFill>
                <a:latin typeface="IBM Plex Sans Condensed"/>
              </a:rPr>
              <a:t>Fix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713738" y="2417064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 Condensed"/>
              </a:rPr>
              <a:t>New bets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713738" y="4892040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 Condensed"/>
              </a:rPr>
              <a:t>Watch</a:t>
            </a:r>
          </a:p>
        </p:txBody>
      </p:sp>
      <p:sp>
        <p:nvSpPr>
          <p:cNvPr id="58" name="Oval 57"/>
          <p:cNvSpPr/>
          <p:nvPr/>
        </p:nvSpPr>
        <p:spPr>
          <a:xfrm>
            <a:off x="1622298" y="5568696"/>
            <a:ext cx="109728" cy="109728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1786890" y="552297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"/>
              </a:rPr>
              <a:t>Ran in both periods</a:t>
            </a:r>
          </a:p>
        </p:txBody>
      </p:sp>
      <p:sp>
        <p:nvSpPr>
          <p:cNvPr id="60" name="Oval 59"/>
          <p:cNvSpPr/>
          <p:nvPr/>
        </p:nvSpPr>
        <p:spPr>
          <a:xfrm>
            <a:off x="3285998" y="5568696"/>
            <a:ext cx="109728" cy="109728"/>
          </a:xfrm>
          <a:prstGeom prst="ellipse">
            <a:avLst/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450590" y="5522976"/>
            <a:ext cx="182880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475262"/>
                </a:solidFill>
                <a:latin typeface="IBM Plex Sans"/>
              </a:rPr>
              <a:t>New this period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95528" y="5788152"/>
            <a:ext cx="676656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The vertical line is the median campaign (53 leads). Growth is capped at +200%; new campaigns sit on that line.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7973568" y="1712976"/>
            <a:ext cx="3651199" cy="4523232"/>
          </a:xfrm>
          <a:prstGeom prst="roundRect">
            <a:avLst>
              <a:gd name="adj" fmla="val 1502"/>
            </a:avLst>
          </a:prstGeom>
          <a:solidFill>
            <a:srgbClr val="F4F9F7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8229600" y="1969008"/>
            <a:ext cx="313913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IBM Plex Sans"/>
              </a:rPr>
              <a:t>Read the map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29600" y="2261616"/>
            <a:ext cx="3139135" cy="944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10161F"/>
                </a:solidFill>
                <a:latin typeface="IBM Plex Sans"/>
              </a:rPr>
              <a:t>Invisalign consult promo</a:t>
            </a:r>
            <a:r>
              <a:rPr sz="2000" b="1" i="0">
                <a:solidFill>
                  <a:srgbClr val="10161F"/>
                </a:solidFill>
                <a:latin typeface="IBM Plex Sans"/>
              </a:rPr>
              <a:t> is the one to scale.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29600" y="3316224"/>
            <a:ext cx="3139135" cy="26639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It sent 80 leads, up 100% from 40, with more volume than most campaigns.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Whitening offer fell from 72 leads to 32: watch it before it slides further.</a:t>
            </a:r>
          </a:p>
          <a:p>
            <a:pPr algn="l">
              <a:lnSpc>
                <a:spcPct val="118000"/>
              </a:lnSpc>
              <a:spcBef>
                <a:spcPts val="687"/>
              </a:spcBef>
            </a:pPr>
            <a:r>
              <a:rPr sz="1250" b="0" i="0">
                <a:solidFill>
                  <a:srgbClr val="475262"/>
                </a:solidFill>
                <a:latin typeface="IBM Plex Sans"/>
              </a:rPr>
              <a:t>2 new campaigns sit at the top of the map; give them time before judging.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leaderboard, Northwind Dental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with the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standings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3840480"/>
          </a:xfrm>
          <a:prstGeom prst="roundRect">
            <a:avLst>
              <a:gd name="adj" fmla="val 1428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Scale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Invisalign consult promo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sent 80 leads, up from 40 (+100%). Raise its budget in steps and check that lead quality holds.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Find out why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Whitening offer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slowed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fell from 72 leads to 32. Check for a paused ad set, an ended offer or a changed landing page.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330403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5528" y="343204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07008" y="341376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Next 30 days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07008" y="359664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Give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Bio link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a fair test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87568" y="343204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is new this period with 20 leads. Judge it after another 30 days, not on its first run.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881567" y="393496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8881567" y="393496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054539" y="3934968"/>
            <a:ext cx="80086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10054539" y="3934968"/>
            <a:ext cx="8008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Low effort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426415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95528" y="439216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207008" y="437388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week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07008" y="455676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Refresh the creative in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General dentistry local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87568" y="439216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Its second half brought 23 leads against 37 in the first half. Swap in new ad copy before it stalls.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881567" y="489508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881567" y="489508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0054539" y="489508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10054539" y="489508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leaderboard,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standings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scale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Invisalign consult promo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. It grew 100% to 80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Campaigns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38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Top campaign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3048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000" b="0" i="0">
                <a:solidFill>
                  <a:srgbClr val="10161F"/>
                </a:solidFill>
                <a:latin typeface="IBM Plex Sans"/>
              </a:rPr>
              <a:t>Emergency dentist…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Top 3 share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26%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Campaign-tagged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68%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Emergency dentist exact led with 106 leads (9% of all leads).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5 campaigns grew 15% or more; 1 fell 15% or more against August.</a:t>
            </a:r>
          </a:p>
        </p:txBody>
      </p:sp>
      <p:sp>
        <p:nvSpPr>
          <p:cNvPr id="20" name="Oval 19"/>
          <p:cNvSpPr/>
          <p:nvPr/>
        </p:nvSpPr>
        <p:spPr>
          <a:xfrm>
            <a:off x="57607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5528" y="4775200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68% of leads carried a campaign tag.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Campaign leaderboard,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