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CAMPAIGN LEADERBOARD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Emergency dentist exact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led 38 campaigns with 106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The top three campaigns sent 26% of all leads. Against August, 5 campaigns grew 15% or more and 1 fell as much.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38 campaigns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66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761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CAMPAIGN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CAMPAIGNS WITH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▲ +3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26%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TOP 3 SHARE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20711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EMERGENCY DENTIST EXACT LEADS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26319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+18%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leaderboard,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Every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campaign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, ranked by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Last-touch utm_campaign. Change is against August; momentum compares the second half of the period with the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Campaigns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Prospecting lookalike new pat…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0326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4686" y="283768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84686" y="283768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9384277" y="284683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12293" y="2764536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520721" y="2764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1114"/>
                </a:lnTo>
                <a:lnTo>
                  <a:pt x="759" y="1114"/>
                </a:lnTo>
                <a:lnTo>
                  <a:pt x="1138" y="2228"/>
                </a:lnTo>
                <a:lnTo>
                  <a:pt x="1517" y="1114"/>
                </a:lnTo>
                <a:lnTo>
                  <a:pt x="1897" y="1486"/>
                </a:lnTo>
                <a:lnTo>
                  <a:pt x="2276" y="1857"/>
                </a:lnTo>
                <a:lnTo>
                  <a:pt x="2655" y="2600"/>
                </a:lnTo>
                <a:lnTo>
                  <a:pt x="3034" y="2228"/>
                </a:lnTo>
                <a:lnTo>
                  <a:pt x="3414" y="1857"/>
                </a:lnTo>
                <a:lnTo>
                  <a:pt x="3793" y="0"/>
                </a:lnTo>
                <a:lnTo>
                  <a:pt x="4172" y="1857"/>
                </a:lnTo>
                <a:lnTo>
                  <a:pt x="4552" y="371"/>
                </a:lnTo>
                <a:lnTo>
                  <a:pt x="4931" y="2228"/>
                </a:lnTo>
                <a:lnTo>
                  <a:pt x="5310" y="1857"/>
                </a:lnTo>
                <a:lnTo>
                  <a:pt x="5690" y="2228"/>
                </a:lnTo>
                <a:lnTo>
                  <a:pt x="6069" y="1486"/>
                </a:lnTo>
                <a:lnTo>
                  <a:pt x="6448" y="1486"/>
                </a:lnTo>
                <a:lnTo>
                  <a:pt x="6828" y="1857"/>
                </a:lnTo>
                <a:lnTo>
                  <a:pt x="7207" y="2228"/>
                </a:lnTo>
                <a:lnTo>
                  <a:pt x="7586" y="1114"/>
                </a:lnTo>
                <a:lnTo>
                  <a:pt x="7966" y="2600"/>
                </a:lnTo>
                <a:lnTo>
                  <a:pt x="8345" y="1486"/>
                </a:lnTo>
                <a:lnTo>
                  <a:pt x="8724" y="2600"/>
                </a:lnTo>
                <a:lnTo>
                  <a:pt x="9103" y="371"/>
                </a:lnTo>
                <a:lnTo>
                  <a:pt x="9483" y="1114"/>
                </a:lnTo>
                <a:lnTo>
                  <a:pt x="9862" y="1114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1857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85457" y="2893205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0326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4686" y="3313176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84686" y="3313176"/>
            <a:ext cx="105467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9384277" y="3322320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12293" y="3240024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520721" y="323999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300"/>
                </a:lnTo>
                <a:lnTo>
                  <a:pt x="1897" y="2600"/>
                </a:lnTo>
                <a:lnTo>
                  <a:pt x="2276" y="2275"/>
                </a:lnTo>
                <a:lnTo>
                  <a:pt x="2655" y="1300"/>
                </a:lnTo>
                <a:lnTo>
                  <a:pt x="3034" y="0"/>
                </a:lnTo>
                <a:lnTo>
                  <a:pt x="3414" y="1300"/>
                </a:lnTo>
                <a:lnTo>
                  <a:pt x="3793" y="2275"/>
                </a:lnTo>
                <a:lnTo>
                  <a:pt x="4172" y="2600"/>
                </a:lnTo>
                <a:lnTo>
                  <a:pt x="4552" y="1950"/>
                </a:lnTo>
                <a:lnTo>
                  <a:pt x="4931" y="0"/>
                </a:lnTo>
                <a:lnTo>
                  <a:pt x="5310" y="1625"/>
                </a:lnTo>
                <a:lnTo>
                  <a:pt x="5690" y="650"/>
                </a:lnTo>
                <a:lnTo>
                  <a:pt x="6069" y="975"/>
                </a:lnTo>
                <a:lnTo>
                  <a:pt x="6448" y="1950"/>
                </a:lnTo>
                <a:lnTo>
                  <a:pt x="6828" y="2275"/>
                </a:lnTo>
                <a:lnTo>
                  <a:pt x="7207" y="2600"/>
                </a:lnTo>
                <a:lnTo>
                  <a:pt x="7586" y="975"/>
                </a:lnTo>
                <a:lnTo>
                  <a:pt x="7966" y="1300"/>
                </a:lnTo>
                <a:lnTo>
                  <a:pt x="8345" y="325"/>
                </a:lnTo>
                <a:lnTo>
                  <a:pt x="8724" y="2275"/>
                </a:lnTo>
                <a:lnTo>
                  <a:pt x="9103" y="22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975"/>
                </a:lnTo>
                <a:lnTo>
                  <a:pt x="10621" y="975"/>
                </a:lnTo>
                <a:lnTo>
                  <a:pt x="11000" y="1625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85457" y="334746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0326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84686" y="378866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84686" y="3788664"/>
            <a:ext cx="100881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9384277" y="379780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12293" y="3715512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520721" y="371548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28"/>
                </a:moveTo>
                <a:lnTo>
                  <a:pt x="379" y="743"/>
                </a:lnTo>
                <a:lnTo>
                  <a:pt x="759" y="1114"/>
                </a:lnTo>
                <a:lnTo>
                  <a:pt x="1138" y="2228"/>
                </a:lnTo>
                <a:lnTo>
                  <a:pt x="1517" y="2228"/>
                </a:lnTo>
                <a:lnTo>
                  <a:pt x="1897" y="2228"/>
                </a:lnTo>
                <a:lnTo>
                  <a:pt x="2276" y="2228"/>
                </a:lnTo>
                <a:lnTo>
                  <a:pt x="2655" y="2228"/>
                </a:lnTo>
                <a:lnTo>
                  <a:pt x="3034" y="1114"/>
                </a:lnTo>
                <a:lnTo>
                  <a:pt x="3414" y="371"/>
                </a:lnTo>
                <a:lnTo>
                  <a:pt x="3793" y="1486"/>
                </a:lnTo>
                <a:lnTo>
                  <a:pt x="4172" y="1857"/>
                </a:lnTo>
                <a:lnTo>
                  <a:pt x="4552" y="2228"/>
                </a:lnTo>
                <a:lnTo>
                  <a:pt x="4931" y="0"/>
                </a:lnTo>
                <a:lnTo>
                  <a:pt x="5310" y="743"/>
                </a:lnTo>
                <a:lnTo>
                  <a:pt x="5690" y="2228"/>
                </a:lnTo>
                <a:lnTo>
                  <a:pt x="6069" y="371"/>
                </a:lnTo>
                <a:lnTo>
                  <a:pt x="6448" y="1114"/>
                </a:lnTo>
                <a:lnTo>
                  <a:pt x="6828" y="2600"/>
                </a:lnTo>
                <a:lnTo>
                  <a:pt x="7207" y="1857"/>
                </a:lnTo>
                <a:lnTo>
                  <a:pt x="7586" y="743"/>
                </a:lnTo>
                <a:lnTo>
                  <a:pt x="7966" y="743"/>
                </a:lnTo>
                <a:lnTo>
                  <a:pt x="8345" y="743"/>
                </a:lnTo>
                <a:lnTo>
                  <a:pt x="8724" y="1486"/>
                </a:lnTo>
                <a:lnTo>
                  <a:pt x="9103" y="1486"/>
                </a:lnTo>
                <a:lnTo>
                  <a:pt x="9483" y="2228"/>
                </a:lnTo>
                <a:lnTo>
                  <a:pt x="9862" y="2228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743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85457" y="3742291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90326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84686" y="4264152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84686" y="4264152"/>
            <a:ext cx="91710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9384277" y="427329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12293" y="4191000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520721" y="419097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950"/>
                </a:lnTo>
                <a:lnTo>
                  <a:pt x="1897" y="2600"/>
                </a:lnTo>
                <a:lnTo>
                  <a:pt x="2276" y="1950"/>
                </a:lnTo>
                <a:lnTo>
                  <a:pt x="2655" y="1950"/>
                </a:lnTo>
                <a:lnTo>
                  <a:pt x="3034" y="0"/>
                </a:lnTo>
                <a:lnTo>
                  <a:pt x="3414" y="325"/>
                </a:lnTo>
                <a:lnTo>
                  <a:pt x="3793" y="1625"/>
                </a:lnTo>
                <a:lnTo>
                  <a:pt x="4172" y="1625"/>
                </a:lnTo>
                <a:lnTo>
                  <a:pt x="4552" y="2275"/>
                </a:lnTo>
                <a:lnTo>
                  <a:pt x="4931" y="1300"/>
                </a:lnTo>
                <a:lnTo>
                  <a:pt x="5310" y="1625"/>
                </a:lnTo>
                <a:lnTo>
                  <a:pt x="5690" y="2600"/>
                </a:lnTo>
                <a:lnTo>
                  <a:pt x="6069" y="2275"/>
                </a:lnTo>
                <a:lnTo>
                  <a:pt x="6448" y="1300"/>
                </a:lnTo>
                <a:lnTo>
                  <a:pt x="6828" y="1950"/>
                </a:lnTo>
                <a:lnTo>
                  <a:pt x="7207" y="2275"/>
                </a:lnTo>
                <a:lnTo>
                  <a:pt x="7586" y="1950"/>
                </a:lnTo>
                <a:lnTo>
                  <a:pt x="7966" y="2275"/>
                </a:lnTo>
                <a:lnTo>
                  <a:pt x="8345" y="975"/>
                </a:lnTo>
                <a:lnTo>
                  <a:pt x="8724" y="975"/>
                </a:lnTo>
                <a:lnTo>
                  <a:pt x="9103" y="9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0"/>
                </a:lnTo>
                <a:lnTo>
                  <a:pt x="10621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85457" y="438759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0326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68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84686" y="4739640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84686" y="4739640"/>
            <a:ext cx="77953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Oval 37"/>
          <p:cNvSpPr/>
          <p:nvPr/>
        </p:nvSpPr>
        <p:spPr>
          <a:xfrm>
            <a:off x="9384277" y="474878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12293" y="4666488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40" name="Freeform 39"/>
          <p:cNvSpPr/>
          <p:nvPr/>
        </p:nvSpPr>
        <p:spPr>
          <a:xfrm>
            <a:off x="10520721" y="466645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650"/>
                </a:lnTo>
                <a:lnTo>
                  <a:pt x="759" y="0"/>
                </a:lnTo>
                <a:lnTo>
                  <a:pt x="1138" y="650"/>
                </a:lnTo>
                <a:lnTo>
                  <a:pt x="1517" y="1950"/>
                </a:lnTo>
                <a:lnTo>
                  <a:pt x="1897" y="1950"/>
                </a:lnTo>
                <a:lnTo>
                  <a:pt x="2276" y="1950"/>
                </a:lnTo>
                <a:lnTo>
                  <a:pt x="2655" y="650"/>
                </a:lnTo>
                <a:lnTo>
                  <a:pt x="3034" y="1300"/>
                </a:lnTo>
                <a:lnTo>
                  <a:pt x="3414" y="0"/>
                </a:lnTo>
                <a:lnTo>
                  <a:pt x="3793" y="650"/>
                </a:lnTo>
                <a:lnTo>
                  <a:pt x="4172" y="65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0"/>
                </a:lnTo>
                <a:lnTo>
                  <a:pt x="6069" y="0"/>
                </a:lnTo>
                <a:lnTo>
                  <a:pt x="6448" y="650"/>
                </a:lnTo>
                <a:lnTo>
                  <a:pt x="6828" y="2600"/>
                </a:lnTo>
                <a:lnTo>
                  <a:pt x="7207" y="1950"/>
                </a:lnTo>
                <a:lnTo>
                  <a:pt x="7586" y="13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950"/>
                </a:lnTo>
                <a:lnTo>
                  <a:pt x="9103" y="0"/>
                </a:lnTo>
                <a:lnTo>
                  <a:pt x="9483" y="1950"/>
                </a:lnTo>
                <a:lnTo>
                  <a:pt x="9862" y="1300"/>
                </a:lnTo>
                <a:lnTo>
                  <a:pt x="10241" y="650"/>
                </a:lnTo>
                <a:lnTo>
                  <a:pt x="10621" y="650"/>
                </a:lnTo>
                <a:lnTo>
                  <a:pt x="11000" y="65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485457" y="468477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90326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84686" y="521512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84686" y="5215128"/>
            <a:ext cx="68782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9384277" y="522427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12293" y="5141976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Cooling</a:t>
            </a:r>
          </a:p>
        </p:txBody>
      </p:sp>
      <p:sp>
        <p:nvSpPr>
          <p:cNvPr id="47" name="Freeform 46"/>
          <p:cNvSpPr/>
          <p:nvPr/>
        </p:nvSpPr>
        <p:spPr>
          <a:xfrm>
            <a:off x="10520721" y="514194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79" y="2080"/>
                </a:lnTo>
                <a:lnTo>
                  <a:pt x="759" y="1560"/>
                </a:lnTo>
                <a:lnTo>
                  <a:pt x="1138" y="2080"/>
                </a:lnTo>
                <a:lnTo>
                  <a:pt x="1517" y="2080"/>
                </a:lnTo>
                <a:lnTo>
                  <a:pt x="1897" y="2080"/>
                </a:lnTo>
                <a:lnTo>
                  <a:pt x="2276" y="1560"/>
                </a:lnTo>
                <a:lnTo>
                  <a:pt x="2655" y="1040"/>
                </a:lnTo>
                <a:lnTo>
                  <a:pt x="3034" y="520"/>
                </a:lnTo>
                <a:lnTo>
                  <a:pt x="3414" y="0"/>
                </a:lnTo>
                <a:lnTo>
                  <a:pt x="3793" y="520"/>
                </a:lnTo>
                <a:lnTo>
                  <a:pt x="4172" y="2600"/>
                </a:lnTo>
                <a:lnTo>
                  <a:pt x="4552" y="2080"/>
                </a:lnTo>
                <a:lnTo>
                  <a:pt x="4931" y="1040"/>
                </a:lnTo>
                <a:lnTo>
                  <a:pt x="5310" y="0"/>
                </a:lnTo>
                <a:lnTo>
                  <a:pt x="5690" y="1560"/>
                </a:lnTo>
                <a:lnTo>
                  <a:pt x="6069" y="1560"/>
                </a:lnTo>
                <a:lnTo>
                  <a:pt x="6448" y="1560"/>
                </a:lnTo>
                <a:lnTo>
                  <a:pt x="6828" y="2600"/>
                </a:lnTo>
                <a:lnTo>
                  <a:pt x="7207" y="2080"/>
                </a:lnTo>
                <a:lnTo>
                  <a:pt x="7586" y="1560"/>
                </a:lnTo>
                <a:lnTo>
                  <a:pt x="7966" y="2080"/>
                </a:lnTo>
                <a:lnTo>
                  <a:pt x="8345" y="0"/>
                </a:lnTo>
                <a:lnTo>
                  <a:pt x="8724" y="1560"/>
                </a:lnTo>
                <a:lnTo>
                  <a:pt x="9103" y="2600"/>
                </a:lnTo>
                <a:lnTo>
                  <a:pt x="9483" y="1560"/>
                </a:lnTo>
                <a:lnTo>
                  <a:pt x="9862" y="2080"/>
                </a:lnTo>
                <a:lnTo>
                  <a:pt x="10241" y="2080"/>
                </a:lnTo>
                <a:lnTo>
                  <a:pt x="10621" y="2080"/>
                </a:lnTo>
                <a:lnTo>
                  <a:pt x="11000" y="208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485457" y="5291023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leaderboard,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Campaigns by leads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Monthly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Bio link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New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0326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84686" y="214274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84686" y="214274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9384277" y="215188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12293" y="2069592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0" name="Freeform 9"/>
          <p:cNvSpPr/>
          <p:nvPr/>
        </p:nvSpPr>
        <p:spPr>
          <a:xfrm>
            <a:off x="10520721" y="206956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1733"/>
                </a:lnTo>
                <a:lnTo>
                  <a:pt x="1138" y="1300"/>
                </a:lnTo>
                <a:lnTo>
                  <a:pt x="1517" y="2167"/>
                </a:lnTo>
                <a:lnTo>
                  <a:pt x="1897" y="2167"/>
                </a:lnTo>
                <a:lnTo>
                  <a:pt x="2276" y="2600"/>
                </a:lnTo>
                <a:lnTo>
                  <a:pt x="2655" y="0"/>
                </a:lnTo>
                <a:lnTo>
                  <a:pt x="3034" y="2167"/>
                </a:lnTo>
                <a:lnTo>
                  <a:pt x="3414" y="1733"/>
                </a:lnTo>
                <a:lnTo>
                  <a:pt x="3793" y="2167"/>
                </a:lnTo>
                <a:lnTo>
                  <a:pt x="4172" y="2167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2167"/>
                </a:lnTo>
                <a:lnTo>
                  <a:pt x="5690" y="1733"/>
                </a:lnTo>
                <a:lnTo>
                  <a:pt x="6069" y="2167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300"/>
                </a:lnTo>
                <a:lnTo>
                  <a:pt x="7966" y="2167"/>
                </a:lnTo>
                <a:lnTo>
                  <a:pt x="8345" y="1733"/>
                </a:lnTo>
                <a:lnTo>
                  <a:pt x="8724" y="130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3"/>
                </a:lnTo>
                <a:lnTo>
                  <a:pt x="10621" y="1733"/>
                </a:lnTo>
                <a:lnTo>
                  <a:pt x="11000" y="433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485457" y="2068068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0326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84686" y="2618232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84686" y="2618232"/>
            <a:ext cx="87174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9384277" y="262737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12293" y="2545080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7" name="Freeform 16"/>
          <p:cNvSpPr/>
          <p:nvPr/>
        </p:nvSpPr>
        <p:spPr>
          <a:xfrm>
            <a:off x="10520721" y="254505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2600"/>
                </a:lnTo>
                <a:lnTo>
                  <a:pt x="1138" y="21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167"/>
                </a:lnTo>
                <a:lnTo>
                  <a:pt x="2655" y="2167"/>
                </a:lnTo>
                <a:lnTo>
                  <a:pt x="3034" y="2167"/>
                </a:lnTo>
                <a:lnTo>
                  <a:pt x="3414" y="2600"/>
                </a:lnTo>
                <a:lnTo>
                  <a:pt x="3793" y="260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2167"/>
                </a:lnTo>
                <a:lnTo>
                  <a:pt x="6828" y="1733"/>
                </a:lnTo>
                <a:lnTo>
                  <a:pt x="7207" y="2600"/>
                </a:lnTo>
                <a:lnTo>
                  <a:pt x="7586" y="2167"/>
                </a:lnTo>
                <a:lnTo>
                  <a:pt x="7966" y="2167"/>
                </a:lnTo>
                <a:lnTo>
                  <a:pt x="8345" y="1300"/>
                </a:lnTo>
                <a:lnTo>
                  <a:pt x="8724" y="0"/>
                </a:lnTo>
                <a:lnTo>
                  <a:pt x="9103" y="2167"/>
                </a:lnTo>
                <a:lnTo>
                  <a:pt x="9483" y="2600"/>
                </a:lnTo>
                <a:lnTo>
                  <a:pt x="9862" y="2167"/>
                </a:lnTo>
                <a:lnTo>
                  <a:pt x="10241" y="2600"/>
                </a:lnTo>
                <a:lnTo>
                  <a:pt x="10621" y="1733"/>
                </a:lnTo>
                <a:lnTo>
                  <a:pt x="11000" y="2167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85457" y="2702052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90326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4686" y="3093720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84686" y="3093720"/>
            <a:ext cx="84533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9384277" y="3102864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2293" y="3020568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Stalling</a:t>
            </a:r>
          </a:p>
        </p:txBody>
      </p:sp>
      <p:sp>
        <p:nvSpPr>
          <p:cNvPr id="24" name="Freeform 23"/>
          <p:cNvSpPr/>
          <p:nvPr/>
        </p:nvSpPr>
        <p:spPr>
          <a:xfrm>
            <a:off x="10520721" y="302053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0"/>
                </a:lnTo>
                <a:lnTo>
                  <a:pt x="759" y="0"/>
                </a:lnTo>
                <a:lnTo>
                  <a:pt x="1138" y="8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1733"/>
                </a:lnTo>
                <a:lnTo>
                  <a:pt x="2655" y="867"/>
                </a:lnTo>
                <a:lnTo>
                  <a:pt x="3034" y="1733"/>
                </a:lnTo>
                <a:lnTo>
                  <a:pt x="3414" y="867"/>
                </a:lnTo>
                <a:lnTo>
                  <a:pt x="3793" y="1733"/>
                </a:lnTo>
                <a:lnTo>
                  <a:pt x="4172" y="1733"/>
                </a:lnTo>
                <a:lnTo>
                  <a:pt x="4552" y="2600"/>
                </a:lnTo>
                <a:lnTo>
                  <a:pt x="4931" y="1733"/>
                </a:lnTo>
                <a:lnTo>
                  <a:pt x="5310" y="1733"/>
                </a:lnTo>
                <a:lnTo>
                  <a:pt x="5690" y="1733"/>
                </a:lnTo>
                <a:lnTo>
                  <a:pt x="6069" y="1733"/>
                </a:lnTo>
                <a:lnTo>
                  <a:pt x="6448" y="1733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3"/>
                </a:lnTo>
                <a:lnTo>
                  <a:pt x="7966" y="1733"/>
                </a:lnTo>
                <a:lnTo>
                  <a:pt x="8345" y="1733"/>
                </a:lnTo>
                <a:lnTo>
                  <a:pt x="8724" y="2600"/>
                </a:lnTo>
                <a:lnTo>
                  <a:pt x="9103" y="1733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3"/>
                </a:lnTo>
                <a:lnTo>
                  <a:pt x="10621" y="2600"/>
                </a:lnTo>
                <a:lnTo>
                  <a:pt x="11000" y="1733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85457" y="313791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0326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84686" y="356920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84686" y="3569208"/>
            <a:ext cx="79249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9384277" y="357835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12293" y="3496056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1" name="Freeform 30"/>
          <p:cNvSpPr/>
          <p:nvPr/>
        </p:nvSpPr>
        <p:spPr>
          <a:xfrm>
            <a:off x="10520721" y="349602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650"/>
                </a:lnTo>
                <a:lnTo>
                  <a:pt x="1138" y="2600"/>
                </a:lnTo>
                <a:lnTo>
                  <a:pt x="1517" y="2600"/>
                </a:lnTo>
                <a:lnTo>
                  <a:pt x="1897" y="1300"/>
                </a:lnTo>
                <a:lnTo>
                  <a:pt x="2276" y="2600"/>
                </a:lnTo>
                <a:lnTo>
                  <a:pt x="2655" y="195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195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600"/>
                </a:lnTo>
                <a:lnTo>
                  <a:pt x="5310" y="1300"/>
                </a:lnTo>
                <a:lnTo>
                  <a:pt x="5690" y="1300"/>
                </a:lnTo>
                <a:lnTo>
                  <a:pt x="6069" y="0"/>
                </a:lnTo>
                <a:lnTo>
                  <a:pt x="6448" y="1950"/>
                </a:lnTo>
                <a:lnTo>
                  <a:pt x="6828" y="13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300"/>
                </a:lnTo>
                <a:lnTo>
                  <a:pt x="9103" y="26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195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485457" y="3692652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390326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84686" y="4044696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84686" y="4044696"/>
            <a:ext cx="68683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Oval 35"/>
          <p:cNvSpPr/>
          <p:nvPr/>
        </p:nvSpPr>
        <p:spPr>
          <a:xfrm>
            <a:off x="9384277" y="405384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512293" y="3971544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Cooling</a:t>
            </a:r>
          </a:p>
        </p:txBody>
      </p:sp>
      <p:sp>
        <p:nvSpPr>
          <p:cNvPr id="38" name="Freeform 37"/>
          <p:cNvSpPr/>
          <p:nvPr/>
        </p:nvSpPr>
        <p:spPr>
          <a:xfrm>
            <a:off x="10520721" y="397151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867"/>
                </a:lnTo>
                <a:lnTo>
                  <a:pt x="759" y="1733"/>
                </a:lnTo>
                <a:lnTo>
                  <a:pt x="1138" y="1733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600"/>
                </a:lnTo>
                <a:lnTo>
                  <a:pt x="2655" y="2600"/>
                </a:lnTo>
                <a:lnTo>
                  <a:pt x="3034" y="867"/>
                </a:lnTo>
                <a:lnTo>
                  <a:pt x="3414" y="2600"/>
                </a:lnTo>
                <a:lnTo>
                  <a:pt x="3793" y="1733"/>
                </a:lnTo>
                <a:lnTo>
                  <a:pt x="4172" y="867"/>
                </a:lnTo>
                <a:lnTo>
                  <a:pt x="4552" y="2600"/>
                </a:lnTo>
                <a:lnTo>
                  <a:pt x="4931" y="867"/>
                </a:lnTo>
                <a:lnTo>
                  <a:pt x="5310" y="1733"/>
                </a:lnTo>
                <a:lnTo>
                  <a:pt x="5690" y="867"/>
                </a:lnTo>
                <a:lnTo>
                  <a:pt x="6069" y="1733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3"/>
                </a:lnTo>
                <a:lnTo>
                  <a:pt x="7966" y="2600"/>
                </a:lnTo>
                <a:lnTo>
                  <a:pt x="8345" y="2600"/>
                </a:lnTo>
                <a:lnTo>
                  <a:pt x="8724" y="1733"/>
                </a:lnTo>
                <a:lnTo>
                  <a:pt x="9103" y="2600"/>
                </a:lnTo>
                <a:lnTo>
                  <a:pt x="9483" y="1733"/>
                </a:lnTo>
                <a:lnTo>
                  <a:pt x="9862" y="2600"/>
                </a:lnTo>
                <a:lnTo>
                  <a:pt x="10241" y="26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485457" y="393039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390326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84686" y="452018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84686" y="4520184"/>
            <a:ext cx="52833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Oval 42"/>
          <p:cNvSpPr/>
          <p:nvPr/>
        </p:nvSpPr>
        <p:spPr>
          <a:xfrm>
            <a:off x="9384277" y="452932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12293" y="4447032"/>
            <a:ext cx="96275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45" name="Freeform 44"/>
          <p:cNvSpPr/>
          <p:nvPr/>
        </p:nvSpPr>
        <p:spPr>
          <a:xfrm>
            <a:off x="10520721" y="444700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2600"/>
                </a:lnTo>
                <a:lnTo>
                  <a:pt x="759" y="2600"/>
                </a:lnTo>
                <a:lnTo>
                  <a:pt x="1138" y="0"/>
                </a:lnTo>
                <a:lnTo>
                  <a:pt x="1517" y="2600"/>
                </a:lnTo>
                <a:lnTo>
                  <a:pt x="1897" y="2600"/>
                </a:lnTo>
                <a:lnTo>
                  <a:pt x="2276" y="2600"/>
                </a:lnTo>
                <a:lnTo>
                  <a:pt x="2655" y="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0"/>
                </a:lnTo>
                <a:lnTo>
                  <a:pt x="4172" y="130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13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300"/>
                </a:lnTo>
                <a:lnTo>
                  <a:pt x="8345" y="2600"/>
                </a:lnTo>
                <a:lnTo>
                  <a:pt x="8724" y="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485457" y="440588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26 campaigns more with 80 leads are not shown. Share is of all 1,120 leads; 32% carried no campaign tag. Highlighted: the campaign to scale.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leaderboard,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scale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and where to fix.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Each dot is a campaign. 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Volume vs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88008" y="5166360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−100%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88008" y="4490466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99026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88008" y="3814572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723132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100%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88008" y="3138678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047238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200%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88008" y="2462784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371344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300%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8800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2224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64536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98776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25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41064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5304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50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117592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51832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75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94120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28360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100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125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88008" y="5458968"/>
            <a:ext cx="588264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0484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082247" y="2462784"/>
            <a:ext cx="0" cy="2703576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588008" y="4490466"/>
            <a:ext cx="5882640" cy="0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357031" y="4150701"/>
            <a:ext cx="438912" cy="43891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708804" y="4226216"/>
            <a:ext cx="417654" cy="417654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523743" y="4207770"/>
            <a:ext cx="411288" cy="411288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153845" y="3615519"/>
            <a:ext cx="398105" cy="398105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599651" y="4248557"/>
            <a:ext cx="377026" cy="377026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230715" y="4261517"/>
            <a:ext cx="361920" cy="36192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586409" y="4259845"/>
            <a:ext cx="332821" cy="33282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990283" y="4295791"/>
            <a:ext cx="301484" cy="301484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944546" y="4716845"/>
            <a:ext cx="298835" cy="298835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853136" y="4268736"/>
            <a:ext cx="293411" cy="29341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70602" y="4419088"/>
            <a:ext cx="281991" cy="28199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397700" y="3007148"/>
            <a:ext cx="263061" cy="263061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600621" y="4278717"/>
            <a:ext cx="1802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Emergency dentist exact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98481" y="4006760"/>
            <a:ext cx="17297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Brand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75897" y="4637346"/>
            <a:ext cx="25984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Prospecting lookalike new patients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97670" y="3723132"/>
            <a:ext cx="1874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Invisalign consult promo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98461" y="4345630"/>
            <a:ext cx="19469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Retargeting site visitors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14645" y="4040389"/>
            <a:ext cx="13677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Invisalign phrase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358070" y="4615563"/>
            <a:ext cx="16573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Teeth whitening broad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06481" y="3047238"/>
            <a:ext cx="7162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Bio link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Scale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Fix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67944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New bets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7944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Watch</a:t>
            </a:r>
          </a:p>
        </p:txBody>
      </p:sp>
      <p:sp>
        <p:nvSpPr>
          <p:cNvPr id="57" name="Oval 56"/>
          <p:cNvSpPr/>
          <p:nvPr/>
        </p:nvSpPr>
        <p:spPr>
          <a:xfrm>
            <a:off x="1588008" y="5568696"/>
            <a:ext cx="109728" cy="109728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752600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Ran in both periods</a:t>
            </a:r>
          </a:p>
        </p:txBody>
      </p:sp>
      <p:sp>
        <p:nvSpPr>
          <p:cNvPr id="59" name="Oval 58"/>
          <p:cNvSpPr/>
          <p:nvPr/>
        </p:nvSpPr>
        <p:spPr>
          <a:xfrm>
            <a:off x="3291078" y="5568696"/>
            <a:ext cx="109728" cy="109728"/>
          </a:xfrm>
          <a:prstGeom prst="ellipse">
            <a:avLst/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455670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New this period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The vertical line is the median campaign (53 leads). Growth is capped at +200%; new campaigns sit on that line.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973568" y="1804416"/>
            <a:ext cx="365119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ectangle 62"/>
          <p:cNvSpPr/>
          <p:nvPr/>
        </p:nvSpPr>
        <p:spPr>
          <a:xfrm>
            <a:off x="7979054" y="1809902"/>
            <a:ext cx="364022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4" name="Connector 63"/>
          <p:cNvCxnSpPr/>
          <p:nvPr/>
        </p:nvCxnSpPr>
        <p:spPr>
          <a:xfrm>
            <a:off x="7973568" y="3130296"/>
            <a:ext cx="365119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8229600" y="2060448"/>
            <a:ext cx="313913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READ THE MAP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29600" y="235305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Invisalign consult promo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is the one to scale.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29600" y="3313176"/>
            <a:ext cx="313913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It sent 80 leads, up 100% from 40, with more volume than most campaigns.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Whitening offer fell from 72 leads to 32: watch it before it slides further.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2 new campaigns sit at the top of the map; give them time before judging.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leaderboard, Northwind Dental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with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standings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Scale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Invisalign consult promo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sent 80 leads, up from 40 (+100%). Raise its budget in steps and check that lead quality holds.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Find out why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Whitening offer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slowed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fell from 72 leads to 32. Check for a paused ad set, an ended offer or a changed landing page.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30 DAYS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Give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Bio link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 fair test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is new this period with 20 leads. Judge it after another 30 days, not on its first run.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Refresh the creative in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General dentistry local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Its second half brought 23 leads against 37 in the first half. Swap in new ad copy before it stalls.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leaderboard,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STANDINGS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scale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Invisalign consult promo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grew 100% to 80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leaderboard,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