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embeddedFontLst>
    <p:embeddedFont>
      <p:font typeface="Barlow" charset="0"/>
      <p:regular r:id="rId14"/>
      <p:bold r:id="rId15"/>
    </p:embeddedFont>
    <p:embeddedFont>
      <p:font typeface="Barlow Condensed" charset="0"/>
      <p:regular r:id="rId16"/>
      <p:bold r:id="rId17"/>
    </p:embeddedFont>
    <p:embeddedFont>
      <p:font typeface="IBM Plex Mono" charset="0"/>
      <p:regular r:id="rId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font" Target="fonts/font1.fntdata"/><Relationship Id="rId15" Type="http://schemas.openxmlformats.org/officeDocument/2006/relationships/font" Target="fonts/font2.fntdata"/><Relationship Id="rId16" Type="http://schemas.openxmlformats.org/officeDocument/2006/relationships/font" Target="fonts/font3.fntdata"/><Relationship Id="rId17" Type="http://schemas.openxmlformats.org/officeDocument/2006/relationships/font" Target="fonts/font4.fntdata"/><Relationship Id="rId18" Type="http://schemas.openxmlformats.org/officeDocument/2006/relationships/font" Target="fonts/font5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B3229"/>
            </a:gs>
            <a:gs pos="70000">
              <a:srgbClr val="05110E"/>
            </a:gs>
            <a:gs pos="100000">
              <a:srgbClr val="05110E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3891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Northwind Dental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82880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47A58E"/>
                </a:solidFill>
                <a:latin typeface="Barlow"/>
              </a:rPr>
              <a:t>Campaign leaderboard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19883" y="182880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September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40280"/>
            <a:ext cx="10058400" cy="16383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5100" b="1" i="0">
                <a:solidFill>
                  <a:srgbClr val="47A58E"/>
                </a:solidFill>
                <a:latin typeface="Barlow"/>
              </a:rPr>
              <a:t>Emergency dentist exact</a:t>
            </a:r>
            <a:r>
              <a:rPr sz="5100" b="1" i="0">
                <a:solidFill>
                  <a:srgbClr val="F3F5F8"/>
                </a:solidFill>
                <a:latin typeface="Barlow"/>
              </a:rPr>
              <a:t> led 38 campaigns with 106 leads.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015740"/>
            <a:ext cx="8595360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rgbClr val="B3C2BD"/>
                </a:solidFill>
                <a:latin typeface="Barlow"/>
              </a:rPr>
              <a:t>The top three campaigns sent 26% of all leads. Against August, 5 campaigns grew 15% or more and 1 fell as much.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06440"/>
            <a:ext cx="2089861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Oval 7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5806440"/>
            <a:ext cx="1815541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UTM Grabber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51533" y="5806440"/>
            <a:ext cx="2089861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1,120 leads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748229" y="5806440"/>
            <a:ext cx="2508199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Oval 11"/>
          <p:cNvSpPr/>
          <p:nvPr/>
        </p:nvSpPr>
        <p:spPr>
          <a:xfrm>
            <a:off x="2862529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022549" y="5806440"/>
            <a:ext cx="223387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Sample data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10889" y="5806440"/>
            <a:ext cx="250819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The numbers that matter.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68096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Campaign leads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1999488"/>
            <a:ext cx="2238680" cy="7594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5200" b="1" i="0">
                <a:solidFill>
                  <a:srgbClr val="F3F5F8"/>
                </a:solidFill>
                <a:latin typeface="Barlow Condensed"/>
              </a:rPr>
              <a:t>761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2775712"/>
            <a:ext cx="223868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4ED38A"/>
                </a:solidFill>
                <a:latin typeface="Barlow Condensed"/>
              </a:rPr>
              <a:t>▲ +12%  vs August</a:t>
            </a:r>
          </a:p>
        </p:txBody>
      </p:sp>
      <p:sp>
        <p:nvSpPr>
          <p:cNvPr id="8" name="Freeform 7"/>
          <p:cNvSpPr/>
          <p:nvPr/>
        </p:nvSpPr>
        <p:spPr>
          <a:xfrm>
            <a:off x="768096" y="3179003"/>
            <a:ext cx="2238634" cy="502920"/>
          </a:xfrm>
          <a:custGeom>
            <a:avLst/>
            <a:gdLst/>
            <a:ahLst/>
            <a:cxnLst/>
            <a:rect l="l" t="t" r="r" b="b"/>
            <a:pathLst>
              <a:path w="24482" h="5500">
                <a:moveTo>
                  <a:pt x="0" y="2017"/>
                </a:moveTo>
                <a:lnTo>
                  <a:pt x="844" y="2200"/>
                </a:lnTo>
                <a:lnTo>
                  <a:pt x="1688" y="1834"/>
                </a:lnTo>
                <a:lnTo>
                  <a:pt x="2532" y="2384"/>
                </a:lnTo>
                <a:lnTo>
                  <a:pt x="3376" y="3667"/>
                </a:lnTo>
                <a:lnTo>
                  <a:pt x="4221" y="4400"/>
                </a:lnTo>
                <a:lnTo>
                  <a:pt x="5065" y="4767"/>
                </a:lnTo>
                <a:lnTo>
                  <a:pt x="5909" y="1284"/>
                </a:lnTo>
                <a:lnTo>
                  <a:pt x="6753" y="367"/>
                </a:lnTo>
                <a:lnTo>
                  <a:pt x="7598" y="184"/>
                </a:lnTo>
                <a:lnTo>
                  <a:pt x="8442" y="1650"/>
                </a:lnTo>
                <a:lnTo>
                  <a:pt x="9286" y="4034"/>
                </a:lnTo>
                <a:lnTo>
                  <a:pt x="10130" y="4217"/>
                </a:lnTo>
                <a:lnTo>
                  <a:pt x="10974" y="184"/>
                </a:lnTo>
                <a:lnTo>
                  <a:pt x="11819" y="1100"/>
                </a:lnTo>
                <a:lnTo>
                  <a:pt x="12663" y="2384"/>
                </a:lnTo>
                <a:lnTo>
                  <a:pt x="13507" y="1834"/>
                </a:lnTo>
                <a:lnTo>
                  <a:pt x="14351" y="2750"/>
                </a:lnTo>
                <a:lnTo>
                  <a:pt x="15196" y="4217"/>
                </a:lnTo>
                <a:lnTo>
                  <a:pt x="16040" y="5500"/>
                </a:lnTo>
                <a:lnTo>
                  <a:pt x="16884" y="1834"/>
                </a:lnTo>
                <a:lnTo>
                  <a:pt x="17728" y="2934"/>
                </a:lnTo>
                <a:lnTo>
                  <a:pt x="18572" y="0"/>
                </a:lnTo>
                <a:lnTo>
                  <a:pt x="19417" y="1650"/>
                </a:lnTo>
                <a:lnTo>
                  <a:pt x="20261" y="1650"/>
                </a:lnTo>
                <a:lnTo>
                  <a:pt x="21105" y="5134"/>
                </a:lnTo>
                <a:lnTo>
                  <a:pt x="21949" y="4400"/>
                </a:lnTo>
                <a:lnTo>
                  <a:pt x="22794" y="1834"/>
                </a:lnTo>
                <a:lnTo>
                  <a:pt x="23638" y="3117"/>
                </a:lnTo>
                <a:lnTo>
                  <a:pt x="24482" y="1467"/>
                </a:lnTo>
                <a:lnTo>
                  <a:pt x="24482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47A58E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768096" y="3179003"/>
            <a:ext cx="2238634" cy="502920"/>
          </a:xfrm>
          <a:custGeom>
            <a:avLst/>
            <a:gdLst/>
            <a:ahLst/>
            <a:cxnLst/>
            <a:rect l="l" t="t" r="r" b="b"/>
            <a:pathLst>
              <a:path w="24482" h="5500">
                <a:moveTo>
                  <a:pt x="0" y="2017"/>
                </a:moveTo>
                <a:lnTo>
                  <a:pt x="844" y="2200"/>
                </a:lnTo>
                <a:lnTo>
                  <a:pt x="1688" y="1834"/>
                </a:lnTo>
                <a:lnTo>
                  <a:pt x="2532" y="2384"/>
                </a:lnTo>
                <a:lnTo>
                  <a:pt x="3376" y="3667"/>
                </a:lnTo>
                <a:lnTo>
                  <a:pt x="4221" y="4400"/>
                </a:lnTo>
                <a:lnTo>
                  <a:pt x="5065" y="4767"/>
                </a:lnTo>
                <a:lnTo>
                  <a:pt x="5909" y="1284"/>
                </a:lnTo>
                <a:lnTo>
                  <a:pt x="6753" y="367"/>
                </a:lnTo>
                <a:lnTo>
                  <a:pt x="7598" y="184"/>
                </a:lnTo>
                <a:lnTo>
                  <a:pt x="8442" y="1650"/>
                </a:lnTo>
                <a:lnTo>
                  <a:pt x="9286" y="4034"/>
                </a:lnTo>
                <a:lnTo>
                  <a:pt x="10130" y="4217"/>
                </a:lnTo>
                <a:lnTo>
                  <a:pt x="10974" y="184"/>
                </a:lnTo>
                <a:lnTo>
                  <a:pt x="11819" y="1100"/>
                </a:lnTo>
                <a:lnTo>
                  <a:pt x="12663" y="2384"/>
                </a:lnTo>
                <a:lnTo>
                  <a:pt x="13507" y="1834"/>
                </a:lnTo>
                <a:lnTo>
                  <a:pt x="14351" y="2750"/>
                </a:lnTo>
                <a:lnTo>
                  <a:pt x="15196" y="4217"/>
                </a:lnTo>
                <a:lnTo>
                  <a:pt x="16040" y="5500"/>
                </a:lnTo>
                <a:lnTo>
                  <a:pt x="16884" y="1834"/>
                </a:lnTo>
                <a:lnTo>
                  <a:pt x="17728" y="2934"/>
                </a:lnTo>
                <a:lnTo>
                  <a:pt x="18572" y="0"/>
                </a:lnTo>
                <a:lnTo>
                  <a:pt x="19417" y="1650"/>
                </a:lnTo>
                <a:lnTo>
                  <a:pt x="20261" y="1650"/>
                </a:lnTo>
                <a:lnTo>
                  <a:pt x="21105" y="5134"/>
                </a:lnTo>
                <a:lnTo>
                  <a:pt x="21949" y="4400"/>
                </a:lnTo>
                <a:lnTo>
                  <a:pt x="22794" y="1834"/>
                </a:lnTo>
                <a:lnTo>
                  <a:pt x="23638" y="3117"/>
                </a:lnTo>
                <a:lnTo>
                  <a:pt x="24482" y="1467"/>
                </a:lnTo>
              </a:path>
            </a:pathLst>
          </a:custGeom>
          <a:noFill/>
          <a:ln w="22225" cap="rnd">
            <a:solidFill>
              <a:srgbClr val="47A58E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2965628" y="3272028"/>
            <a:ext cx="82296" cy="82296"/>
          </a:xfrm>
          <a:prstGeom prst="ellipse">
            <a:avLst/>
          </a:prstGeom>
          <a:solidFill>
            <a:srgbClr val="47A58E"/>
          </a:solidFill>
          <a:ln w="1270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3372536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3573704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Campaigns with leads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73704" y="1999488"/>
            <a:ext cx="2238680" cy="7594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5200" b="1" i="0">
                <a:solidFill>
                  <a:srgbClr val="F3F5F8"/>
                </a:solidFill>
                <a:latin typeface="Barlow Condensed"/>
              </a:rPr>
              <a:t>38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73704" y="2775712"/>
            <a:ext cx="223868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 Condensed"/>
              </a:rPr>
              <a:t>▲ +3  vs August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78144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6379312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Top 3 share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79312" y="1999488"/>
            <a:ext cx="2238680" cy="7594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5200" b="1" i="0">
                <a:solidFill>
                  <a:srgbClr val="F3F5F8"/>
                </a:solidFill>
                <a:latin typeface="Barlow Condensed"/>
              </a:rPr>
              <a:t>26%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79312" y="2775712"/>
            <a:ext cx="223868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 Condensed"/>
              </a:rPr>
              <a:t>Flat vs August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983751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9184919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Emergency dentist exact leads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84919" y="1999488"/>
            <a:ext cx="2238680" cy="7594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5200" b="1" i="0">
                <a:solidFill>
                  <a:srgbClr val="F3F5F8"/>
                </a:solidFill>
                <a:latin typeface="Barlow Condensed"/>
              </a:rPr>
              <a:t>106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84919" y="2775712"/>
            <a:ext cx="223868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4ED38A"/>
                </a:solidFill>
                <a:latin typeface="Barlow Condensed"/>
              </a:rPr>
              <a:t>▲ +18%  vs August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Campaign leaderboard, Northwind Dental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2 / 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The standings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Every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campaign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, ranked by leads.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32283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B3C2BD"/>
                </a:solidFill>
                <a:latin typeface="Barlow"/>
              </a:rPr>
              <a:t>Last-touch utm_campaign. Change is against August; momentum compares the second half of the period with the first.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789176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Campaigns by </a:t>
            </a:r>
            <a:r>
              <a:rPr sz="1400" b="1" i="0">
                <a:solidFill>
                  <a:srgbClr val="47A58E"/>
                </a:solidFill>
                <a:latin typeface="Barlow"/>
              </a:rPr>
              <a:t>leads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2200656"/>
          <a:ext cx="11057839" cy="3328416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448291"/>
                <a:gridCol w="2291264"/>
                <a:gridCol w="1992403"/>
                <a:gridCol w="1992403"/>
                <a:gridCol w="996202"/>
                <a:gridCol w="996202"/>
                <a:gridCol w="1145632"/>
                <a:gridCol w="1195442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Source / medium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Share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Change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Momentum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Daily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Emergency dentist exact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+18%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Brand northwind dental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Prospecting lookalike new pa…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facebook / paid_soci…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+11%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Invisalign consult promo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facebook / paid_soci…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+100%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Retargeting site visitors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facebook / paid_soci…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General dentistry local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390326" y="279501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106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84686" y="2868168"/>
            <a:ext cx="1215163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5984686" y="2868168"/>
            <a:ext cx="1215163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375133" y="2804160"/>
            <a:ext cx="680314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9375133" y="2804160"/>
            <a:ext cx="680314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3C2BD"/>
                </a:solidFill>
                <a:latin typeface="Barlow"/>
              </a:rPr>
              <a:t>Steady</a:t>
            </a:r>
          </a:p>
        </p:txBody>
      </p:sp>
      <p:sp>
        <p:nvSpPr>
          <p:cNvPr id="12" name="Freeform 11"/>
          <p:cNvSpPr/>
          <p:nvPr/>
        </p:nvSpPr>
        <p:spPr>
          <a:xfrm>
            <a:off x="10520721" y="2794955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2600"/>
                </a:moveTo>
                <a:lnTo>
                  <a:pt x="379" y="1114"/>
                </a:lnTo>
                <a:lnTo>
                  <a:pt x="759" y="1114"/>
                </a:lnTo>
                <a:lnTo>
                  <a:pt x="1138" y="2229"/>
                </a:lnTo>
                <a:lnTo>
                  <a:pt x="1517" y="1114"/>
                </a:lnTo>
                <a:lnTo>
                  <a:pt x="1897" y="1486"/>
                </a:lnTo>
                <a:lnTo>
                  <a:pt x="2276" y="1857"/>
                </a:lnTo>
                <a:lnTo>
                  <a:pt x="2655" y="2600"/>
                </a:lnTo>
                <a:lnTo>
                  <a:pt x="3034" y="2229"/>
                </a:lnTo>
                <a:lnTo>
                  <a:pt x="3414" y="1857"/>
                </a:lnTo>
                <a:lnTo>
                  <a:pt x="3793" y="0"/>
                </a:lnTo>
                <a:lnTo>
                  <a:pt x="4172" y="1857"/>
                </a:lnTo>
                <a:lnTo>
                  <a:pt x="4552" y="372"/>
                </a:lnTo>
                <a:lnTo>
                  <a:pt x="4931" y="2229"/>
                </a:lnTo>
                <a:lnTo>
                  <a:pt x="5310" y="1857"/>
                </a:lnTo>
                <a:lnTo>
                  <a:pt x="5690" y="2229"/>
                </a:lnTo>
                <a:lnTo>
                  <a:pt x="6069" y="1486"/>
                </a:lnTo>
                <a:lnTo>
                  <a:pt x="6448" y="1486"/>
                </a:lnTo>
                <a:lnTo>
                  <a:pt x="6828" y="1857"/>
                </a:lnTo>
                <a:lnTo>
                  <a:pt x="7207" y="2229"/>
                </a:lnTo>
                <a:lnTo>
                  <a:pt x="7586" y="1114"/>
                </a:lnTo>
                <a:lnTo>
                  <a:pt x="7966" y="2600"/>
                </a:lnTo>
                <a:lnTo>
                  <a:pt x="8345" y="1486"/>
                </a:lnTo>
                <a:lnTo>
                  <a:pt x="8724" y="2600"/>
                </a:lnTo>
                <a:lnTo>
                  <a:pt x="9103" y="372"/>
                </a:lnTo>
                <a:lnTo>
                  <a:pt x="9483" y="1114"/>
                </a:lnTo>
                <a:lnTo>
                  <a:pt x="9862" y="1114"/>
                </a:lnTo>
                <a:lnTo>
                  <a:pt x="10241" y="1857"/>
                </a:lnTo>
                <a:lnTo>
                  <a:pt x="10621" y="1857"/>
                </a:lnTo>
                <a:lnTo>
                  <a:pt x="11000" y="1857"/>
                </a:lnTo>
              </a:path>
            </a:pathLst>
          </a:custGeom>
          <a:noFill/>
          <a:ln w="22225" cap="rnd">
            <a:solidFill>
              <a:srgbClr val="2C937B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1485457" y="2923685"/>
            <a:ext cx="82296" cy="82296"/>
          </a:xfrm>
          <a:prstGeom prst="ellipse">
            <a:avLst/>
          </a:prstGeom>
          <a:solidFill>
            <a:srgbClr val="2C937B"/>
          </a:solidFill>
          <a:ln w="1270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390326" y="327050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92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84686" y="3343656"/>
            <a:ext cx="1215163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5984686" y="3343656"/>
            <a:ext cx="1054670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9375133" y="3279648"/>
            <a:ext cx="680314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9375133" y="3279648"/>
            <a:ext cx="680314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3C2BD"/>
                </a:solidFill>
                <a:latin typeface="Barlow"/>
              </a:rPr>
              <a:t>Steady</a:t>
            </a:r>
          </a:p>
        </p:txBody>
      </p:sp>
      <p:sp>
        <p:nvSpPr>
          <p:cNvPr id="19" name="Freeform 18"/>
          <p:cNvSpPr/>
          <p:nvPr/>
        </p:nvSpPr>
        <p:spPr>
          <a:xfrm>
            <a:off x="10520721" y="3270443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1300"/>
                </a:moveTo>
                <a:lnTo>
                  <a:pt x="379" y="1950"/>
                </a:lnTo>
                <a:lnTo>
                  <a:pt x="759" y="1950"/>
                </a:lnTo>
                <a:lnTo>
                  <a:pt x="1138" y="1625"/>
                </a:lnTo>
                <a:lnTo>
                  <a:pt x="1517" y="1300"/>
                </a:lnTo>
                <a:lnTo>
                  <a:pt x="1897" y="2600"/>
                </a:lnTo>
                <a:lnTo>
                  <a:pt x="2276" y="2275"/>
                </a:lnTo>
                <a:lnTo>
                  <a:pt x="2655" y="1300"/>
                </a:lnTo>
                <a:lnTo>
                  <a:pt x="3034" y="0"/>
                </a:lnTo>
                <a:lnTo>
                  <a:pt x="3414" y="1300"/>
                </a:lnTo>
                <a:lnTo>
                  <a:pt x="3793" y="2275"/>
                </a:lnTo>
                <a:lnTo>
                  <a:pt x="4172" y="2600"/>
                </a:lnTo>
                <a:lnTo>
                  <a:pt x="4552" y="1950"/>
                </a:lnTo>
                <a:lnTo>
                  <a:pt x="4931" y="0"/>
                </a:lnTo>
                <a:lnTo>
                  <a:pt x="5310" y="1625"/>
                </a:lnTo>
                <a:lnTo>
                  <a:pt x="5690" y="650"/>
                </a:lnTo>
                <a:lnTo>
                  <a:pt x="6069" y="975"/>
                </a:lnTo>
                <a:lnTo>
                  <a:pt x="6448" y="1950"/>
                </a:lnTo>
                <a:lnTo>
                  <a:pt x="6828" y="2275"/>
                </a:lnTo>
                <a:lnTo>
                  <a:pt x="7207" y="2600"/>
                </a:lnTo>
                <a:lnTo>
                  <a:pt x="7586" y="975"/>
                </a:lnTo>
                <a:lnTo>
                  <a:pt x="7966" y="1300"/>
                </a:lnTo>
                <a:lnTo>
                  <a:pt x="8345" y="325"/>
                </a:lnTo>
                <a:lnTo>
                  <a:pt x="8724" y="2275"/>
                </a:lnTo>
                <a:lnTo>
                  <a:pt x="9103" y="2275"/>
                </a:lnTo>
                <a:lnTo>
                  <a:pt x="9483" y="2600"/>
                </a:lnTo>
                <a:lnTo>
                  <a:pt x="9862" y="2275"/>
                </a:lnTo>
                <a:lnTo>
                  <a:pt x="10241" y="975"/>
                </a:lnTo>
                <a:lnTo>
                  <a:pt x="10621" y="975"/>
                </a:lnTo>
                <a:lnTo>
                  <a:pt x="11000" y="1625"/>
                </a:lnTo>
              </a:path>
            </a:pathLst>
          </a:custGeom>
          <a:noFill/>
          <a:ln w="22225" cap="rnd">
            <a:solidFill>
              <a:srgbClr val="2C937B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1485457" y="3377946"/>
            <a:ext cx="82296" cy="82296"/>
          </a:xfrm>
          <a:prstGeom prst="ellipse">
            <a:avLst/>
          </a:prstGeom>
          <a:solidFill>
            <a:srgbClr val="2C937B"/>
          </a:solidFill>
          <a:ln w="1270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390326" y="374599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88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984686" y="3819144"/>
            <a:ext cx="1215163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5984686" y="3819144"/>
            <a:ext cx="1008815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9375133" y="3755136"/>
            <a:ext cx="680314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9375133" y="3755136"/>
            <a:ext cx="680314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3C2BD"/>
                </a:solidFill>
                <a:latin typeface="Barlow"/>
              </a:rPr>
              <a:t>Steady</a:t>
            </a:r>
          </a:p>
        </p:txBody>
      </p:sp>
      <p:sp>
        <p:nvSpPr>
          <p:cNvPr id="26" name="Freeform 25"/>
          <p:cNvSpPr/>
          <p:nvPr/>
        </p:nvSpPr>
        <p:spPr>
          <a:xfrm>
            <a:off x="10520721" y="3745931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2229"/>
                </a:moveTo>
                <a:lnTo>
                  <a:pt x="379" y="743"/>
                </a:lnTo>
                <a:lnTo>
                  <a:pt x="759" y="1114"/>
                </a:lnTo>
                <a:lnTo>
                  <a:pt x="1138" y="2229"/>
                </a:lnTo>
                <a:lnTo>
                  <a:pt x="1517" y="2229"/>
                </a:lnTo>
                <a:lnTo>
                  <a:pt x="1897" y="2229"/>
                </a:lnTo>
                <a:lnTo>
                  <a:pt x="2276" y="2229"/>
                </a:lnTo>
                <a:lnTo>
                  <a:pt x="2655" y="2229"/>
                </a:lnTo>
                <a:lnTo>
                  <a:pt x="3034" y="1114"/>
                </a:lnTo>
                <a:lnTo>
                  <a:pt x="3414" y="372"/>
                </a:lnTo>
                <a:lnTo>
                  <a:pt x="3793" y="1486"/>
                </a:lnTo>
                <a:lnTo>
                  <a:pt x="4172" y="1857"/>
                </a:lnTo>
                <a:lnTo>
                  <a:pt x="4552" y="2229"/>
                </a:lnTo>
                <a:lnTo>
                  <a:pt x="4931" y="0"/>
                </a:lnTo>
                <a:lnTo>
                  <a:pt x="5310" y="743"/>
                </a:lnTo>
                <a:lnTo>
                  <a:pt x="5690" y="2229"/>
                </a:lnTo>
                <a:lnTo>
                  <a:pt x="6069" y="372"/>
                </a:lnTo>
                <a:lnTo>
                  <a:pt x="6448" y="1114"/>
                </a:lnTo>
                <a:lnTo>
                  <a:pt x="6828" y="2600"/>
                </a:lnTo>
                <a:lnTo>
                  <a:pt x="7207" y="1857"/>
                </a:lnTo>
                <a:lnTo>
                  <a:pt x="7586" y="743"/>
                </a:lnTo>
                <a:lnTo>
                  <a:pt x="7966" y="743"/>
                </a:lnTo>
                <a:lnTo>
                  <a:pt x="8345" y="743"/>
                </a:lnTo>
                <a:lnTo>
                  <a:pt x="8724" y="1486"/>
                </a:lnTo>
                <a:lnTo>
                  <a:pt x="9103" y="1486"/>
                </a:lnTo>
                <a:lnTo>
                  <a:pt x="9483" y="2229"/>
                </a:lnTo>
                <a:lnTo>
                  <a:pt x="9862" y="2229"/>
                </a:lnTo>
                <a:lnTo>
                  <a:pt x="10241" y="1857"/>
                </a:lnTo>
                <a:lnTo>
                  <a:pt x="10621" y="1857"/>
                </a:lnTo>
                <a:lnTo>
                  <a:pt x="11000" y="743"/>
                </a:lnTo>
              </a:path>
            </a:pathLst>
          </a:custGeom>
          <a:noFill/>
          <a:ln w="22225" cap="rnd">
            <a:solidFill>
              <a:srgbClr val="2C937B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11485457" y="3772771"/>
            <a:ext cx="82296" cy="82296"/>
          </a:xfrm>
          <a:prstGeom prst="ellipse">
            <a:avLst/>
          </a:prstGeom>
          <a:solidFill>
            <a:srgbClr val="2C937B"/>
          </a:solidFill>
          <a:ln w="1270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390326" y="422148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80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984686" y="4294632"/>
            <a:ext cx="1215163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5984686" y="4294632"/>
            <a:ext cx="917104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9375133" y="4230624"/>
            <a:ext cx="680314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9375133" y="4230624"/>
            <a:ext cx="680314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3C2BD"/>
                </a:solidFill>
                <a:latin typeface="Barlow"/>
              </a:rPr>
              <a:t>Steady</a:t>
            </a:r>
          </a:p>
        </p:txBody>
      </p:sp>
      <p:sp>
        <p:nvSpPr>
          <p:cNvPr id="33" name="Freeform 32"/>
          <p:cNvSpPr/>
          <p:nvPr/>
        </p:nvSpPr>
        <p:spPr>
          <a:xfrm>
            <a:off x="10520721" y="4221419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1950"/>
                </a:moveTo>
                <a:lnTo>
                  <a:pt x="379" y="1950"/>
                </a:lnTo>
                <a:lnTo>
                  <a:pt x="759" y="1950"/>
                </a:lnTo>
                <a:lnTo>
                  <a:pt x="1138" y="1625"/>
                </a:lnTo>
                <a:lnTo>
                  <a:pt x="1517" y="1950"/>
                </a:lnTo>
                <a:lnTo>
                  <a:pt x="1897" y="2600"/>
                </a:lnTo>
                <a:lnTo>
                  <a:pt x="2276" y="1950"/>
                </a:lnTo>
                <a:lnTo>
                  <a:pt x="2655" y="1950"/>
                </a:lnTo>
                <a:lnTo>
                  <a:pt x="3034" y="0"/>
                </a:lnTo>
                <a:lnTo>
                  <a:pt x="3414" y="325"/>
                </a:lnTo>
                <a:lnTo>
                  <a:pt x="3793" y="1625"/>
                </a:lnTo>
                <a:lnTo>
                  <a:pt x="4172" y="1625"/>
                </a:lnTo>
                <a:lnTo>
                  <a:pt x="4552" y="2275"/>
                </a:lnTo>
                <a:lnTo>
                  <a:pt x="4931" y="1300"/>
                </a:lnTo>
                <a:lnTo>
                  <a:pt x="5310" y="1625"/>
                </a:lnTo>
                <a:lnTo>
                  <a:pt x="5690" y="2600"/>
                </a:lnTo>
                <a:lnTo>
                  <a:pt x="6069" y="2275"/>
                </a:lnTo>
                <a:lnTo>
                  <a:pt x="6448" y="1300"/>
                </a:lnTo>
                <a:lnTo>
                  <a:pt x="6828" y="1950"/>
                </a:lnTo>
                <a:lnTo>
                  <a:pt x="7207" y="2275"/>
                </a:lnTo>
                <a:lnTo>
                  <a:pt x="7586" y="1950"/>
                </a:lnTo>
                <a:lnTo>
                  <a:pt x="7966" y="2275"/>
                </a:lnTo>
                <a:lnTo>
                  <a:pt x="8345" y="975"/>
                </a:lnTo>
                <a:lnTo>
                  <a:pt x="8724" y="975"/>
                </a:lnTo>
                <a:lnTo>
                  <a:pt x="9103" y="975"/>
                </a:lnTo>
                <a:lnTo>
                  <a:pt x="9483" y="2600"/>
                </a:lnTo>
                <a:lnTo>
                  <a:pt x="9862" y="2275"/>
                </a:lnTo>
                <a:lnTo>
                  <a:pt x="10241" y="0"/>
                </a:lnTo>
                <a:lnTo>
                  <a:pt x="10621" y="2275"/>
                </a:lnTo>
                <a:lnTo>
                  <a:pt x="11000" y="2600"/>
                </a:lnTo>
              </a:path>
            </a:pathLst>
          </a:custGeom>
          <a:noFill/>
          <a:ln w="22225" cap="rnd">
            <a:solidFill>
              <a:srgbClr val="2C937B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11485457" y="4418076"/>
            <a:ext cx="82296" cy="82296"/>
          </a:xfrm>
          <a:prstGeom prst="ellipse">
            <a:avLst/>
          </a:prstGeom>
          <a:solidFill>
            <a:srgbClr val="2C937B"/>
          </a:solidFill>
          <a:ln w="1270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390326" y="469696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68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5984686" y="4770120"/>
            <a:ext cx="1215163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Rounded Rectangle 36"/>
          <p:cNvSpPr/>
          <p:nvPr/>
        </p:nvSpPr>
        <p:spPr>
          <a:xfrm>
            <a:off x="5984686" y="4770120"/>
            <a:ext cx="779539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Rounded Rectangle 37"/>
          <p:cNvSpPr/>
          <p:nvPr/>
        </p:nvSpPr>
        <p:spPr>
          <a:xfrm>
            <a:off x="9375133" y="4706112"/>
            <a:ext cx="680314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9375133" y="4706112"/>
            <a:ext cx="680314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3C2BD"/>
                </a:solidFill>
                <a:latin typeface="Barlow"/>
              </a:rPr>
              <a:t>Steady</a:t>
            </a:r>
          </a:p>
        </p:txBody>
      </p:sp>
      <p:sp>
        <p:nvSpPr>
          <p:cNvPr id="40" name="Freeform 39"/>
          <p:cNvSpPr/>
          <p:nvPr/>
        </p:nvSpPr>
        <p:spPr>
          <a:xfrm>
            <a:off x="10520721" y="4696907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2600"/>
                </a:moveTo>
                <a:lnTo>
                  <a:pt x="379" y="650"/>
                </a:lnTo>
                <a:lnTo>
                  <a:pt x="759" y="0"/>
                </a:lnTo>
                <a:lnTo>
                  <a:pt x="1138" y="650"/>
                </a:lnTo>
                <a:lnTo>
                  <a:pt x="1517" y="1950"/>
                </a:lnTo>
                <a:lnTo>
                  <a:pt x="1897" y="1950"/>
                </a:lnTo>
                <a:lnTo>
                  <a:pt x="2276" y="1950"/>
                </a:lnTo>
                <a:lnTo>
                  <a:pt x="2655" y="650"/>
                </a:lnTo>
                <a:lnTo>
                  <a:pt x="3034" y="1300"/>
                </a:lnTo>
                <a:lnTo>
                  <a:pt x="3414" y="0"/>
                </a:lnTo>
                <a:lnTo>
                  <a:pt x="3793" y="650"/>
                </a:lnTo>
                <a:lnTo>
                  <a:pt x="4172" y="650"/>
                </a:lnTo>
                <a:lnTo>
                  <a:pt x="4552" y="1300"/>
                </a:lnTo>
                <a:lnTo>
                  <a:pt x="4931" y="1300"/>
                </a:lnTo>
                <a:lnTo>
                  <a:pt x="5310" y="1300"/>
                </a:lnTo>
                <a:lnTo>
                  <a:pt x="5690" y="0"/>
                </a:lnTo>
                <a:lnTo>
                  <a:pt x="6069" y="0"/>
                </a:lnTo>
                <a:lnTo>
                  <a:pt x="6448" y="650"/>
                </a:lnTo>
                <a:lnTo>
                  <a:pt x="6828" y="2600"/>
                </a:lnTo>
                <a:lnTo>
                  <a:pt x="7207" y="1950"/>
                </a:lnTo>
                <a:lnTo>
                  <a:pt x="7586" y="1300"/>
                </a:lnTo>
                <a:lnTo>
                  <a:pt x="7966" y="1950"/>
                </a:lnTo>
                <a:lnTo>
                  <a:pt x="8345" y="1300"/>
                </a:lnTo>
                <a:lnTo>
                  <a:pt x="8724" y="1950"/>
                </a:lnTo>
                <a:lnTo>
                  <a:pt x="9103" y="0"/>
                </a:lnTo>
                <a:lnTo>
                  <a:pt x="9483" y="1950"/>
                </a:lnTo>
                <a:lnTo>
                  <a:pt x="9862" y="1300"/>
                </a:lnTo>
                <a:lnTo>
                  <a:pt x="10241" y="650"/>
                </a:lnTo>
                <a:lnTo>
                  <a:pt x="10621" y="650"/>
                </a:lnTo>
                <a:lnTo>
                  <a:pt x="11000" y="650"/>
                </a:lnTo>
              </a:path>
            </a:pathLst>
          </a:custGeom>
          <a:noFill/>
          <a:ln w="22225" cap="rnd">
            <a:solidFill>
              <a:srgbClr val="2C937B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11485457" y="4715256"/>
            <a:ext cx="82296" cy="82296"/>
          </a:xfrm>
          <a:prstGeom prst="ellipse">
            <a:avLst/>
          </a:prstGeom>
          <a:solidFill>
            <a:srgbClr val="2C937B"/>
          </a:solidFill>
          <a:ln w="1270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390326" y="517245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60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5984686" y="5245608"/>
            <a:ext cx="1215163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Rounded Rectangle 43"/>
          <p:cNvSpPr/>
          <p:nvPr/>
        </p:nvSpPr>
        <p:spPr>
          <a:xfrm>
            <a:off x="5984686" y="5245608"/>
            <a:ext cx="687828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Rounded Rectangle 44"/>
          <p:cNvSpPr/>
          <p:nvPr/>
        </p:nvSpPr>
        <p:spPr>
          <a:xfrm>
            <a:off x="9375133" y="5181600"/>
            <a:ext cx="707746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TextBox 45"/>
          <p:cNvSpPr txBox="1"/>
          <p:nvPr/>
        </p:nvSpPr>
        <p:spPr>
          <a:xfrm>
            <a:off x="9375133" y="5181600"/>
            <a:ext cx="70774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F6BE5A"/>
                </a:solidFill>
                <a:latin typeface="Barlow"/>
              </a:rPr>
              <a:t>Cooling</a:t>
            </a:r>
          </a:p>
        </p:txBody>
      </p:sp>
      <p:sp>
        <p:nvSpPr>
          <p:cNvPr id="47" name="Freeform 46"/>
          <p:cNvSpPr/>
          <p:nvPr/>
        </p:nvSpPr>
        <p:spPr>
          <a:xfrm>
            <a:off x="10520721" y="5172395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520"/>
                </a:moveTo>
                <a:lnTo>
                  <a:pt x="379" y="2080"/>
                </a:lnTo>
                <a:lnTo>
                  <a:pt x="759" y="1560"/>
                </a:lnTo>
                <a:lnTo>
                  <a:pt x="1138" y="2080"/>
                </a:lnTo>
                <a:lnTo>
                  <a:pt x="1517" y="2080"/>
                </a:lnTo>
                <a:lnTo>
                  <a:pt x="1897" y="2080"/>
                </a:lnTo>
                <a:lnTo>
                  <a:pt x="2276" y="1560"/>
                </a:lnTo>
                <a:lnTo>
                  <a:pt x="2655" y="1040"/>
                </a:lnTo>
                <a:lnTo>
                  <a:pt x="3034" y="520"/>
                </a:lnTo>
                <a:lnTo>
                  <a:pt x="3414" y="0"/>
                </a:lnTo>
                <a:lnTo>
                  <a:pt x="3793" y="520"/>
                </a:lnTo>
                <a:lnTo>
                  <a:pt x="4172" y="2600"/>
                </a:lnTo>
                <a:lnTo>
                  <a:pt x="4552" y="2080"/>
                </a:lnTo>
                <a:lnTo>
                  <a:pt x="4931" y="1040"/>
                </a:lnTo>
                <a:lnTo>
                  <a:pt x="5310" y="0"/>
                </a:lnTo>
                <a:lnTo>
                  <a:pt x="5690" y="1560"/>
                </a:lnTo>
                <a:lnTo>
                  <a:pt x="6069" y="1560"/>
                </a:lnTo>
                <a:lnTo>
                  <a:pt x="6448" y="1560"/>
                </a:lnTo>
                <a:lnTo>
                  <a:pt x="6828" y="2600"/>
                </a:lnTo>
                <a:lnTo>
                  <a:pt x="7207" y="2080"/>
                </a:lnTo>
                <a:lnTo>
                  <a:pt x="7586" y="1560"/>
                </a:lnTo>
                <a:lnTo>
                  <a:pt x="7966" y="2080"/>
                </a:lnTo>
                <a:lnTo>
                  <a:pt x="8345" y="0"/>
                </a:lnTo>
                <a:lnTo>
                  <a:pt x="8724" y="1560"/>
                </a:lnTo>
                <a:lnTo>
                  <a:pt x="9103" y="2600"/>
                </a:lnTo>
                <a:lnTo>
                  <a:pt x="9483" y="1560"/>
                </a:lnTo>
                <a:lnTo>
                  <a:pt x="9862" y="2080"/>
                </a:lnTo>
                <a:lnTo>
                  <a:pt x="10241" y="2080"/>
                </a:lnTo>
                <a:lnTo>
                  <a:pt x="10621" y="2080"/>
                </a:lnTo>
                <a:lnTo>
                  <a:pt x="11000" y="2080"/>
                </a:lnTo>
              </a:path>
            </a:pathLst>
          </a:custGeom>
          <a:noFill/>
          <a:ln w="22225" cap="rnd">
            <a:solidFill>
              <a:srgbClr val="2C937B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11485457" y="5321503"/>
            <a:ext cx="82296" cy="82296"/>
          </a:xfrm>
          <a:prstGeom prst="ellipse">
            <a:avLst/>
          </a:prstGeom>
          <a:solidFill>
            <a:srgbClr val="2C937B"/>
          </a:solidFill>
          <a:ln w="1270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Campaign leaderboard, Northwind Dental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3 / 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The standings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Campaigns by leads (continued)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505712"/>
          <a:ext cx="11057839" cy="3328416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448291"/>
                <a:gridCol w="2291264"/>
                <a:gridCol w="1992403"/>
                <a:gridCol w="1992403"/>
                <a:gridCol w="996202"/>
                <a:gridCol w="996202"/>
                <a:gridCol w="1145632"/>
                <a:gridCol w="1195442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Source / medium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Share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Change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Momentum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Daily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Invisalign phrase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+10%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Teeth whitening broad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Whitening offer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facebook / paid_soci…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FF7B7B"/>
                          </a:solidFill>
                          <a:latin typeface="Barlow"/>
                        </a:rPr>
                        <a:t>▼ −56%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10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Dental implants phrase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+11%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11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Monthly newsletter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newsletter / email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FF7B7B"/>
                          </a:solidFill>
                          <a:latin typeface="Barlow"/>
                        </a:rPr>
                        <a:t>▼ −10%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12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Bio link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tiktok / organic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New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90326" y="210007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46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84686" y="2173224"/>
            <a:ext cx="1215163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5984686" y="2173224"/>
            <a:ext cx="1215163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9375133" y="2109216"/>
            <a:ext cx="680314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9375133" y="2109216"/>
            <a:ext cx="680314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3C2BD"/>
                </a:solidFill>
                <a:latin typeface="Barlow"/>
              </a:rPr>
              <a:t>Steady</a:t>
            </a:r>
          </a:p>
        </p:txBody>
      </p:sp>
      <p:sp>
        <p:nvSpPr>
          <p:cNvPr id="10" name="Freeform 9"/>
          <p:cNvSpPr/>
          <p:nvPr/>
        </p:nvSpPr>
        <p:spPr>
          <a:xfrm>
            <a:off x="10520721" y="2100011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2167"/>
                </a:moveTo>
                <a:lnTo>
                  <a:pt x="379" y="2167"/>
                </a:lnTo>
                <a:lnTo>
                  <a:pt x="759" y="1734"/>
                </a:lnTo>
                <a:lnTo>
                  <a:pt x="1138" y="1300"/>
                </a:lnTo>
                <a:lnTo>
                  <a:pt x="1517" y="2167"/>
                </a:lnTo>
                <a:lnTo>
                  <a:pt x="1897" y="2167"/>
                </a:lnTo>
                <a:lnTo>
                  <a:pt x="2276" y="2600"/>
                </a:lnTo>
                <a:lnTo>
                  <a:pt x="2655" y="0"/>
                </a:lnTo>
                <a:lnTo>
                  <a:pt x="3034" y="2167"/>
                </a:lnTo>
                <a:lnTo>
                  <a:pt x="3414" y="1734"/>
                </a:lnTo>
                <a:lnTo>
                  <a:pt x="3793" y="2167"/>
                </a:lnTo>
                <a:lnTo>
                  <a:pt x="4172" y="2167"/>
                </a:lnTo>
                <a:lnTo>
                  <a:pt x="4552" y="2600"/>
                </a:lnTo>
                <a:lnTo>
                  <a:pt x="4931" y="2167"/>
                </a:lnTo>
                <a:lnTo>
                  <a:pt x="5310" y="2167"/>
                </a:lnTo>
                <a:lnTo>
                  <a:pt x="5690" y="1734"/>
                </a:lnTo>
                <a:lnTo>
                  <a:pt x="6069" y="2167"/>
                </a:lnTo>
                <a:lnTo>
                  <a:pt x="6448" y="2600"/>
                </a:lnTo>
                <a:lnTo>
                  <a:pt x="6828" y="2600"/>
                </a:lnTo>
                <a:lnTo>
                  <a:pt x="7207" y="2600"/>
                </a:lnTo>
                <a:lnTo>
                  <a:pt x="7586" y="1300"/>
                </a:lnTo>
                <a:lnTo>
                  <a:pt x="7966" y="2167"/>
                </a:lnTo>
                <a:lnTo>
                  <a:pt x="8345" y="1734"/>
                </a:lnTo>
                <a:lnTo>
                  <a:pt x="8724" y="1300"/>
                </a:lnTo>
                <a:lnTo>
                  <a:pt x="9103" y="1300"/>
                </a:lnTo>
                <a:lnTo>
                  <a:pt x="9483" y="2600"/>
                </a:lnTo>
                <a:lnTo>
                  <a:pt x="9862" y="2600"/>
                </a:lnTo>
                <a:lnTo>
                  <a:pt x="10241" y="1734"/>
                </a:lnTo>
                <a:lnTo>
                  <a:pt x="10621" y="1734"/>
                </a:lnTo>
                <a:lnTo>
                  <a:pt x="11000" y="434"/>
                </a:lnTo>
              </a:path>
            </a:pathLst>
          </a:custGeom>
          <a:noFill/>
          <a:ln w="22225" cap="rnd">
            <a:solidFill>
              <a:srgbClr val="2C937B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1485457" y="2098548"/>
            <a:ext cx="82296" cy="82296"/>
          </a:xfrm>
          <a:prstGeom prst="ellipse">
            <a:avLst/>
          </a:prstGeom>
          <a:solidFill>
            <a:srgbClr val="2C937B"/>
          </a:solidFill>
          <a:ln w="1270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390326" y="257556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33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984686" y="2648712"/>
            <a:ext cx="1215163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5984686" y="2648712"/>
            <a:ext cx="871748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375133" y="2584704"/>
            <a:ext cx="680314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9375133" y="2584704"/>
            <a:ext cx="680314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3C2BD"/>
                </a:solidFill>
                <a:latin typeface="Barlow"/>
              </a:rPr>
              <a:t>Steady</a:t>
            </a:r>
          </a:p>
        </p:txBody>
      </p:sp>
      <p:sp>
        <p:nvSpPr>
          <p:cNvPr id="17" name="Freeform 16"/>
          <p:cNvSpPr/>
          <p:nvPr/>
        </p:nvSpPr>
        <p:spPr>
          <a:xfrm>
            <a:off x="10520721" y="2575499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2167"/>
                </a:moveTo>
                <a:lnTo>
                  <a:pt x="379" y="2167"/>
                </a:lnTo>
                <a:lnTo>
                  <a:pt x="759" y="2600"/>
                </a:lnTo>
                <a:lnTo>
                  <a:pt x="1138" y="2167"/>
                </a:lnTo>
                <a:lnTo>
                  <a:pt x="1517" y="1733"/>
                </a:lnTo>
                <a:lnTo>
                  <a:pt x="1897" y="1733"/>
                </a:lnTo>
                <a:lnTo>
                  <a:pt x="2276" y="2167"/>
                </a:lnTo>
                <a:lnTo>
                  <a:pt x="2655" y="2167"/>
                </a:lnTo>
                <a:lnTo>
                  <a:pt x="3034" y="2167"/>
                </a:lnTo>
                <a:lnTo>
                  <a:pt x="3414" y="2600"/>
                </a:lnTo>
                <a:lnTo>
                  <a:pt x="3793" y="2600"/>
                </a:lnTo>
                <a:lnTo>
                  <a:pt x="4172" y="2600"/>
                </a:lnTo>
                <a:lnTo>
                  <a:pt x="4552" y="2600"/>
                </a:lnTo>
                <a:lnTo>
                  <a:pt x="4931" y="2167"/>
                </a:lnTo>
                <a:lnTo>
                  <a:pt x="5310" y="1300"/>
                </a:lnTo>
                <a:lnTo>
                  <a:pt x="5690" y="2600"/>
                </a:lnTo>
                <a:lnTo>
                  <a:pt x="6069" y="2600"/>
                </a:lnTo>
                <a:lnTo>
                  <a:pt x="6448" y="2167"/>
                </a:lnTo>
                <a:lnTo>
                  <a:pt x="6828" y="1733"/>
                </a:lnTo>
                <a:lnTo>
                  <a:pt x="7207" y="2600"/>
                </a:lnTo>
                <a:lnTo>
                  <a:pt x="7586" y="2167"/>
                </a:lnTo>
                <a:lnTo>
                  <a:pt x="7966" y="2167"/>
                </a:lnTo>
                <a:lnTo>
                  <a:pt x="8345" y="1300"/>
                </a:lnTo>
                <a:lnTo>
                  <a:pt x="8724" y="0"/>
                </a:lnTo>
                <a:lnTo>
                  <a:pt x="9103" y="2167"/>
                </a:lnTo>
                <a:lnTo>
                  <a:pt x="9483" y="2600"/>
                </a:lnTo>
                <a:lnTo>
                  <a:pt x="9862" y="2167"/>
                </a:lnTo>
                <a:lnTo>
                  <a:pt x="10241" y="2600"/>
                </a:lnTo>
                <a:lnTo>
                  <a:pt x="10621" y="1733"/>
                </a:lnTo>
                <a:lnTo>
                  <a:pt x="11000" y="2167"/>
                </a:lnTo>
              </a:path>
            </a:pathLst>
          </a:custGeom>
          <a:noFill/>
          <a:ln w="22225" cap="rnd">
            <a:solidFill>
              <a:srgbClr val="2C937B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1485457" y="2732532"/>
            <a:ext cx="82296" cy="82296"/>
          </a:xfrm>
          <a:prstGeom prst="ellipse">
            <a:avLst/>
          </a:prstGeom>
          <a:solidFill>
            <a:srgbClr val="2C937B"/>
          </a:solidFill>
          <a:ln w="1270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90326" y="305104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32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984686" y="3124200"/>
            <a:ext cx="1215163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5984686" y="3124200"/>
            <a:ext cx="845331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9375133" y="3060192"/>
            <a:ext cx="710489" cy="219456"/>
          </a:xfrm>
          <a:prstGeom prst="roundRect">
            <a:avLst>
              <a:gd name="adj" fmla="val 50000"/>
            </a:avLst>
          </a:prstGeom>
          <a:solidFill>
            <a:srgbClr val="302A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9375133" y="3060192"/>
            <a:ext cx="710489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FF7B7B"/>
                </a:solidFill>
                <a:latin typeface="Barlow"/>
              </a:rPr>
              <a:t>Stalling</a:t>
            </a:r>
          </a:p>
        </p:txBody>
      </p:sp>
      <p:sp>
        <p:nvSpPr>
          <p:cNvPr id="24" name="Freeform 23"/>
          <p:cNvSpPr/>
          <p:nvPr/>
        </p:nvSpPr>
        <p:spPr>
          <a:xfrm>
            <a:off x="10520721" y="3050987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0"/>
                </a:moveTo>
                <a:lnTo>
                  <a:pt x="379" y="0"/>
                </a:lnTo>
                <a:lnTo>
                  <a:pt x="759" y="0"/>
                </a:lnTo>
                <a:lnTo>
                  <a:pt x="1138" y="867"/>
                </a:lnTo>
                <a:lnTo>
                  <a:pt x="1517" y="1734"/>
                </a:lnTo>
                <a:lnTo>
                  <a:pt x="1897" y="1734"/>
                </a:lnTo>
                <a:lnTo>
                  <a:pt x="2276" y="1734"/>
                </a:lnTo>
                <a:lnTo>
                  <a:pt x="2655" y="867"/>
                </a:lnTo>
                <a:lnTo>
                  <a:pt x="3034" y="1734"/>
                </a:lnTo>
                <a:lnTo>
                  <a:pt x="3414" y="867"/>
                </a:lnTo>
                <a:lnTo>
                  <a:pt x="3793" y="1734"/>
                </a:lnTo>
                <a:lnTo>
                  <a:pt x="4172" y="1734"/>
                </a:lnTo>
                <a:lnTo>
                  <a:pt x="4552" y="2600"/>
                </a:lnTo>
                <a:lnTo>
                  <a:pt x="4931" y="1734"/>
                </a:lnTo>
                <a:lnTo>
                  <a:pt x="5310" y="1734"/>
                </a:lnTo>
                <a:lnTo>
                  <a:pt x="5690" y="1734"/>
                </a:lnTo>
                <a:lnTo>
                  <a:pt x="6069" y="1734"/>
                </a:lnTo>
                <a:lnTo>
                  <a:pt x="6448" y="1734"/>
                </a:lnTo>
                <a:lnTo>
                  <a:pt x="6828" y="2600"/>
                </a:lnTo>
                <a:lnTo>
                  <a:pt x="7207" y="2600"/>
                </a:lnTo>
                <a:lnTo>
                  <a:pt x="7586" y="1734"/>
                </a:lnTo>
                <a:lnTo>
                  <a:pt x="7966" y="1734"/>
                </a:lnTo>
                <a:lnTo>
                  <a:pt x="8345" y="1734"/>
                </a:lnTo>
                <a:lnTo>
                  <a:pt x="8724" y="2600"/>
                </a:lnTo>
                <a:lnTo>
                  <a:pt x="9103" y="1734"/>
                </a:lnTo>
                <a:lnTo>
                  <a:pt x="9483" y="2600"/>
                </a:lnTo>
                <a:lnTo>
                  <a:pt x="9862" y="2600"/>
                </a:lnTo>
                <a:lnTo>
                  <a:pt x="10241" y="1734"/>
                </a:lnTo>
                <a:lnTo>
                  <a:pt x="10621" y="2600"/>
                </a:lnTo>
                <a:lnTo>
                  <a:pt x="11000" y="1734"/>
                </a:lnTo>
              </a:path>
            </a:pathLst>
          </a:custGeom>
          <a:noFill/>
          <a:ln w="22225" cap="rnd">
            <a:solidFill>
              <a:srgbClr val="2C937B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1485457" y="3168396"/>
            <a:ext cx="82296" cy="82296"/>
          </a:xfrm>
          <a:prstGeom prst="ellipse">
            <a:avLst/>
          </a:prstGeom>
          <a:solidFill>
            <a:srgbClr val="2C937B"/>
          </a:solidFill>
          <a:ln w="1270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390326" y="35265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30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984686" y="3599688"/>
            <a:ext cx="1215163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ounded Rectangle 27"/>
          <p:cNvSpPr/>
          <p:nvPr/>
        </p:nvSpPr>
        <p:spPr>
          <a:xfrm>
            <a:off x="5984686" y="3599688"/>
            <a:ext cx="792498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ounded Rectangle 28"/>
          <p:cNvSpPr/>
          <p:nvPr/>
        </p:nvSpPr>
        <p:spPr>
          <a:xfrm>
            <a:off x="9375133" y="3535680"/>
            <a:ext cx="680314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9375133" y="3535680"/>
            <a:ext cx="680314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3C2BD"/>
                </a:solidFill>
                <a:latin typeface="Barlow"/>
              </a:rPr>
              <a:t>Steady</a:t>
            </a:r>
          </a:p>
        </p:txBody>
      </p:sp>
      <p:sp>
        <p:nvSpPr>
          <p:cNvPr id="31" name="Freeform 30"/>
          <p:cNvSpPr/>
          <p:nvPr/>
        </p:nvSpPr>
        <p:spPr>
          <a:xfrm>
            <a:off x="10520721" y="3526475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1950"/>
                </a:moveTo>
                <a:lnTo>
                  <a:pt x="379" y="1950"/>
                </a:lnTo>
                <a:lnTo>
                  <a:pt x="759" y="650"/>
                </a:lnTo>
                <a:lnTo>
                  <a:pt x="1138" y="2600"/>
                </a:lnTo>
                <a:lnTo>
                  <a:pt x="1517" y="2600"/>
                </a:lnTo>
                <a:lnTo>
                  <a:pt x="1897" y="1300"/>
                </a:lnTo>
                <a:lnTo>
                  <a:pt x="2276" y="2600"/>
                </a:lnTo>
                <a:lnTo>
                  <a:pt x="2655" y="1950"/>
                </a:lnTo>
                <a:lnTo>
                  <a:pt x="3034" y="1300"/>
                </a:lnTo>
                <a:lnTo>
                  <a:pt x="3414" y="2600"/>
                </a:lnTo>
                <a:lnTo>
                  <a:pt x="3793" y="1950"/>
                </a:lnTo>
                <a:lnTo>
                  <a:pt x="4172" y="2600"/>
                </a:lnTo>
                <a:lnTo>
                  <a:pt x="4552" y="2600"/>
                </a:lnTo>
                <a:lnTo>
                  <a:pt x="4931" y="2600"/>
                </a:lnTo>
                <a:lnTo>
                  <a:pt x="5310" y="1300"/>
                </a:lnTo>
                <a:lnTo>
                  <a:pt x="5690" y="1300"/>
                </a:lnTo>
                <a:lnTo>
                  <a:pt x="6069" y="0"/>
                </a:lnTo>
                <a:lnTo>
                  <a:pt x="6448" y="1950"/>
                </a:lnTo>
                <a:lnTo>
                  <a:pt x="6828" y="1300"/>
                </a:lnTo>
                <a:lnTo>
                  <a:pt x="7207" y="2600"/>
                </a:lnTo>
                <a:lnTo>
                  <a:pt x="7586" y="2600"/>
                </a:lnTo>
                <a:lnTo>
                  <a:pt x="7966" y="1950"/>
                </a:lnTo>
                <a:lnTo>
                  <a:pt x="8345" y="1300"/>
                </a:lnTo>
                <a:lnTo>
                  <a:pt x="8724" y="1300"/>
                </a:lnTo>
                <a:lnTo>
                  <a:pt x="9103" y="2600"/>
                </a:lnTo>
                <a:lnTo>
                  <a:pt x="9483" y="2600"/>
                </a:lnTo>
                <a:lnTo>
                  <a:pt x="9862" y="2600"/>
                </a:lnTo>
                <a:lnTo>
                  <a:pt x="10241" y="1300"/>
                </a:lnTo>
                <a:lnTo>
                  <a:pt x="10621" y="1950"/>
                </a:lnTo>
                <a:lnTo>
                  <a:pt x="11000" y="2600"/>
                </a:lnTo>
              </a:path>
            </a:pathLst>
          </a:custGeom>
          <a:noFill/>
          <a:ln w="22225" cap="rnd">
            <a:solidFill>
              <a:srgbClr val="2C937B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11485457" y="3723132"/>
            <a:ext cx="82296" cy="82296"/>
          </a:xfrm>
          <a:prstGeom prst="ellipse">
            <a:avLst/>
          </a:prstGeom>
          <a:solidFill>
            <a:srgbClr val="2C937B"/>
          </a:solidFill>
          <a:ln w="1270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390326" y="400202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26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984686" y="4075176"/>
            <a:ext cx="1215163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Rounded Rectangle 34"/>
          <p:cNvSpPr/>
          <p:nvPr/>
        </p:nvSpPr>
        <p:spPr>
          <a:xfrm>
            <a:off x="5984686" y="4075176"/>
            <a:ext cx="686832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Rounded Rectangle 35"/>
          <p:cNvSpPr/>
          <p:nvPr/>
        </p:nvSpPr>
        <p:spPr>
          <a:xfrm>
            <a:off x="9375133" y="4011168"/>
            <a:ext cx="707746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9375133" y="4011168"/>
            <a:ext cx="70774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F6BE5A"/>
                </a:solidFill>
                <a:latin typeface="Barlow"/>
              </a:rPr>
              <a:t>Cooling</a:t>
            </a:r>
          </a:p>
        </p:txBody>
      </p:sp>
      <p:sp>
        <p:nvSpPr>
          <p:cNvPr id="38" name="Freeform 37"/>
          <p:cNvSpPr/>
          <p:nvPr/>
        </p:nvSpPr>
        <p:spPr>
          <a:xfrm>
            <a:off x="10520721" y="4001963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0"/>
                </a:moveTo>
                <a:lnTo>
                  <a:pt x="379" y="867"/>
                </a:lnTo>
                <a:lnTo>
                  <a:pt x="759" y="1734"/>
                </a:lnTo>
                <a:lnTo>
                  <a:pt x="1138" y="1734"/>
                </a:lnTo>
                <a:lnTo>
                  <a:pt x="1517" y="1734"/>
                </a:lnTo>
                <a:lnTo>
                  <a:pt x="1897" y="1734"/>
                </a:lnTo>
                <a:lnTo>
                  <a:pt x="2276" y="2600"/>
                </a:lnTo>
                <a:lnTo>
                  <a:pt x="2655" y="2600"/>
                </a:lnTo>
                <a:lnTo>
                  <a:pt x="3034" y="867"/>
                </a:lnTo>
                <a:lnTo>
                  <a:pt x="3414" y="2600"/>
                </a:lnTo>
                <a:lnTo>
                  <a:pt x="3793" y="1734"/>
                </a:lnTo>
                <a:lnTo>
                  <a:pt x="4172" y="867"/>
                </a:lnTo>
                <a:lnTo>
                  <a:pt x="4552" y="2600"/>
                </a:lnTo>
                <a:lnTo>
                  <a:pt x="4931" y="867"/>
                </a:lnTo>
                <a:lnTo>
                  <a:pt x="5310" y="1734"/>
                </a:lnTo>
                <a:lnTo>
                  <a:pt x="5690" y="867"/>
                </a:lnTo>
                <a:lnTo>
                  <a:pt x="6069" y="1734"/>
                </a:lnTo>
                <a:lnTo>
                  <a:pt x="6448" y="2600"/>
                </a:lnTo>
                <a:lnTo>
                  <a:pt x="6828" y="2600"/>
                </a:lnTo>
                <a:lnTo>
                  <a:pt x="7207" y="2600"/>
                </a:lnTo>
                <a:lnTo>
                  <a:pt x="7586" y="1734"/>
                </a:lnTo>
                <a:lnTo>
                  <a:pt x="7966" y="2600"/>
                </a:lnTo>
                <a:lnTo>
                  <a:pt x="8345" y="2600"/>
                </a:lnTo>
                <a:lnTo>
                  <a:pt x="8724" y="1734"/>
                </a:lnTo>
                <a:lnTo>
                  <a:pt x="9103" y="2600"/>
                </a:lnTo>
                <a:lnTo>
                  <a:pt x="9483" y="1734"/>
                </a:lnTo>
                <a:lnTo>
                  <a:pt x="9862" y="2600"/>
                </a:lnTo>
                <a:lnTo>
                  <a:pt x="10241" y="2600"/>
                </a:lnTo>
                <a:lnTo>
                  <a:pt x="10621" y="2600"/>
                </a:lnTo>
                <a:lnTo>
                  <a:pt x="11000" y="0"/>
                </a:lnTo>
              </a:path>
            </a:pathLst>
          </a:custGeom>
          <a:noFill/>
          <a:ln w="22225" cap="rnd">
            <a:solidFill>
              <a:srgbClr val="2C937B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11485457" y="3960876"/>
            <a:ext cx="82296" cy="82296"/>
          </a:xfrm>
          <a:prstGeom prst="ellipse">
            <a:avLst/>
          </a:prstGeom>
          <a:solidFill>
            <a:srgbClr val="2C937B"/>
          </a:solidFill>
          <a:ln w="1270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5390326" y="447751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20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984686" y="4550664"/>
            <a:ext cx="1215163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2" name="Rounded Rectangle 41"/>
          <p:cNvSpPr/>
          <p:nvPr/>
        </p:nvSpPr>
        <p:spPr>
          <a:xfrm>
            <a:off x="5984686" y="4550664"/>
            <a:ext cx="528332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Rounded Rectangle 42"/>
          <p:cNvSpPr/>
          <p:nvPr/>
        </p:nvSpPr>
        <p:spPr>
          <a:xfrm>
            <a:off x="9375133" y="4486656"/>
            <a:ext cx="680314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TextBox 43"/>
          <p:cNvSpPr txBox="1"/>
          <p:nvPr/>
        </p:nvSpPr>
        <p:spPr>
          <a:xfrm>
            <a:off x="9375133" y="4486656"/>
            <a:ext cx="680314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3C2BD"/>
                </a:solidFill>
                <a:latin typeface="Barlow"/>
              </a:rPr>
              <a:t>Steady</a:t>
            </a:r>
          </a:p>
        </p:txBody>
      </p:sp>
      <p:sp>
        <p:nvSpPr>
          <p:cNvPr id="45" name="Freeform 44"/>
          <p:cNvSpPr/>
          <p:nvPr/>
        </p:nvSpPr>
        <p:spPr>
          <a:xfrm>
            <a:off x="10520721" y="4477451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1300"/>
                </a:moveTo>
                <a:lnTo>
                  <a:pt x="379" y="2600"/>
                </a:lnTo>
                <a:lnTo>
                  <a:pt x="759" y="2600"/>
                </a:lnTo>
                <a:lnTo>
                  <a:pt x="1138" y="0"/>
                </a:lnTo>
                <a:lnTo>
                  <a:pt x="1517" y="2600"/>
                </a:lnTo>
                <a:lnTo>
                  <a:pt x="1897" y="2600"/>
                </a:lnTo>
                <a:lnTo>
                  <a:pt x="2276" y="2600"/>
                </a:lnTo>
                <a:lnTo>
                  <a:pt x="2655" y="0"/>
                </a:lnTo>
                <a:lnTo>
                  <a:pt x="3034" y="1300"/>
                </a:lnTo>
                <a:lnTo>
                  <a:pt x="3414" y="2600"/>
                </a:lnTo>
                <a:lnTo>
                  <a:pt x="3793" y="0"/>
                </a:lnTo>
                <a:lnTo>
                  <a:pt x="4172" y="1300"/>
                </a:lnTo>
                <a:lnTo>
                  <a:pt x="4552" y="1300"/>
                </a:lnTo>
                <a:lnTo>
                  <a:pt x="4931" y="1300"/>
                </a:lnTo>
                <a:lnTo>
                  <a:pt x="5310" y="1300"/>
                </a:lnTo>
                <a:lnTo>
                  <a:pt x="5690" y="2600"/>
                </a:lnTo>
                <a:lnTo>
                  <a:pt x="6069" y="2600"/>
                </a:lnTo>
                <a:lnTo>
                  <a:pt x="6448" y="1300"/>
                </a:lnTo>
                <a:lnTo>
                  <a:pt x="6828" y="2600"/>
                </a:lnTo>
                <a:lnTo>
                  <a:pt x="7207" y="2600"/>
                </a:lnTo>
                <a:lnTo>
                  <a:pt x="7586" y="2600"/>
                </a:lnTo>
                <a:lnTo>
                  <a:pt x="7966" y="1300"/>
                </a:lnTo>
                <a:lnTo>
                  <a:pt x="8345" y="2600"/>
                </a:lnTo>
                <a:lnTo>
                  <a:pt x="8724" y="0"/>
                </a:lnTo>
                <a:lnTo>
                  <a:pt x="9103" y="1300"/>
                </a:lnTo>
                <a:lnTo>
                  <a:pt x="9483" y="2600"/>
                </a:lnTo>
                <a:lnTo>
                  <a:pt x="9862" y="2600"/>
                </a:lnTo>
                <a:lnTo>
                  <a:pt x="10241" y="1300"/>
                </a:lnTo>
                <a:lnTo>
                  <a:pt x="10621" y="2600"/>
                </a:lnTo>
                <a:lnTo>
                  <a:pt x="11000" y="0"/>
                </a:lnTo>
              </a:path>
            </a:pathLst>
          </a:custGeom>
          <a:noFill/>
          <a:ln w="22225" cap="rnd">
            <a:solidFill>
              <a:srgbClr val="2C937B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11485457" y="4436364"/>
            <a:ext cx="82296" cy="82296"/>
          </a:xfrm>
          <a:prstGeom prst="ellipse">
            <a:avLst/>
          </a:prstGeom>
          <a:solidFill>
            <a:srgbClr val="2C937B"/>
          </a:solidFill>
          <a:ln w="1270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26 campaigns more with 80 leads are not shown. Share is of all 1,120 leads; 32% carried no campaign tag. Highlighted: the campaign to scale.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Campaign leaderboard, Northwind Dental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4 / 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Growth 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Where to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scale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and where to fix.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32283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B3C2BD"/>
                </a:solidFill>
                <a:latin typeface="Barlow"/>
              </a:rPr>
              <a:t>Each dot is a campaign. Across: leads this period. Up: change against August.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34896"/>
            <a:ext cx="7223760" cy="4401312"/>
          </a:xfrm>
          <a:prstGeom prst="roundRect">
            <a:avLst>
              <a:gd name="adj" fmla="val 3324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063496"/>
            <a:ext cx="676656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Volume vs </a:t>
            </a:r>
            <a:r>
              <a:rPr sz="1400" b="1" i="0">
                <a:solidFill>
                  <a:srgbClr val="47A58E"/>
                </a:solidFill>
                <a:latin typeface="Barlow"/>
              </a:rPr>
              <a:t>growth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608633" y="5166360"/>
            <a:ext cx="5862015" cy="0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069848" y="5074920"/>
            <a:ext cx="447345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859791"/>
                </a:solidFill>
                <a:latin typeface="Barlow Condensed"/>
              </a:rPr>
              <a:t>−100%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608633" y="4498086"/>
            <a:ext cx="5862015" cy="0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69848" y="4406646"/>
            <a:ext cx="447345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859791"/>
                </a:solidFill>
                <a:latin typeface="Barlow Condensed"/>
              </a:rPr>
              <a:t>0%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608633" y="3829812"/>
            <a:ext cx="5862015" cy="0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069848" y="3738372"/>
            <a:ext cx="447345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859791"/>
                </a:solidFill>
                <a:latin typeface="Barlow Condensed"/>
              </a:rPr>
              <a:t>100%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608633" y="3161538"/>
            <a:ext cx="5862015" cy="0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069848" y="3070098"/>
            <a:ext cx="447345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859791"/>
                </a:solidFill>
                <a:latin typeface="Barlow Condensed"/>
              </a:rPr>
              <a:t>200%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608633" y="2493264"/>
            <a:ext cx="5862015" cy="0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069848" y="2401824"/>
            <a:ext cx="447345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859791"/>
                </a:solidFill>
                <a:latin typeface="Barlow Condensed"/>
              </a:rPr>
              <a:t>300%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608633" y="2493264"/>
            <a:ext cx="0" cy="2673096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242873" y="522122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859791"/>
                </a:solidFill>
                <a:latin typeface="Barlow Condensed"/>
              </a:rPr>
              <a:t>0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2781036" y="2493264"/>
            <a:ext cx="0" cy="2673096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415276" y="522122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859791"/>
                </a:solidFill>
                <a:latin typeface="Barlow Condensed"/>
              </a:rPr>
              <a:t>25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3953439" y="2493264"/>
            <a:ext cx="0" cy="2673096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587679" y="522122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859791"/>
                </a:solidFill>
                <a:latin typeface="Barlow Condensed"/>
              </a:rPr>
              <a:t>50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125842" y="2493264"/>
            <a:ext cx="0" cy="2673096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760082" y="522122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859791"/>
                </a:solidFill>
                <a:latin typeface="Barlow Condensed"/>
              </a:rPr>
              <a:t>75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6298245" y="2493264"/>
            <a:ext cx="0" cy="2673096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932485" y="522122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859791"/>
                </a:solidFill>
                <a:latin typeface="Barlow Condensed"/>
              </a:rPr>
              <a:t>100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70648" y="2493264"/>
            <a:ext cx="0" cy="2673096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104888" y="522122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859791"/>
                </a:solidFill>
                <a:latin typeface="Barlow Condensed"/>
              </a:rPr>
              <a:t>125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08633" y="5458968"/>
            <a:ext cx="5862015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50" b="0" i="0">
                <a:solidFill>
                  <a:srgbClr val="B3C2BD"/>
                </a:solidFill>
                <a:latin typeface="Barlow Condensed"/>
              </a:rPr>
              <a:t>Leads this period</a:t>
            </a:r>
          </a:p>
        </p:txBody>
      </p:sp>
      <p:sp>
        <p:nvSpPr>
          <p:cNvPr id="30" name="TextBox 29"/>
          <p:cNvSpPr txBox="1"/>
          <p:nvPr/>
        </p:nvSpPr>
        <p:spPr>
          <a:xfrm rot="16200000">
            <a:off x="292608" y="3720084"/>
            <a:ext cx="13716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50" b="0" i="0">
                <a:solidFill>
                  <a:srgbClr val="B3C2BD"/>
                </a:solidFill>
                <a:latin typeface="Barlow Condensed"/>
              </a:rPr>
              <a:t>Change vs August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4094127" y="2493264"/>
            <a:ext cx="0" cy="2673096"/>
          </a:xfrm>
          <a:prstGeom prst="line">
            <a:avLst/>
          </a:prstGeom>
          <a:ln w="15875">
            <a:solidFill>
              <a:srgbClr val="3541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1608633" y="4498086"/>
            <a:ext cx="5862015" cy="0"/>
          </a:xfrm>
          <a:prstGeom prst="line">
            <a:avLst/>
          </a:prstGeom>
          <a:ln w="15875">
            <a:solidFill>
              <a:srgbClr val="3541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6360166" y="4159677"/>
            <a:ext cx="438912" cy="438912"/>
          </a:xfrm>
          <a:prstGeom prst="ellipse">
            <a:avLst/>
          </a:prstGeom>
          <a:solidFill>
            <a:srgbClr val="2C937B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5714249" y="4234460"/>
            <a:ext cx="417654" cy="417654"/>
          </a:xfrm>
          <a:prstGeom prst="ellipse">
            <a:avLst/>
          </a:prstGeom>
          <a:solidFill>
            <a:srgbClr val="2C937B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5529848" y="4216259"/>
            <a:ext cx="411288" cy="411288"/>
          </a:xfrm>
          <a:prstGeom prst="ellipse">
            <a:avLst/>
          </a:prstGeom>
          <a:solidFill>
            <a:srgbClr val="2C937B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5161270" y="3630759"/>
            <a:ext cx="398105" cy="398105"/>
          </a:xfrm>
          <a:prstGeom prst="ellipse">
            <a:avLst/>
          </a:prstGeom>
          <a:solidFill>
            <a:srgbClr val="2C937B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4609056" y="4256779"/>
            <a:ext cx="377026" cy="377026"/>
          </a:xfrm>
          <a:prstGeom prst="ellipse">
            <a:avLst/>
          </a:prstGeom>
          <a:solidFill>
            <a:srgbClr val="2C937B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4241440" y="4269678"/>
            <a:ext cx="361920" cy="361920"/>
          </a:xfrm>
          <a:prstGeom prst="ellipse">
            <a:avLst/>
          </a:prstGeom>
          <a:solidFill>
            <a:srgbClr val="2C937B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3599444" y="4268189"/>
            <a:ext cx="332821" cy="332821"/>
          </a:xfrm>
          <a:prstGeom prst="ellipse">
            <a:avLst/>
          </a:prstGeom>
          <a:solidFill>
            <a:srgbClr val="2C937B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3005463" y="4303906"/>
            <a:ext cx="301484" cy="301484"/>
          </a:xfrm>
          <a:prstGeom prst="ellipse">
            <a:avLst/>
          </a:prstGeom>
          <a:solidFill>
            <a:srgbClr val="2C937B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2959891" y="4720229"/>
            <a:ext cx="298835" cy="298835"/>
          </a:xfrm>
          <a:prstGeom prst="ellipse">
            <a:avLst/>
          </a:prstGeom>
          <a:solidFill>
            <a:srgbClr val="2C937B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2868811" y="4277202"/>
            <a:ext cx="293411" cy="293411"/>
          </a:xfrm>
          <a:prstGeom prst="ellipse">
            <a:avLst/>
          </a:prstGeom>
          <a:solidFill>
            <a:srgbClr val="2C937B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2686937" y="4425923"/>
            <a:ext cx="281991" cy="281991"/>
          </a:xfrm>
          <a:prstGeom prst="ellipse">
            <a:avLst/>
          </a:prstGeom>
          <a:solidFill>
            <a:srgbClr val="2C937B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2415025" y="3030008"/>
            <a:ext cx="263061" cy="263061"/>
          </a:xfrm>
          <a:prstGeom prst="ellipse">
            <a:avLst/>
          </a:prstGeom>
          <a:solidFill>
            <a:srgbClr val="C98500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4871548" y="4287693"/>
            <a:ext cx="1534338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B3C2BD"/>
                </a:solidFill>
                <a:latin typeface="Barlow Condensed"/>
              </a:rPr>
              <a:t>Emergency dentist exact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241619" y="4015004"/>
            <a:ext cx="1454353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B3C2BD"/>
                </a:solidFill>
                <a:latin typeface="Barlow Condensed"/>
              </a:rPr>
              <a:t>Brand northwind dental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727289" y="4645835"/>
            <a:ext cx="2107844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B3C2BD"/>
                </a:solidFill>
                <a:latin typeface="Barlow Condensed"/>
              </a:rPr>
              <a:t>Prospecting lookalike new patients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605095" y="3738372"/>
            <a:ext cx="1515618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B3C2BD"/>
                </a:solidFill>
                <a:latin typeface="Barlow Condensed"/>
              </a:rPr>
              <a:t>Invisalign consult promo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168089" y="4353852"/>
            <a:ext cx="1486687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B3C2BD"/>
                </a:solidFill>
                <a:latin typeface="Barlow Condensed"/>
              </a:rPr>
              <a:t>Retargeting site visitors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765620" y="4050222"/>
            <a:ext cx="1405001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B3C2BD"/>
                </a:solidFill>
                <a:latin typeface="Barlow Condensed"/>
              </a:rPr>
              <a:t>General dentistry local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263087" y="4619299"/>
            <a:ext cx="1096975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B3C2BD"/>
                </a:solidFill>
                <a:latin typeface="Barlow Condensed"/>
              </a:rPr>
              <a:t>Invisalign phrase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651287" y="4363208"/>
            <a:ext cx="1399896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B3C2BD"/>
                </a:solidFill>
                <a:latin typeface="Barlow Condensed"/>
              </a:rPr>
              <a:t>Teeth whitening broad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997129" y="4778206"/>
            <a:ext cx="1008482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B3C2BD"/>
                </a:solidFill>
                <a:latin typeface="Barlow Condensed"/>
              </a:rPr>
              <a:t>Whitening offer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550408" y="2538984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000" b="0" i="0">
                <a:solidFill>
                  <a:srgbClr val="859791"/>
                </a:solidFill>
                <a:latin typeface="Barlow Condensed"/>
              </a:rPr>
              <a:t>Scale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550408" y="4892040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000" b="0" i="0">
                <a:solidFill>
                  <a:srgbClr val="859791"/>
                </a:solidFill>
                <a:latin typeface="Barlow Condensed"/>
              </a:rPr>
              <a:t>Fix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700073" y="2538984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 Condensed"/>
              </a:rPr>
              <a:t>New bets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700073" y="4892040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 Condensed"/>
              </a:rPr>
              <a:t>Watch</a:t>
            </a:r>
          </a:p>
        </p:txBody>
      </p:sp>
      <p:sp>
        <p:nvSpPr>
          <p:cNvPr id="58" name="Oval 57"/>
          <p:cNvSpPr/>
          <p:nvPr/>
        </p:nvSpPr>
        <p:spPr>
          <a:xfrm>
            <a:off x="1608633" y="5568696"/>
            <a:ext cx="109728" cy="109728"/>
          </a:xfrm>
          <a:prstGeom prst="ellipse">
            <a:avLst/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1773225" y="5522976"/>
            <a:ext cx="18288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B3C2BD"/>
                </a:solidFill>
                <a:latin typeface="Barlow"/>
              </a:rPr>
              <a:t>Ran in both periods</a:t>
            </a:r>
          </a:p>
        </p:txBody>
      </p:sp>
      <p:sp>
        <p:nvSpPr>
          <p:cNvPr id="60" name="Oval 59"/>
          <p:cNvSpPr/>
          <p:nvPr/>
        </p:nvSpPr>
        <p:spPr>
          <a:xfrm>
            <a:off x="3310331" y="5568696"/>
            <a:ext cx="109728" cy="109728"/>
          </a:xfrm>
          <a:prstGeom prst="ellipse">
            <a:avLst/>
          </a:prstGeom>
          <a:solidFill>
            <a:srgbClr val="C9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3474923" y="5522976"/>
            <a:ext cx="18288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B3C2BD"/>
                </a:solidFill>
                <a:latin typeface="Barlow"/>
              </a:rPr>
              <a:t>New this period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95528" y="5788152"/>
            <a:ext cx="676656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The vertical line is the median campaign (53 leads). Growth is capped at +200%; new campaigns sit on that line.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7973568" y="1834896"/>
            <a:ext cx="3651199" cy="4401312"/>
          </a:xfrm>
          <a:prstGeom prst="roundRect">
            <a:avLst>
              <a:gd name="adj" fmla="val 4007"/>
            </a:avLst>
          </a:prstGeom>
          <a:solidFill>
            <a:srgbClr val="142420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4" name="TextBox 63"/>
          <p:cNvSpPr txBox="1"/>
          <p:nvPr/>
        </p:nvSpPr>
        <p:spPr>
          <a:xfrm>
            <a:off x="8229600" y="2090928"/>
            <a:ext cx="313913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47A58E"/>
                </a:solidFill>
                <a:latin typeface="Barlow"/>
              </a:rPr>
              <a:t>Read the map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229600" y="2383536"/>
            <a:ext cx="3139135" cy="944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47A58E"/>
                </a:solidFill>
                <a:latin typeface="Barlow"/>
              </a:rPr>
              <a:t>Invisalign consult promo</a:t>
            </a:r>
            <a:r>
              <a:rPr sz="2000" b="1" i="0">
                <a:solidFill>
                  <a:srgbClr val="F3F5F8"/>
                </a:solidFill>
                <a:latin typeface="Barlow"/>
              </a:rPr>
              <a:t> is the one to scale.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229600" y="3438144"/>
            <a:ext cx="3139135" cy="2542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50" b="0" i="0">
                <a:solidFill>
                  <a:srgbClr val="B3C2BD"/>
                </a:solidFill>
                <a:latin typeface="Barlow"/>
              </a:rPr>
              <a:t>It sent 80 leads, up 100% from 40, with more volume than most campaigns.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B3C2BD"/>
                </a:solidFill>
                <a:latin typeface="Barlow"/>
              </a:rPr>
              <a:t>Whitening offer fell from 72 leads to 32: watch it before it slides further.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B3C2BD"/>
                </a:solidFill>
                <a:latin typeface="Barlow"/>
              </a:rPr>
              <a:t>2 new campaigns sit at the top of the map; give them time before judging.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Campaign leaderboard, Northwind Dental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5 / 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What to do with the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standings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04672" y="170688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20065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This month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42011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Scale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Invisalign consult promo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278587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B3C2BD"/>
                </a:solidFill>
                <a:latin typeface="Barlow"/>
              </a:rPr>
              <a:t>It sent 80 leads, up from 40 (+100%). Raise its budget in steps and check that lead quality holds.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4672" y="3352800"/>
            <a:ext cx="902056" cy="219456"/>
          </a:xfrm>
          <a:prstGeom prst="roundRect">
            <a:avLst>
              <a:gd name="adj" fmla="val 50000"/>
            </a:avLst>
          </a:prstGeom>
          <a:solidFill>
            <a:srgbClr val="302A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04672" y="3352800"/>
            <a:ext cx="90205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F7B7B"/>
                </a:solidFill>
                <a:latin typeface="Barlow"/>
              </a:rPr>
              <a:t>High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798168" y="3352800"/>
            <a:ext cx="1033729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798168" y="3352800"/>
            <a:ext cx="1033729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Medium effort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87288" y="150571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425032" y="170688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25032" y="220065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This week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5032" y="242011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Find out why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Whitening offer</a:t>
            </a:r>
            <a:r>
              <a:rPr sz="1800" b="1" i="0">
                <a:solidFill>
                  <a:srgbClr val="F3F5F8"/>
                </a:solidFill>
                <a:latin typeface="Barlow"/>
              </a:rPr>
              <a:t> slowed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5032" y="278587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B3C2BD"/>
                </a:solidFill>
                <a:latin typeface="Barlow"/>
              </a:rPr>
              <a:t>It fell from 72 leads to 32. Check for a paused ad set, an ended offer or a changed landing page.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25032" y="3352800"/>
            <a:ext cx="1085850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425032" y="3352800"/>
            <a:ext cx="10858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6BE5A"/>
                </a:solidFill>
                <a:latin typeface="Barlow"/>
              </a:rPr>
              <a:t>Medium impact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602322" y="335280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7602322" y="335280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388315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804672" y="408432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4672" y="457809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Next 30 days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4672" y="479755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Give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Bio link</a:t>
            </a:r>
            <a:r>
              <a:rPr sz="1800" b="1" i="0">
                <a:solidFill>
                  <a:srgbClr val="F3F5F8"/>
                </a:solidFill>
                <a:latin typeface="Barlow"/>
              </a:rPr>
              <a:t> a fair test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4672" y="516331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B3C2BD"/>
                </a:solidFill>
                <a:latin typeface="Barlow"/>
              </a:rPr>
              <a:t>It is new this period with 20 leads. Judge it after another 30 days, not on its first run.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04672" y="5730240"/>
            <a:ext cx="1085850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804672" y="5730240"/>
            <a:ext cx="10858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6BE5A"/>
                </a:solidFill>
                <a:latin typeface="Barlow"/>
              </a:rPr>
              <a:t>Medium impact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981962" y="573024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1981962" y="573024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187288" y="388315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6425032" y="408432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25032" y="457809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This week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25032" y="4797552"/>
            <a:ext cx="4961992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Refresh the creative in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General dentistry local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25032" y="5437632"/>
            <a:ext cx="4961992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950" b="0" i="0">
                <a:solidFill>
                  <a:srgbClr val="B3C2BD"/>
                </a:solidFill>
                <a:latin typeface="Barlow"/>
              </a:rPr>
              <a:t>Its second half brought 23 leads against 37 in the first half. Swap in new ad copy before it stalls.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425032" y="5730240"/>
            <a:ext cx="1085850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6425032" y="5730240"/>
            <a:ext cx="10858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6BE5A"/>
                </a:solidFill>
                <a:latin typeface="Barlow"/>
              </a:rPr>
              <a:t>Medium impact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7602322" y="5730240"/>
            <a:ext cx="1033729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7602322" y="5730240"/>
            <a:ext cx="1033729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Medium effort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Campaign leaderboard, Northwind Dental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6 / 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B2E26"/>
            </a:gs>
            <a:gs pos="70000">
              <a:srgbClr val="05110E"/>
            </a:gs>
            <a:gs pos="100000">
              <a:srgbClr val="05110E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The standings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F3F5F8"/>
                </a:solidFill>
                <a:latin typeface="Barlow"/>
              </a:rPr>
              <a:t>Next: scale </a:t>
            </a:r>
            <a:r>
              <a:rPr sz="4000" b="1" i="0">
                <a:solidFill>
                  <a:srgbClr val="47A58E"/>
                </a:solidFill>
                <a:latin typeface="Barlow"/>
              </a:rPr>
              <a:t>Invisalign consult promo</a:t>
            </a:r>
            <a:r>
              <a:rPr sz="4000" b="1" i="0">
                <a:solidFill>
                  <a:srgbClr val="F3F5F8"/>
                </a:solidFill>
                <a:latin typeface="Barlow"/>
              </a:rPr>
              <a:t>. It grew 100% to 80 leads.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Campaigns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38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388538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8853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Top campaign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8538" y="3229864"/>
            <a:ext cx="259301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 Condensed"/>
              </a:rPr>
              <a:t>Emergency dentist…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210148" y="2845816"/>
            <a:ext cx="2593009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1014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Top 3 share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014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26%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031757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031757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Campaign-tagged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31757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68%</a:t>
            </a:r>
          </a:p>
        </p:txBody>
      </p:sp>
      <p:sp>
        <p:nvSpPr>
          <p:cNvPr id="16" name="Oval 15"/>
          <p:cNvSpPr/>
          <p:nvPr/>
        </p:nvSpPr>
        <p:spPr>
          <a:xfrm>
            <a:off x="576072" y="4162552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8" y="4080256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Emergency dentist exact led with 106 leads (9% of all leads).</a:t>
            </a:r>
          </a:p>
        </p:txBody>
      </p:sp>
      <p:sp>
        <p:nvSpPr>
          <p:cNvPr id="18" name="Oval 17"/>
          <p:cNvSpPr/>
          <p:nvPr/>
        </p:nvSpPr>
        <p:spPr>
          <a:xfrm>
            <a:off x="576072" y="4510024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4427728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5 campaigns grew 15% or more; 1 fell 15% or more against August.</a:t>
            </a:r>
          </a:p>
        </p:txBody>
      </p:sp>
      <p:sp>
        <p:nvSpPr>
          <p:cNvPr id="20" name="Oval 19"/>
          <p:cNvSpPr/>
          <p:nvPr/>
        </p:nvSpPr>
        <p:spPr>
          <a:xfrm>
            <a:off x="576072" y="4857496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5528" y="4775200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68% of leads carried a campaign tag.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Campaign leaderboard,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7 / 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