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Rubik" charset="0"/>
      <p:regular r:id="rId16"/>
      <p:bold r:id="rId17"/>
    </p:embeddedFont>
    <p:embeddedFont>
      <p:font typeface="Work Sans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1.4</c:v>
                </c:pt>
                <c:pt idx="1">
                  <c:v>40.6</c:v>
                </c:pt>
                <c:pt idx="2">
                  <c:v>39.2</c:v>
                </c:pt>
                <c:pt idx="3">
                  <c:v>18.8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1.0</c:v>
                </c:pt>
                <c:pt idx="1">
                  <c:v>42.6</c:v>
                </c:pt>
                <c:pt idx="2">
                  <c:v>39.2</c:v>
                </c:pt>
                <c:pt idx="3">
                  <c:v>17.2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007D66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EB9F39"/>
              </a:solidFill>
              <a:ln w="19050">
                <a:solidFill>
                  <a:srgbClr val="FFFFFF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Mobile</c:v>
                </c:pt>
                <c:pt idx="1">
                  <c:v>Desktop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65.0</c:v>
                </c:pt>
                <c:pt idx="1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56235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56235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When leads arrive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6819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56819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Wednesday mornings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bring the most leads: 76 between 8am and 11am.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36% of leads arrive outside office hours (Monday to Friday, 8am to 6pm). 65% come from phones.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7388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36%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of leads arrive while the office is closed.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472131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472131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061"/>
                </a:moveTo>
                <a:lnTo>
                  <a:pt x="1196" y="1212"/>
                </a:lnTo>
                <a:lnTo>
                  <a:pt x="2393" y="1440"/>
                </a:lnTo>
                <a:lnTo>
                  <a:pt x="3590" y="1061"/>
                </a:lnTo>
                <a:lnTo>
                  <a:pt x="4787" y="2652"/>
                </a:lnTo>
                <a:lnTo>
                  <a:pt x="5984" y="2728"/>
                </a:lnTo>
                <a:lnTo>
                  <a:pt x="7181" y="2728"/>
                </a:lnTo>
                <a:lnTo>
                  <a:pt x="8378" y="758"/>
                </a:lnTo>
                <a:lnTo>
                  <a:pt x="9575" y="0"/>
                </a:lnTo>
                <a:lnTo>
                  <a:pt x="10772" y="152"/>
                </a:lnTo>
                <a:lnTo>
                  <a:pt x="11968" y="1288"/>
                </a:lnTo>
                <a:lnTo>
                  <a:pt x="13165" y="2425"/>
                </a:lnTo>
                <a:lnTo>
                  <a:pt x="14362" y="2652"/>
                </a:lnTo>
                <a:lnTo>
                  <a:pt x="15559" y="303"/>
                </a:lnTo>
                <a:lnTo>
                  <a:pt x="16756" y="758"/>
                </a:lnTo>
                <a:lnTo>
                  <a:pt x="17953" y="909"/>
                </a:lnTo>
                <a:lnTo>
                  <a:pt x="19150" y="834"/>
                </a:lnTo>
                <a:lnTo>
                  <a:pt x="20347" y="1591"/>
                </a:lnTo>
                <a:lnTo>
                  <a:pt x="21544" y="2122"/>
                </a:lnTo>
                <a:lnTo>
                  <a:pt x="22741" y="2955"/>
                </a:lnTo>
                <a:lnTo>
                  <a:pt x="23937" y="1137"/>
                </a:lnTo>
                <a:lnTo>
                  <a:pt x="25134" y="1212"/>
                </a:lnTo>
                <a:lnTo>
                  <a:pt x="26331" y="76"/>
                </a:lnTo>
                <a:lnTo>
                  <a:pt x="27528" y="758"/>
                </a:lnTo>
                <a:lnTo>
                  <a:pt x="28725" y="1288"/>
                </a:lnTo>
                <a:lnTo>
                  <a:pt x="29922" y="3031"/>
                </a:lnTo>
                <a:lnTo>
                  <a:pt x="31119" y="2804"/>
                </a:lnTo>
                <a:lnTo>
                  <a:pt x="32316" y="909"/>
                </a:lnTo>
                <a:lnTo>
                  <a:pt x="33513" y="985"/>
                </a:lnTo>
                <a:lnTo>
                  <a:pt x="34710" y="606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061"/>
                </a:moveTo>
                <a:lnTo>
                  <a:pt x="1196" y="1212"/>
                </a:lnTo>
                <a:lnTo>
                  <a:pt x="2393" y="1440"/>
                </a:lnTo>
                <a:lnTo>
                  <a:pt x="3590" y="1061"/>
                </a:lnTo>
                <a:lnTo>
                  <a:pt x="4787" y="2652"/>
                </a:lnTo>
                <a:lnTo>
                  <a:pt x="5984" y="2728"/>
                </a:lnTo>
                <a:lnTo>
                  <a:pt x="7181" y="2728"/>
                </a:lnTo>
                <a:lnTo>
                  <a:pt x="8378" y="758"/>
                </a:lnTo>
                <a:lnTo>
                  <a:pt x="9575" y="0"/>
                </a:lnTo>
                <a:lnTo>
                  <a:pt x="10772" y="152"/>
                </a:lnTo>
                <a:lnTo>
                  <a:pt x="11968" y="1288"/>
                </a:lnTo>
                <a:lnTo>
                  <a:pt x="13165" y="2425"/>
                </a:lnTo>
                <a:lnTo>
                  <a:pt x="14362" y="2652"/>
                </a:lnTo>
                <a:lnTo>
                  <a:pt x="15559" y="303"/>
                </a:lnTo>
                <a:lnTo>
                  <a:pt x="16756" y="758"/>
                </a:lnTo>
                <a:lnTo>
                  <a:pt x="17953" y="909"/>
                </a:lnTo>
                <a:lnTo>
                  <a:pt x="19150" y="834"/>
                </a:lnTo>
                <a:lnTo>
                  <a:pt x="20347" y="1591"/>
                </a:lnTo>
                <a:lnTo>
                  <a:pt x="21544" y="2122"/>
                </a:lnTo>
                <a:lnTo>
                  <a:pt x="22741" y="2955"/>
                </a:lnTo>
                <a:lnTo>
                  <a:pt x="23937" y="1137"/>
                </a:lnTo>
                <a:lnTo>
                  <a:pt x="25134" y="1212"/>
                </a:lnTo>
                <a:lnTo>
                  <a:pt x="26331" y="76"/>
                </a:lnTo>
                <a:lnTo>
                  <a:pt x="27528" y="758"/>
                </a:lnTo>
                <a:lnTo>
                  <a:pt x="28725" y="1288"/>
                </a:lnTo>
                <a:lnTo>
                  <a:pt x="29922" y="3031"/>
                </a:lnTo>
                <a:lnTo>
                  <a:pt x="31119" y="2804"/>
                </a:lnTo>
                <a:lnTo>
                  <a:pt x="32316" y="909"/>
                </a:lnTo>
                <a:lnTo>
                  <a:pt x="33513" y="985"/>
                </a:lnTo>
                <a:lnTo>
                  <a:pt x="34710" y="606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00830" y="279731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773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Busiest 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Wednesday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8549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Peak hour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10am to 11am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6809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After hours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36%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8096" y="4422851"/>
            <a:ext cx="196011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77824" y="4422851"/>
            <a:ext cx="181381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↓ Down 3 pts from August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0773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50890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On a phone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0890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65%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08906" y="442285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4618634" y="442285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That is 403 of 1,120 leads, outside Monday to Friday, 8am to 6pm.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Answer them first thing the next morning, or send an instant reply that says when you will call.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When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week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is busiest.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Best window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0B7A3B"/>
                </a:solidFill>
                <a:latin typeface="Rubik"/>
              </a:rPr>
              <a:t>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leads on Wednesday 8am to 11am (7% of all)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Quietest daytime window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leads on Sunday 5pm to 8pm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Busiest 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48.6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leads on an average Wednesday, against 37.3 a day overall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After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9A6100"/>
                </a:solidFill>
                <a:latin typeface="Rubik"/>
              </a:rPr>
              <a:t>36%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of leads arrive outside Monday to Friday, 8am to 6pm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Leads by day and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hour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3759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49198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12a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0779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3a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2360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6a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3941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9a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523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12p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07104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3p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8685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6p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50266" y="1600200"/>
            <a:ext cx="9725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9p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1856232"/>
            <a:ext cx="3365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Mon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37234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661094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2084955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2508815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932676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356536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3780396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204257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628117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5051977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475838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899698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323559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747419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171279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7595140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8019000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8442861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8866721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290581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714442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10138302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10562162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10986023" y="1869948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357846"/>
            <a:ext cx="3365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Tue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37234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661094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2084955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2508815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2932676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3356536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3780396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4204257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628117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5051977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5475838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5899698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6323559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Rounded Rectangle 50"/>
          <p:cNvSpPr/>
          <p:nvPr/>
        </p:nvSpPr>
        <p:spPr>
          <a:xfrm>
            <a:off x="6747419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7171279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7595140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8019000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8442861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8866721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Rounded Rectangle 56"/>
          <p:cNvSpPr/>
          <p:nvPr/>
        </p:nvSpPr>
        <p:spPr>
          <a:xfrm>
            <a:off x="9290581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ounded Rectangle 57"/>
          <p:cNvSpPr/>
          <p:nvPr/>
        </p:nvSpPr>
        <p:spPr>
          <a:xfrm>
            <a:off x="9714442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10138302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ounded Rectangle 59"/>
          <p:cNvSpPr/>
          <p:nvPr/>
        </p:nvSpPr>
        <p:spPr>
          <a:xfrm>
            <a:off x="10562162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Rounded Rectangle 60"/>
          <p:cNvSpPr/>
          <p:nvPr/>
        </p:nvSpPr>
        <p:spPr>
          <a:xfrm>
            <a:off x="10986023" y="2371562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795528" y="2859459"/>
            <a:ext cx="3365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Wed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237234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1661094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Rounded Rectangle 64"/>
          <p:cNvSpPr/>
          <p:nvPr/>
        </p:nvSpPr>
        <p:spPr>
          <a:xfrm>
            <a:off x="2084955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2508815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ounded Rectangle 66"/>
          <p:cNvSpPr/>
          <p:nvPr/>
        </p:nvSpPr>
        <p:spPr>
          <a:xfrm>
            <a:off x="2932676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Rounded Rectangle 67"/>
          <p:cNvSpPr/>
          <p:nvPr/>
        </p:nvSpPr>
        <p:spPr>
          <a:xfrm>
            <a:off x="3356536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ounded Rectangle 68"/>
          <p:cNvSpPr/>
          <p:nvPr/>
        </p:nvSpPr>
        <p:spPr>
          <a:xfrm>
            <a:off x="3780396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Rounded Rectangle 69"/>
          <p:cNvSpPr/>
          <p:nvPr/>
        </p:nvSpPr>
        <p:spPr>
          <a:xfrm>
            <a:off x="4204257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Rounded Rectangle 70"/>
          <p:cNvSpPr/>
          <p:nvPr/>
        </p:nvSpPr>
        <p:spPr>
          <a:xfrm>
            <a:off x="4628117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Rounded Rectangle 71"/>
          <p:cNvSpPr/>
          <p:nvPr/>
        </p:nvSpPr>
        <p:spPr>
          <a:xfrm>
            <a:off x="5051977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5475838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0049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ounded Rectangle 73"/>
          <p:cNvSpPr/>
          <p:nvPr/>
        </p:nvSpPr>
        <p:spPr>
          <a:xfrm>
            <a:off x="5899698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Rounded Rectangle 74"/>
          <p:cNvSpPr/>
          <p:nvPr/>
        </p:nvSpPr>
        <p:spPr>
          <a:xfrm>
            <a:off x="6323559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Rounded Rectangle 75"/>
          <p:cNvSpPr/>
          <p:nvPr/>
        </p:nvSpPr>
        <p:spPr>
          <a:xfrm>
            <a:off x="6747419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Rounded Rectangle 76"/>
          <p:cNvSpPr/>
          <p:nvPr/>
        </p:nvSpPr>
        <p:spPr>
          <a:xfrm>
            <a:off x="7171279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8" name="Rounded Rectangle 77"/>
          <p:cNvSpPr/>
          <p:nvPr/>
        </p:nvSpPr>
        <p:spPr>
          <a:xfrm>
            <a:off x="7595140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Rounded Rectangle 78"/>
          <p:cNvSpPr/>
          <p:nvPr/>
        </p:nvSpPr>
        <p:spPr>
          <a:xfrm>
            <a:off x="8019000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Rounded Rectangle 79"/>
          <p:cNvSpPr/>
          <p:nvPr/>
        </p:nvSpPr>
        <p:spPr>
          <a:xfrm>
            <a:off x="8442861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Rounded Rectangle 80"/>
          <p:cNvSpPr/>
          <p:nvPr/>
        </p:nvSpPr>
        <p:spPr>
          <a:xfrm>
            <a:off x="8866721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Rounded Rectangle 81"/>
          <p:cNvSpPr/>
          <p:nvPr/>
        </p:nvSpPr>
        <p:spPr>
          <a:xfrm>
            <a:off x="9290581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Rounded Rectangle 82"/>
          <p:cNvSpPr/>
          <p:nvPr/>
        </p:nvSpPr>
        <p:spPr>
          <a:xfrm>
            <a:off x="9714442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Rounded Rectangle 83"/>
          <p:cNvSpPr/>
          <p:nvPr/>
        </p:nvSpPr>
        <p:spPr>
          <a:xfrm>
            <a:off x="10138302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Rounded Rectangle 84"/>
          <p:cNvSpPr/>
          <p:nvPr/>
        </p:nvSpPr>
        <p:spPr>
          <a:xfrm>
            <a:off x="10562162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Rounded Rectangle 85"/>
          <p:cNvSpPr/>
          <p:nvPr/>
        </p:nvSpPr>
        <p:spPr>
          <a:xfrm>
            <a:off x="10986023" y="2873175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TextBox 86"/>
          <p:cNvSpPr txBox="1"/>
          <p:nvPr/>
        </p:nvSpPr>
        <p:spPr>
          <a:xfrm>
            <a:off x="795528" y="3361073"/>
            <a:ext cx="3365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Thu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1237234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Rounded Rectangle 88"/>
          <p:cNvSpPr/>
          <p:nvPr/>
        </p:nvSpPr>
        <p:spPr>
          <a:xfrm>
            <a:off x="1661094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Rounded Rectangle 89"/>
          <p:cNvSpPr/>
          <p:nvPr/>
        </p:nvSpPr>
        <p:spPr>
          <a:xfrm>
            <a:off x="2084955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Rounded Rectangle 90"/>
          <p:cNvSpPr/>
          <p:nvPr/>
        </p:nvSpPr>
        <p:spPr>
          <a:xfrm>
            <a:off x="2508815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Rounded Rectangle 91"/>
          <p:cNvSpPr/>
          <p:nvPr/>
        </p:nvSpPr>
        <p:spPr>
          <a:xfrm>
            <a:off x="2932676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Rounded Rectangle 92"/>
          <p:cNvSpPr/>
          <p:nvPr/>
        </p:nvSpPr>
        <p:spPr>
          <a:xfrm>
            <a:off x="3356536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Rounded Rectangle 93"/>
          <p:cNvSpPr/>
          <p:nvPr/>
        </p:nvSpPr>
        <p:spPr>
          <a:xfrm>
            <a:off x="3780396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Rounded Rectangle 94"/>
          <p:cNvSpPr/>
          <p:nvPr/>
        </p:nvSpPr>
        <p:spPr>
          <a:xfrm>
            <a:off x="4204257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Rounded Rectangle 95"/>
          <p:cNvSpPr/>
          <p:nvPr/>
        </p:nvSpPr>
        <p:spPr>
          <a:xfrm>
            <a:off x="4628117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Rounded Rectangle 96"/>
          <p:cNvSpPr/>
          <p:nvPr/>
        </p:nvSpPr>
        <p:spPr>
          <a:xfrm>
            <a:off x="5051977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Rounded Rectangle 97"/>
          <p:cNvSpPr/>
          <p:nvPr/>
        </p:nvSpPr>
        <p:spPr>
          <a:xfrm>
            <a:off x="5475838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Rounded Rectangle 98"/>
          <p:cNvSpPr/>
          <p:nvPr/>
        </p:nvSpPr>
        <p:spPr>
          <a:xfrm>
            <a:off x="5899698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Rounded Rectangle 99"/>
          <p:cNvSpPr/>
          <p:nvPr/>
        </p:nvSpPr>
        <p:spPr>
          <a:xfrm>
            <a:off x="6323559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Rounded Rectangle 100"/>
          <p:cNvSpPr/>
          <p:nvPr/>
        </p:nvSpPr>
        <p:spPr>
          <a:xfrm>
            <a:off x="6747419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Rounded Rectangle 101"/>
          <p:cNvSpPr/>
          <p:nvPr/>
        </p:nvSpPr>
        <p:spPr>
          <a:xfrm>
            <a:off x="7171279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Rounded Rectangle 102"/>
          <p:cNvSpPr/>
          <p:nvPr/>
        </p:nvSpPr>
        <p:spPr>
          <a:xfrm>
            <a:off x="7595140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Rounded Rectangle 103"/>
          <p:cNvSpPr/>
          <p:nvPr/>
        </p:nvSpPr>
        <p:spPr>
          <a:xfrm>
            <a:off x="8019000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Rounded Rectangle 104"/>
          <p:cNvSpPr/>
          <p:nvPr/>
        </p:nvSpPr>
        <p:spPr>
          <a:xfrm>
            <a:off x="8442861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ounded Rectangle 105"/>
          <p:cNvSpPr/>
          <p:nvPr/>
        </p:nvSpPr>
        <p:spPr>
          <a:xfrm>
            <a:off x="8866721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ounded Rectangle 106"/>
          <p:cNvSpPr/>
          <p:nvPr/>
        </p:nvSpPr>
        <p:spPr>
          <a:xfrm>
            <a:off x="9290581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ounded Rectangle 107"/>
          <p:cNvSpPr/>
          <p:nvPr/>
        </p:nvSpPr>
        <p:spPr>
          <a:xfrm>
            <a:off x="9714442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ounded Rectangle 108"/>
          <p:cNvSpPr/>
          <p:nvPr/>
        </p:nvSpPr>
        <p:spPr>
          <a:xfrm>
            <a:off x="10138302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ounded Rectangle 109"/>
          <p:cNvSpPr/>
          <p:nvPr/>
        </p:nvSpPr>
        <p:spPr>
          <a:xfrm>
            <a:off x="10562162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ounded Rectangle 110"/>
          <p:cNvSpPr/>
          <p:nvPr/>
        </p:nvSpPr>
        <p:spPr>
          <a:xfrm>
            <a:off x="10986023" y="3374789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795528" y="3862687"/>
            <a:ext cx="3365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Fri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1237234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4" name="Rounded Rectangle 113"/>
          <p:cNvSpPr/>
          <p:nvPr/>
        </p:nvSpPr>
        <p:spPr>
          <a:xfrm>
            <a:off x="1661094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5" name="Rounded Rectangle 114"/>
          <p:cNvSpPr/>
          <p:nvPr/>
        </p:nvSpPr>
        <p:spPr>
          <a:xfrm>
            <a:off x="2084955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6" name="Rounded Rectangle 115"/>
          <p:cNvSpPr/>
          <p:nvPr/>
        </p:nvSpPr>
        <p:spPr>
          <a:xfrm>
            <a:off x="2508815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7" name="Rounded Rectangle 116"/>
          <p:cNvSpPr/>
          <p:nvPr/>
        </p:nvSpPr>
        <p:spPr>
          <a:xfrm>
            <a:off x="2932676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8" name="Rounded Rectangle 117"/>
          <p:cNvSpPr/>
          <p:nvPr/>
        </p:nvSpPr>
        <p:spPr>
          <a:xfrm>
            <a:off x="3356536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9" name="Rounded Rectangle 118"/>
          <p:cNvSpPr/>
          <p:nvPr/>
        </p:nvSpPr>
        <p:spPr>
          <a:xfrm>
            <a:off x="3780396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0" name="Rounded Rectangle 119"/>
          <p:cNvSpPr/>
          <p:nvPr/>
        </p:nvSpPr>
        <p:spPr>
          <a:xfrm>
            <a:off x="4204257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1" name="Rounded Rectangle 120"/>
          <p:cNvSpPr/>
          <p:nvPr/>
        </p:nvSpPr>
        <p:spPr>
          <a:xfrm>
            <a:off x="4628117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2" name="Rounded Rectangle 121"/>
          <p:cNvSpPr/>
          <p:nvPr/>
        </p:nvSpPr>
        <p:spPr>
          <a:xfrm>
            <a:off x="5051977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3" name="Rounded Rectangle 122"/>
          <p:cNvSpPr/>
          <p:nvPr/>
        </p:nvSpPr>
        <p:spPr>
          <a:xfrm>
            <a:off x="5475838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4" name="Rounded Rectangle 123"/>
          <p:cNvSpPr/>
          <p:nvPr/>
        </p:nvSpPr>
        <p:spPr>
          <a:xfrm>
            <a:off x="5899698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Rounded Rectangle 124"/>
          <p:cNvSpPr/>
          <p:nvPr/>
        </p:nvSpPr>
        <p:spPr>
          <a:xfrm>
            <a:off x="6323559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6" name="Rounded Rectangle 125"/>
          <p:cNvSpPr/>
          <p:nvPr/>
        </p:nvSpPr>
        <p:spPr>
          <a:xfrm>
            <a:off x="6747419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Rounded Rectangle 126"/>
          <p:cNvSpPr/>
          <p:nvPr/>
        </p:nvSpPr>
        <p:spPr>
          <a:xfrm>
            <a:off x="7171279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8" name="Rounded Rectangle 127"/>
          <p:cNvSpPr/>
          <p:nvPr/>
        </p:nvSpPr>
        <p:spPr>
          <a:xfrm>
            <a:off x="7595140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Rounded Rectangle 128"/>
          <p:cNvSpPr/>
          <p:nvPr/>
        </p:nvSpPr>
        <p:spPr>
          <a:xfrm>
            <a:off x="8019000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0" name="Rounded Rectangle 129"/>
          <p:cNvSpPr/>
          <p:nvPr/>
        </p:nvSpPr>
        <p:spPr>
          <a:xfrm>
            <a:off x="8442861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Rounded Rectangle 130"/>
          <p:cNvSpPr/>
          <p:nvPr/>
        </p:nvSpPr>
        <p:spPr>
          <a:xfrm>
            <a:off x="8866721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2" name="Rounded Rectangle 131"/>
          <p:cNvSpPr/>
          <p:nvPr/>
        </p:nvSpPr>
        <p:spPr>
          <a:xfrm>
            <a:off x="9290581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Rounded Rectangle 132"/>
          <p:cNvSpPr/>
          <p:nvPr/>
        </p:nvSpPr>
        <p:spPr>
          <a:xfrm>
            <a:off x="9714442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Rounded Rectangle 133"/>
          <p:cNvSpPr/>
          <p:nvPr/>
        </p:nvSpPr>
        <p:spPr>
          <a:xfrm>
            <a:off x="10138302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Rounded Rectangle 134"/>
          <p:cNvSpPr/>
          <p:nvPr/>
        </p:nvSpPr>
        <p:spPr>
          <a:xfrm>
            <a:off x="10562162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Rounded Rectangle 135"/>
          <p:cNvSpPr/>
          <p:nvPr/>
        </p:nvSpPr>
        <p:spPr>
          <a:xfrm>
            <a:off x="10986023" y="3876403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795528" y="4364301"/>
            <a:ext cx="3365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Sat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1237234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Rounded Rectangle 138"/>
          <p:cNvSpPr/>
          <p:nvPr/>
        </p:nvSpPr>
        <p:spPr>
          <a:xfrm>
            <a:off x="1661094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Rounded Rectangle 139"/>
          <p:cNvSpPr/>
          <p:nvPr/>
        </p:nvSpPr>
        <p:spPr>
          <a:xfrm>
            <a:off x="2084955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Rounded Rectangle 140"/>
          <p:cNvSpPr/>
          <p:nvPr/>
        </p:nvSpPr>
        <p:spPr>
          <a:xfrm>
            <a:off x="2508815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Rounded Rectangle 141"/>
          <p:cNvSpPr/>
          <p:nvPr/>
        </p:nvSpPr>
        <p:spPr>
          <a:xfrm>
            <a:off x="2932676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Rounded Rectangle 142"/>
          <p:cNvSpPr/>
          <p:nvPr/>
        </p:nvSpPr>
        <p:spPr>
          <a:xfrm>
            <a:off x="3356536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Rounded Rectangle 143"/>
          <p:cNvSpPr/>
          <p:nvPr/>
        </p:nvSpPr>
        <p:spPr>
          <a:xfrm>
            <a:off x="3780396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Rounded Rectangle 144"/>
          <p:cNvSpPr/>
          <p:nvPr/>
        </p:nvSpPr>
        <p:spPr>
          <a:xfrm>
            <a:off x="4204257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Rounded Rectangle 145"/>
          <p:cNvSpPr/>
          <p:nvPr/>
        </p:nvSpPr>
        <p:spPr>
          <a:xfrm>
            <a:off x="4628117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ounded Rectangle 146"/>
          <p:cNvSpPr/>
          <p:nvPr/>
        </p:nvSpPr>
        <p:spPr>
          <a:xfrm>
            <a:off x="5051977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Rounded Rectangle 147"/>
          <p:cNvSpPr/>
          <p:nvPr/>
        </p:nvSpPr>
        <p:spPr>
          <a:xfrm>
            <a:off x="5475838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Rounded Rectangle 148"/>
          <p:cNvSpPr/>
          <p:nvPr/>
        </p:nvSpPr>
        <p:spPr>
          <a:xfrm>
            <a:off x="5899698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Rounded Rectangle 149"/>
          <p:cNvSpPr/>
          <p:nvPr/>
        </p:nvSpPr>
        <p:spPr>
          <a:xfrm>
            <a:off x="6323559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Rounded Rectangle 150"/>
          <p:cNvSpPr/>
          <p:nvPr/>
        </p:nvSpPr>
        <p:spPr>
          <a:xfrm>
            <a:off x="6747419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Rounded Rectangle 151"/>
          <p:cNvSpPr/>
          <p:nvPr/>
        </p:nvSpPr>
        <p:spPr>
          <a:xfrm>
            <a:off x="7171279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Rounded Rectangle 152"/>
          <p:cNvSpPr/>
          <p:nvPr/>
        </p:nvSpPr>
        <p:spPr>
          <a:xfrm>
            <a:off x="7595140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Rounded Rectangle 153"/>
          <p:cNvSpPr/>
          <p:nvPr/>
        </p:nvSpPr>
        <p:spPr>
          <a:xfrm>
            <a:off x="8019000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Rounded Rectangle 154"/>
          <p:cNvSpPr/>
          <p:nvPr/>
        </p:nvSpPr>
        <p:spPr>
          <a:xfrm>
            <a:off x="8442861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Rounded Rectangle 155"/>
          <p:cNvSpPr/>
          <p:nvPr/>
        </p:nvSpPr>
        <p:spPr>
          <a:xfrm>
            <a:off x="8866721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Rounded Rectangle 156"/>
          <p:cNvSpPr/>
          <p:nvPr/>
        </p:nvSpPr>
        <p:spPr>
          <a:xfrm>
            <a:off x="9290581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Rounded Rectangle 157"/>
          <p:cNvSpPr/>
          <p:nvPr/>
        </p:nvSpPr>
        <p:spPr>
          <a:xfrm>
            <a:off x="9714442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Rounded Rectangle 158"/>
          <p:cNvSpPr/>
          <p:nvPr/>
        </p:nvSpPr>
        <p:spPr>
          <a:xfrm>
            <a:off x="10138302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Rounded Rectangle 159"/>
          <p:cNvSpPr/>
          <p:nvPr/>
        </p:nvSpPr>
        <p:spPr>
          <a:xfrm>
            <a:off x="10562162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Rounded Rectangle 160"/>
          <p:cNvSpPr/>
          <p:nvPr/>
        </p:nvSpPr>
        <p:spPr>
          <a:xfrm>
            <a:off x="10986023" y="4378017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795528" y="4865914"/>
            <a:ext cx="3365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Sun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1237234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Rounded Rectangle 163"/>
          <p:cNvSpPr/>
          <p:nvPr/>
        </p:nvSpPr>
        <p:spPr>
          <a:xfrm>
            <a:off x="1661094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Rounded Rectangle 164"/>
          <p:cNvSpPr/>
          <p:nvPr/>
        </p:nvSpPr>
        <p:spPr>
          <a:xfrm>
            <a:off x="2084955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Rounded Rectangle 165"/>
          <p:cNvSpPr/>
          <p:nvPr/>
        </p:nvSpPr>
        <p:spPr>
          <a:xfrm>
            <a:off x="2508815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7" name="Rounded Rectangle 166"/>
          <p:cNvSpPr/>
          <p:nvPr/>
        </p:nvSpPr>
        <p:spPr>
          <a:xfrm>
            <a:off x="2932676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Rounded Rectangle 167"/>
          <p:cNvSpPr/>
          <p:nvPr/>
        </p:nvSpPr>
        <p:spPr>
          <a:xfrm>
            <a:off x="3356536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Rounded Rectangle 168"/>
          <p:cNvSpPr/>
          <p:nvPr/>
        </p:nvSpPr>
        <p:spPr>
          <a:xfrm>
            <a:off x="3780396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0" name="Rounded Rectangle 169"/>
          <p:cNvSpPr/>
          <p:nvPr/>
        </p:nvSpPr>
        <p:spPr>
          <a:xfrm>
            <a:off x="4204257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Rounded Rectangle 170"/>
          <p:cNvSpPr/>
          <p:nvPr/>
        </p:nvSpPr>
        <p:spPr>
          <a:xfrm>
            <a:off x="4628117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Rounded Rectangle 171"/>
          <p:cNvSpPr/>
          <p:nvPr/>
        </p:nvSpPr>
        <p:spPr>
          <a:xfrm>
            <a:off x="5051977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ounded Rectangle 172"/>
          <p:cNvSpPr/>
          <p:nvPr/>
        </p:nvSpPr>
        <p:spPr>
          <a:xfrm>
            <a:off x="5475838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Rounded Rectangle 173"/>
          <p:cNvSpPr/>
          <p:nvPr/>
        </p:nvSpPr>
        <p:spPr>
          <a:xfrm>
            <a:off x="5899698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Rounded Rectangle 174"/>
          <p:cNvSpPr/>
          <p:nvPr/>
        </p:nvSpPr>
        <p:spPr>
          <a:xfrm>
            <a:off x="6323559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6" name="Rounded Rectangle 175"/>
          <p:cNvSpPr/>
          <p:nvPr/>
        </p:nvSpPr>
        <p:spPr>
          <a:xfrm>
            <a:off x="6747419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7" name="Rounded Rectangle 176"/>
          <p:cNvSpPr/>
          <p:nvPr/>
        </p:nvSpPr>
        <p:spPr>
          <a:xfrm>
            <a:off x="7171279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8" name="Rounded Rectangle 177"/>
          <p:cNvSpPr/>
          <p:nvPr/>
        </p:nvSpPr>
        <p:spPr>
          <a:xfrm>
            <a:off x="7595140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9" name="Rounded Rectangle 178"/>
          <p:cNvSpPr/>
          <p:nvPr/>
        </p:nvSpPr>
        <p:spPr>
          <a:xfrm>
            <a:off x="8019000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0" name="Rounded Rectangle 179"/>
          <p:cNvSpPr/>
          <p:nvPr/>
        </p:nvSpPr>
        <p:spPr>
          <a:xfrm>
            <a:off x="8442861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1" name="Rounded Rectangle 180"/>
          <p:cNvSpPr/>
          <p:nvPr/>
        </p:nvSpPr>
        <p:spPr>
          <a:xfrm>
            <a:off x="8866721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2" name="Rounded Rectangle 181"/>
          <p:cNvSpPr/>
          <p:nvPr/>
        </p:nvSpPr>
        <p:spPr>
          <a:xfrm>
            <a:off x="9290581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3" name="Rounded Rectangle 182"/>
          <p:cNvSpPr/>
          <p:nvPr/>
        </p:nvSpPr>
        <p:spPr>
          <a:xfrm>
            <a:off x="9714442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4" name="Rounded Rectangle 183"/>
          <p:cNvSpPr/>
          <p:nvPr/>
        </p:nvSpPr>
        <p:spPr>
          <a:xfrm>
            <a:off x="10138302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5" name="Rounded Rectangle 184"/>
          <p:cNvSpPr/>
          <p:nvPr/>
        </p:nvSpPr>
        <p:spPr>
          <a:xfrm>
            <a:off x="10562162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6" name="Rounded Rectangle 185"/>
          <p:cNvSpPr/>
          <p:nvPr/>
        </p:nvSpPr>
        <p:spPr>
          <a:xfrm>
            <a:off x="10986023" y="4879630"/>
            <a:ext cx="396428" cy="474182"/>
          </a:xfrm>
          <a:prstGeom prst="roundRect">
            <a:avLst>
              <a:gd name="adj" fmla="val 6919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7" name="TextBox 186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Fewer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9" name="Rectangle 188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0" name="Rectangle 189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1" name="Rectangle 190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2" name="Rectangle 191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3" name="Rectangle 192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0068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4" name="Rectangle 193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0049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5" name="TextBox 194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More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Busiest hour of the week: Wednesday at 10am, with 33 leads.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Paid vs organic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When paid and organic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arrive.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Paid: the converting visit was an ad click. Organic: every other lead (search, AI, social, email, referral and direct).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Share of each side's leads by time of day (night is midnight to 6am)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difference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141821"/>
                </a:solidFill>
                <a:latin typeface="Rubik"/>
              </a:rPr>
              <a:t>Paid and organic leads keep the </a:t>
            </a:r>
            <a:r>
              <a:rPr sz="2000" b="1" i="0">
                <a:solidFill>
                  <a:srgbClr val="0E7C66"/>
                </a:solidFill>
                <a:latin typeface="Rubik"/>
              </a:rPr>
              <a:t>same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hours.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702 paid and 418 organic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Paid leads peak on Wednesday 8am to 11am: 42 of them.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Most leads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arrive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on a phone.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Device read from the browser's user agent, which UTM Grabber Premium saves on every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39153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62712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355396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Mobile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355396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41821"/>
                </a:solidFill>
                <a:latin typeface="Work Sans"/>
              </a:rPr>
              <a:t>65%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401116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93801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Desktop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93801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41821"/>
                </a:solidFill>
                <a:latin typeface="Work Sans"/>
              </a:rPr>
              <a:t>35%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Share of leads by device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On the go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65%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of leads come from phones.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728 of 1,120 leads came from a phone, 392 from a desktop.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Phones bring 58% of evening leads and 66% of morning leads.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Match your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schedule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to your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Raise bids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Wednesday mornings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Paid leads peak Wednesday 8am to 11am: 42 of 702. Schedule budget to match, and trim bids from Sunday 5pm to 8pm, the quietest daytime window (7 leads).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Phones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Staff the phones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Wednesday mornings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Wednesday 8am to 11am brings 76 leads, 7% of the period's leads in 3 of the week's 168 hours. Have someone ready to call back within the hour.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Send an instant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reply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after hours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36% of leads (403) arrive outside Monday to Friday, 8am to 6pm. An automatic email or text tells them when you will call.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Email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Send emails at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7am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on Wednesdays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Leads are most active Wednesday 8am to 11am. An email that lands just before that window meets people when they are ready to act.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Timing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staff and fund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Wednesday mornings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8am to 11am alone brought 76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Busiest 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88664"/>
            <a:ext cx="2455850" cy="472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100" b="1" i="0">
                <a:solidFill>
                  <a:srgbClr val="141821"/>
                </a:solidFill>
                <a:latin typeface="Rubik"/>
              </a:rPr>
              <a:t>Wednesday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Peak hour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788664"/>
            <a:ext cx="2455850" cy="396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141821"/>
                </a:solidFill>
                <a:latin typeface="Rubik"/>
              </a:rPr>
              <a:t>10am to 11am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34046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After hours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36%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On a phone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65%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7213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6390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Best window: Wednesday 8am to 11am, 76 leads.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50688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9865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Quietest daytime window: Sunday 5pm to 8pm, 7 leads.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Times come from each lead's Date Created value, in the site's time zone. Days run Monday to Sunday.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Office hours: Monday to Friday, 8am to 6pm. Dayparts: night midnight to 6am, morning 6am to noon, afternoon noon to 6pm, evening 6pm to midnight.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Windows are 3 consecutive hours on one day. Busiest day divides each weekday's leads by how many times that weekday falls in the period.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Devices come from the browser user agent UTM Grabber Premium saves on each lead.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When leads arrive,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