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IBM Plex Sans" charset="0"/>
      <p:regular r:id="rId15"/>
      <p:bold r:id="rId16"/>
    </p:embeddedFont>
    <p:embeddedFont>
      <p:font typeface="IBM Plex Sans Condensed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rgbClr val="007D66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Night</c:v>
                </c:pt>
                <c:pt idx="1">
                  <c:v>Morning</c:v>
                </c:pt>
                <c:pt idx="2">
                  <c:v>Afternoon</c:v>
                </c:pt>
                <c:pt idx="3">
                  <c:v>Evening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1.4</c:v>
                </c:pt>
                <c:pt idx="1">
                  <c:v>40.6</c:v>
                </c:pt>
                <c:pt idx="2">
                  <c:v>39.2</c:v>
                </c:pt>
                <c:pt idx="3">
                  <c:v>18.8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rgbClr val="EB9F39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Night</c:v>
                </c:pt>
                <c:pt idx="1">
                  <c:v>Morning</c:v>
                </c:pt>
                <c:pt idx="2">
                  <c:v>Afternoon</c:v>
                </c:pt>
                <c:pt idx="3">
                  <c:v>Evening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1.0</c:v>
                </c:pt>
                <c:pt idx="1">
                  <c:v>42.6</c:v>
                </c:pt>
                <c:pt idx="2">
                  <c:v>39.2</c:v>
                </c:pt>
                <c:pt idx="3">
                  <c:v>17.2</c:v>
                </c:pt>
              </c:numCache>
            </c:numRef>
          </c:val>
        </c:ser>
        <c:gapWidth val="7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3CAD4"/>
            </a:solidFill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DF0F4"/>
              </a:solidFill>
            </a:ln>
          </c:spPr>
        </c:majorGridlines>
        <c:numFmt formatCode="0&quot;%&quot;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050" b="0" i="0">
              <a:solidFill>
                <a:srgbClr val="475262"/>
              </a:solidFill>
              <a:latin typeface="IBM Plex Sans"/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6E7887"/>
          </a:solidFill>
          <a:latin typeface="IBM Plex Sans Condensed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rgbClr val="007D66"/>
              </a:solidFill>
              <a:ln w="19050">
                <a:solidFill>
                  <a:srgbClr val="FFFFFF"/>
                </a:solidFill>
              </a:ln>
            </c:spPr>
          </c:dPt>
          <c:dPt>
            <c:idx val="1"/>
            <c:spPr>
              <a:solidFill>
                <a:srgbClr val="EB9F39"/>
              </a:solidFill>
              <a:ln w="19050">
                <a:solidFill>
                  <a:srgbClr val="FFFFFF"/>
                </a:solidFill>
              </a:ln>
            </c:spPr>
          </c:dPt>
          <c:cat>
            <c:strRef>
              <c:f>Sheet1!$A$2:$A$3</c:f>
              <c:strCache>
                <c:ptCount val="2"/>
                <c:pt idx="0">
                  <c:v>Mobile</c:v>
                </c:pt>
                <c:pt idx="1">
                  <c:v>Desktop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65.0</c:v>
                </c:pt>
                <c:pt idx="1">
                  <c:v>35.0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When leads arrive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35784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1328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Wednesday mornings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bring the most leads: 76 between 8am and 11am.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3771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36% of leads arrive outside office hours (Monday to Friday, 8am to 6pm). 65% come from phones.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836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northwinddental.com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348" y="5559552"/>
            <a:ext cx="13208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Gravity Forms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24148" y="5559552"/>
            <a:ext cx="1666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1,120 submissions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90388" y="5559552"/>
            <a:ext cx="904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30 days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943600"/>
            <a:ext cx="215569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8" y="5943600"/>
            <a:ext cx="18813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61998" y="5943600"/>
            <a:ext cx="21556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1,120 leads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814066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Oval 17"/>
          <p:cNvSpPr/>
          <p:nvPr/>
        </p:nvSpPr>
        <p:spPr>
          <a:xfrm>
            <a:off x="2928366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088386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71036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36%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of leads arrive while the office is closed.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1,120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2747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+12%  vs August</a:t>
            </a:r>
          </a:p>
        </p:txBody>
      </p:sp>
      <p:sp>
        <p:nvSpPr>
          <p:cNvPr id="8" name="Freeform 7"/>
          <p:cNvSpPr/>
          <p:nvPr/>
        </p:nvSpPr>
        <p:spPr>
          <a:xfrm>
            <a:off x="731520" y="2548067"/>
            <a:ext cx="3247034" cy="502920"/>
          </a:xfrm>
          <a:custGeom>
            <a:avLst/>
            <a:gdLst/>
            <a:ahLst/>
            <a:cxnLst/>
            <a:rect l="l" t="t" r="r" b="b"/>
            <a:pathLst>
              <a:path w="35510" h="5500">
                <a:moveTo>
                  <a:pt x="0" y="1925"/>
                </a:moveTo>
                <a:lnTo>
                  <a:pt x="1224" y="2200"/>
                </a:lnTo>
                <a:lnTo>
                  <a:pt x="2448" y="2613"/>
                </a:lnTo>
                <a:lnTo>
                  <a:pt x="3673" y="1925"/>
                </a:lnTo>
                <a:lnTo>
                  <a:pt x="4897" y="4813"/>
                </a:lnTo>
                <a:lnTo>
                  <a:pt x="6122" y="4950"/>
                </a:lnTo>
                <a:lnTo>
                  <a:pt x="7346" y="4950"/>
                </a:lnTo>
                <a:lnTo>
                  <a:pt x="8571" y="1375"/>
                </a:lnTo>
                <a:lnTo>
                  <a:pt x="9795" y="0"/>
                </a:lnTo>
                <a:lnTo>
                  <a:pt x="11020" y="275"/>
                </a:lnTo>
                <a:lnTo>
                  <a:pt x="12244" y="2338"/>
                </a:lnTo>
                <a:lnTo>
                  <a:pt x="13469" y="4400"/>
                </a:lnTo>
                <a:lnTo>
                  <a:pt x="14693" y="4813"/>
                </a:lnTo>
                <a:lnTo>
                  <a:pt x="15918" y="550"/>
                </a:lnTo>
                <a:lnTo>
                  <a:pt x="17142" y="1375"/>
                </a:lnTo>
                <a:lnTo>
                  <a:pt x="18367" y="1650"/>
                </a:lnTo>
                <a:lnTo>
                  <a:pt x="19591" y="1513"/>
                </a:lnTo>
                <a:lnTo>
                  <a:pt x="20816" y="2888"/>
                </a:lnTo>
                <a:lnTo>
                  <a:pt x="22040" y="3850"/>
                </a:lnTo>
                <a:lnTo>
                  <a:pt x="23265" y="5363"/>
                </a:lnTo>
                <a:lnTo>
                  <a:pt x="24489" y="2063"/>
                </a:lnTo>
                <a:lnTo>
                  <a:pt x="25714" y="2200"/>
                </a:lnTo>
                <a:lnTo>
                  <a:pt x="26938" y="138"/>
                </a:lnTo>
                <a:lnTo>
                  <a:pt x="28163" y="1375"/>
                </a:lnTo>
                <a:lnTo>
                  <a:pt x="29387" y="2338"/>
                </a:lnTo>
                <a:lnTo>
                  <a:pt x="30612" y="5500"/>
                </a:lnTo>
                <a:lnTo>
                  <a:pt x="31836" y="5088"/>
                </a:lnTo>
                <a:lnTo>
                  <a:pt x="33061" y="1650"/>
                </a:lnTo>
                <a:lnTo>
                  <a:pt x="34285" y="1788"/>
                </a:lnTo>
                <a:lnTo>
                  <a:pt x="35510" y="1100"/>
                </a:lnTo>
                <a:lnTo>
                  <a:pt x="35510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31520" y="2548067"/>
            <a:ext cx="3247034" cy="502920"/>
          </a:xfrm>
          <a:custGeom>
            <a:avLst/>
            <a:gdLst/>
            <a:ahLst/>
            <a:cxnLst/>
            <a:rect l="l" t="t" r="r" b="b"/>
            <a:pathLst>
              <a:path w="35510" h="5500">
                <a:moveTo>
                  <a:pt x="0" y="1925"/>
                </a:moveTo>
                <a:lnTo>
                  <a:pt x="1224" y="2200"/>
                </a:lnTo>
                <a:lnTo>
                  <a:pt x="2448" y="2613"/>
                </a:lnTo>
                <a:lnTo>
                  <a:pt x="3673" y="1925"/>
                </a:lnTo>
                <a:lnTo>
                  <a:pt x="4897" y="4813"/>
                </a:lnTo>
                <a:lnTo>
                  <a:pt x="6122" y="4950"/>
                </a:lnTo>
                <a:lnTo>
                  <a:pt x="7346" y="4950"/>
                </a:lnTo>
                <a:lnTo>
                  <a:pt x="8571" y="1375"/>
                </a:lnTo>
                <a:lnTo>
                  <a:pt x="9795" y="0"/>
                </a:lnTo>
                <a:lnTo>
                  <a:pt x="11020" y="275"/>
                </a:lnTo>
                <a:lnTo>
                  <a:pt x="12244" y="2338"/>
                </a:lnTo>
                <a:lnTo>
                  <a:pt x="13469" y="4400"/>
                </a:lnTo>
                <a:lnTo>
                  <a:pt x="14693" y="4813"/>
                </a:lnTo>
                <a:lnTo>
                  <a:pt x="15918" y="550"/>
                </a:lnTo>
                <a:lnTo>
                  <a:pt x="17142" y="1375"/>
                </a:lnTo>
                <a:lnTo>
                  <a:pt x="18367" y="1650"/>
                </a:lnTo>
                <a:lnTo>
                  <a:pt x="19591" y="1513"/>
                </a:lnTo>
                <a:lnTo>
                  <a:pt x="20816" y="2888"/>
                </a:lnTo>
                <a:lnTo>
                  <a:pt x="22040" y="3850"/>
                </a:lnTo>
                <a:lnTo>
                  <a:pt x="23265" y="5363"/>
                </a:lnTo>
                <a:lnTo>
                  <a:pt x="24489" y="2063"/>
                </a:lnTo>
                <a:lnTo>
                  <a:pt x="25714" y="2200"/>
                </a:lnTo>
                <a:lnTo>
                  <a:pt x="26938" y="138"/>
                </a:lnTo>
                <a:lnTo>
                  <a:pt x="28163" y="1375"/>
                </a:lnTo>
                <a:lnTo>
                  <a:pt x="29387" y="2338"/>
                </a:lnTo>
                <a:lnTo>
                  <a:pt x="30612" y="5500"/>
                </a:lnTo>
                <a:lnTo>
                  <a:pt x="31836" y="5088"/>
                </a:lnTo>
                <a:lnTo>
                  <a:pt x="33061" y="1650"/>
                </a:lnTo>
                <a:lnTo>
                  <a:pt x="34285" y="1788"/>
                </a:lnTo>
                <a:lnTo>
                  <a:pt x="35510" y="11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937406" y="260756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307738" y="138379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4472330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Busiest day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72330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Wednesday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8549" y="138379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213141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Peak hour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13141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10am to 11am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338023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731520" y="352653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After hours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383743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36%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422391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▼ −3 pts  vs August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07738" y="338023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4472330" y="352653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On a phone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72330" y="383743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65%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72330" y="422391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Flat vs August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That is 403 of 1,120 leads, outside Monday to Friday, 8am to 6pm.</a:t>
            </a:r>
          </a:p>
          <a:p>
            <a:pPr algn="l">
              <a:lnSpc>
                <a:spcPct val="115000"/>
              </a:lnSpc>
              <a:spcBef>
                <a:spcPts val="742"/>
              </a:spcBef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Answer them first thing the next morning, or send an instant reply that says when you will call.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When leads arrive, Northwind Dental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week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When the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week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is busiest.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2627300" cy="2926080"/>
          </a:xfrm>
          <a:prstGeom prst="roundRect">
            <a:avLst>
              <a:gd name="adj" fmla="val 208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41248" y="165811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Best window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197815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0">
                <a:solidFill>
                  <a:srgbClr val="0B7A3B"/>
                </a:solidFill>
                <a:latin typeface="IBM Plex Sans"/>
              </a:rPr>
              <a:t>76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280111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leads on Wednesday 8am to 11am (7% of all)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77108" y="1383792"/>
            <a:ext cx="2627300" cy="2926080"/>
          </a:xfrm>
          <a:prstGeom prst="roundRect">
            <a:avLst>
              <a:gd name="adj" fmla="val 208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51428" y="165811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Quietest daytime window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1428" y="197815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0">
                <a:solidFill>
                  <a:srgbClr val="10161F"/>
                </a:solidFill>
                <a:latin typeface="IBM Plex Sans"/>
              </a:rPr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1428" y="280111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leads on Sunday 5pm to 8pm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8" y="1383792"/>
            <a:ext cx="2627300" cy="2926080"/>
          </a:xfrm>
          <a:prstGeom prst="roundRect">
            <a:avLst>
              <a:gd name="adj" fmla="val 208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461608" y="165811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Busiest day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1608" y="197815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0">
                <a:solidFill>
                  <a:srgbClr val="10161F"/>
                </a:solidFill>
                <a:latin typeface="IBM Plex Sans"/>
              </a:rPr>
              <a:t>48.6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1608" y="280111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leads on an average Wednesday, against 37.3 a day overall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97467" y="1383792"/>
            <a:ext cx="2627300" cy="2926080"/>
          </a:xfrm>
          <a:prstGeom prst="roundRect">
            <a:avLst>
              <a:gd name="adj" fmla="val 208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9271787" y="165811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After hours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71787" y="197815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0">
                <a:solidFill>
                  <a:srgbClr val="956000"/>
                </a:solidFill>
                <a:latin typeface="IBM Plex Sans"/>
              </a:rPr>
              <a:t>36%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71787" y="280111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of leads arrive outside Monday to Friday, 8am to 6pm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When leads arrive,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Leads by day and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hour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11057839" cy="4864608"/>
          </a:xfrm>
          <a:prstGeom prst="roundRect">
            <a:avLst>
              <a:gd name="adj" fmla="val 112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924154" y="1600200"/>
            <a:ext cx="973544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6E7887"/>
                </a:solidFill>
                <a:latin typeface="IBM Plex Sans Condensed"/>
              </a:rPr>
              <a:t>12a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98865" y="1600200"/>
            <a:ext cx="973544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6E7887"/>
                </a:solidFill>
                <a:latin typeface="IBM Plex Sans Condensed"/>
              </a:rPr>
              <a:t>3a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73577" y="1600200"/>
            <a:ext cx="973544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6E7887"/>
                </a:solidFill>
                <a:latin typeface="IBM Plex Sans Condensed"/>
              </a:rPr>
              <a:t>6a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48289" y="1600200"/>
            <a:ext cx="973544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6E7887"/>
                </a:solidFill>
                <a:latin typeface="IBM Plex Sans Condensed"/>
              </a:rPr>
              <a:t>9a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23000" y="1600200"/>
            <a:ext cx="973544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6E7887"/>
                </a:solidFill>
                <a:latin typeface="IBM Plex Sans Condensed"/>
              </a:rPr>
              <a:t>12p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97712" y="1600200"/>
            <a:ext cx="973544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6E7887"/>
                </a:solidFill>
                <a:latin typeface="IBM Plex Sans Condensed"/>
              </a:rPr>
              <a:t>3p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424" y="1600200"/>
            <a:ext cx="973544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6E7887"/>
                </a:solidFill>
                <a:latin typeface="IBM Plex Sans Condensed"/>
              </a:rPr>
              <a:t>6p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47135" y="1600200"/>
            <a:ext cx="973544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6E7887"/>
                </a:solidFill>
                <a:latin typeface="IBM Plex Sans Condensed"/>
              </a:rPr>
              <a:t>9p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8" y="1856232"/>
            <a:ext cx="311506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75262"/>
                </a:solidFill>
                <a:latin typeface="IBM Plex Sans Condensed"/>
              </a:rPr>
              <a:t>Mon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12190" y="1869948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1637093" y="1869948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2061997" y="1869948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2486901" y="1869948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2911805" y="1869948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3336709" y="1869948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3761613" y="1869948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4186517" y="1869948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611421" y="1869948"/>
            <a:ext cx="397472" cy="474182"/>
          </a:xfrm>
          <a:prstGeom prst="roundRect">
            <a:avLst>
              <a:gd name="adj" fmla="val 6901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5036325" y="1869948"/>
            <a:ext cx="397472" cy="474182"/>
          </a:xfrm>
          <a:prstGeom prst="roundRect">
            <a:avLst>
              <a:gd name="adj" fmla="val 6901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5461229" y="1869948"/>
            <a:ext cx="397472" cy="474182"/>
          </a:xfrm>
          <a:prstGeom prst="roundRect">
            <a:avLst>
              <a:gd name="adj" fmla="val 6901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5886132" y="1869948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6311036" y="1869948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6735940" y="1869948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7160844" y="1869948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7585748" y="1869948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8010652" y="1869948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8435556" y="1869948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8860460" y="1869948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9285364" y="1869948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9710268" y="1869948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10135172" y="1869948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10560075" y="1869948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10984979" y="1869948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795528" y="2357846"/>
            <a:ext cx="311506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75262"/>
                </a:solidFill>
                <a:latin typeface="IBM Plex Sans Condensed"/>
              </a:rPr>
              <a:t>Tue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212190" y="2371562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1637093" y="2371562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2061997" y="2371562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Rounded Rectangle 40"/>
          <p:cNvSpPr/>
          <p:nvPr/>
        </p:nvSpPr>
        <p:spPr>
          <a:xfrm>
            <a:off x="2486901" y="2371562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Rounded Rectangle 41"/>
          <p:cNvSpPr/>
          <p:nvPr/>
        </p:nvSpPr>
        <p:spPr>
          <a:xfrm>
            <a:off x="2911805" y="2371562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Rounded Rectangle 42"/>
          <p:cNvSpPr/>
          <p:nvPr/>
        </p:nvSpPr>
        <p:spPr>
          <a:xfrm>
            <a:off x="3336709" y="2371562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3761613" y="2371562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4186517" y="2371562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4611421" y="2371562"/>
            <a:ext cx="397472" cy="474182"/>
          </a:xfrm>
          <a:prstGeom prst="roundRect">
            <a:avLst>
              <a:gd name="adj" fmla="val 6901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5036325" y="2371562"/>
            <a:ext cx="397472" cy="474182"/>
          </a:xfrm>
          <a:prstGeom prst="roundRect">
            <a:avLst>
              <a:gd name="adj" fmla="val 6901"/>
            </a:avLst>
          </a:prstGeom>
          <a:solidFill>
            <a:srgbClr val="3185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5461229" y="2371562"/>
            <a:ext cx="397472" cy="474182"/>
          </a:xfrm>
          <a:prstGeom prst="roundRect">
            <a:avLst>
              <a:gd name="adj" fmla="val 6901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Rounded Rectangle 48"/>
          <p:cNvSpPr/>
          <p:nvPr/>
        </p:nvSpPr>
        <p:spPr>
          <a:xfrm>
            <a:off x="5886132" y="2371562"/>
            <a:ext cx="397472" cy="474182"/>
          </a:xfrm>
          <a:prstGeom prst="roundRect">
            <a:avLst>
              <a:gd name="adj" fmla="val 6901"/>
            </a:avLst>
          </a:prstGeom>
          <a:solidFill>
            <a:srgbClr val="3185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Rounded Rectangle 49"/>
          <p:cNvSpPr/>
          <p:nvPr/>
        </p:nvSpPr>
        <p:spPr>
          <a:xfrm>
            <a:off x="6311036" y="2371562"/>
            <a:ext cx="397472" cy="474182"/>
          </a:xfrm>
          <a:prstGeom prst="roundRect">
            <a:avLst>
              <a:gd name="adj" fmla="val 6901"/>
            </a:avLst>
          </a:prstGeom>
          <a:solidFill>
            <a:srgbClr val="3185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Rounded Rectangle 50"/>
          <p:cNvSpPr/>
          <p:nvPr/>
        </p:nvSpPr>
        <p:spPr>
          <a:xfrm>
            <a:off x="6735940" y="2371562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2" name="Rounded Rectangle 51"/>
          <p:cNvSpPr/>
          <p:nvPr/>
        </p:nvSpPr>
        <p:spPr>
          <a:xfrm>
            <a:off x="7160844" y="2371562"/>
            <a:ext cx="397472" cy="474182"/>
          </a:xfrm>
          <a:prstGeom prst="roundRect">
            <a:avLst>
              <a:gd name="adj" fmla="val 6901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Rounded Rectangle 52"/>
          <p:cNvSpPr/>
          <p:nvPr/>
        </p:nvSpPr>
        <p:spPr>
          <a:xfrm>
            <a:off x="7585748" y="2371562"/>
            <a:ext cx="397472" cy="474182"/>
          </a:xfrm>
          <a:prstGeom prst="roundRect">
            <a:avLst>
              <a:gd name="adj" fmla="val 6901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8010652" y="2371562"/>
            <a:ext cx="397472" cy="474182"/>
          </a:xfrm>
          <a:prstGeom prst="roundRect">
            <a:avLst>
              <a:gd name="adj" fmla="val 6901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Rounded Rectangle 54"/>
          <p:cNvSpPr/>
          <p:nvPr/>
        </p:nvSpPr>
        <p:spPr>
          <a:xfrm>
            <a:off x="8435556" y="2371562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Rounded Rectangle 55"/>
          <p:cNvSpPr/>
          <p:nvPr/>
        </p:nvSpPr>
        <p:spPr>
          <a:xfrm>
            <a:off x="8860460" y="2371562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Rounded Rectangle 56"/>
          <p:cNvSpPr/>
          <p:nvPr/>
        </p:nvSpPr>
        <p:spPr>
          <a:xfrm>
            <a:off x="9285364" y="2371562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8" name="Rounded Rectangle 57"/>
          <p:cNvSpPr/>
          <p:nvPr/>
        </p:nvSpPr>
        <p:spPr>
          <a:xfrm>
            <a:off x="9710268" y="2371562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9" name="Rounded Rectangle 58"/>
          <p:cNvSpPr/>
          <p:nvPr/>
        </p:nvSpPr>
        <p:spPr>
          <a:xfrm>
            <a:off x="10135172" y="2371562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0" name="Rounded Rectangle 59"/>
          <p:cNvSpPr/>
          <p:nvPr/>
        </p:nvSpPr>
        <p:spPr>
          <a:xfrm>
            <a:off x="10560075" y="2371562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1" name="Rounded Rectangle 60"/>
          <p:cNvSpPr/>
          <p:nvPr/>
        </p:nvSpPr>
        <p:spPr>
          <a:xfrm>
            <a:off x="10984979" y="2371562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2" name="TextBox 61"/>
          <p:cNvSpPr txBox="1"/>
          <p:nvPr/>
        </p:nvSpPr>
        <p:spPr>
          <a:xfrm>
            <a:off x="795528" y="2859459"/>
            <a:ext cx="311506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75262"/>
                </a:solidFill>
                <a:latin typeface="IBM Plex Sans Condensed"/>
              </a:rPr>
              <a:t>Wed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1212190" y="2873175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Rounded Rectangle 63"/>
          <p:cNvSpPr/>
          <p:nvPr/>
        </p:nvSpPr>
        <p:spPr>
          <a:xfrm>
            <a:off x="1637093" y="2873175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5" name="Rounded Rectangle 64"/>
          <p:cNvSpPr/>
          <p:nvPr/>
        </p:nvSpPr>
        <p:spPr>
          <a:xfrm>
            <a:off x="2061997" y="2873175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6" name="Rounded Rectangle 65"/>
          <p:cNvSpPr/>
          <p:nvPr/>
        </p:nvSpPr>
        <p:spPr>
          <a:xfrm>
            <a:off x="2486901" y="2873175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7" name="Rounded Rectangle 66"/>
          <p:cNvSpPr/>
          <p:nvPr/>
        </p:nvSpPr>
        <p:spPr>
          <a:xfrm>
            <a:off x="2911805" y="2873175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8" name="Rounded Rectangle 67"/>
          <p:cNvSpPr/>
          <p:nvPr/>
        </p:nvSpPr>
        <p:spPr>
          <a:xfrm>
            <a:off x="3336709" y="2873175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9" name="Rounded Rectangle 68"/>
          <p:cNvSpPr/>
          <p:nvPr/>
        </p:nvSpPr>
        <p:spPr>
          <a:xfrm>
            <a:off x="3761613" y="2873175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0" name="Rounded Rectangle 69"/>
          <p:cNvSpPr/>
          <p:nvPr/>
        </p:nvSpPr>
        <p:spPr>
          <a:xfrm>
            <a:off x="4186517" y="2873175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1" name="Rounded Rectangle 70"/>
          <p:cNvSpPr/>
          <p:nvPr/>
        </p:nvSpPr>
        <p:spPr>
          <a:xfrm>
            <a:off x="4611421" y="2873175"/>
            <a:ext cx="397472" cy="474182"/>
          </a:xfrm>
          <a:prstGeom prst="roundRect">
            <a:avLst>
              <a:gd name="adj" fmla="val 6901"/>
            </a:avLst>
          </a:prstGeom>
          <a:solidFill>
            <a:srgbClr val="3185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2" name="Rounded Rectangle 71"/>
          <p:cNvSpPr/>
          <p:nvPr/>
        </p:nvSpPr>
        <p:spPr>
          <a:xfrm>
            <a:off x="5036325" y="2873175"/>
            <a:ext cx="397472" cy="474182"/>
          </a:xfrm>
          <a:prstGeom prst="roundRect">
            <a:avLst>
              <a:gd name="adj" fmla="val 6901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3" name="Rounded Rectangle 72"/>
          <p:cNvSpPr/>
          <p:nvPr/>
        </p:nvSpPr>
        <p:spPr>
          <a:xfrm>
            <a:off x="5461229" y="2873175"/>
            <a:ext cx="397472" cy="474182"/>
          </a:xfrm>
          <a:prstGeom prst="roundRect">
            <a:avLst>
              <a:gd name="adj" fmla="val 6901"/>
            </a:avLst>
          </a:prstGeom>
          <a:solidFill>
            <a:srgbClr val="0049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4" name="Rounded Rectangle 73"/>
          <p:cNvSpPr/>
          <p:nvPr/>
        </p:nvSpPr>
        <p:spPr>
          <a:xfrm>
            <a:off x="5886132" y="2873175"/>
            <a:ext cx="397472" cy="474182"/>
          </a:xfrm>
          <a:prstGeom prst="roundRect">
            <a:avLst>
              <a:gd name="adj" fmla="val 6901"/>
            </a:avLst>
          </a:prstGeom>
          <a:solidFill>
            <a:srgbClr val="3185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5" name="Rounded Rectangle 74"/>
          <p:cNvSpPr/>
          <p:nvPr/>
        </p:nvSpPr>
        <p:spPr>
          <a:xfrm>
            <a:off x="6311036" y="2873175"/>
            <a:ext cx="397472" cy="474182"/>
          </a:xfrm>
          <a:prstGeom prst="roundRect">
            <a:avLst>
              <a:gd name="adj" fmla="val 6901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6" name="Rounded Rectangle 75"/>
          <p:cNvSpPr/>
          <p:nvPr/>
        </p:nvSpPr>
        <p:spPr>
          <a:xfrm>
            <a:off x="6735940" y="2873175"/>
            <a:ext cx="397472" cy="474182"/>
          </a:xfrm>
          <a:prstGeom prst="roundRect">
            <a:avLst>
              <a:gd name="adj" fmla="val 6901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7" name="Rounded Rectangle 76"/>
          <p:cNvSpPr/>
          <p:nvPr/>
        </p:nvSpPr>
        <p:spPr>
          <a:xfrm>
            <a:off x="7160844" y="2873175"/>
            <a:ext cx="397472" cy="474182"/>
          </a:xfrm>
          <a:prstGeom prst="roundRect">
            <a:avLst>
              <a:gd name="adj" fmla="val 6901"/>
            </a:avLst>
          </a:prstGeom>
          <a:solidFill>
            <a:srgbClr val="3185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8" name="Rounded Rectangle 77"/>
          <p:cNvSpPr/>
          <p:nvPr/>
        </p:nvSpPr>
        <p:spPr>
          <a:xfrm>
            <a:off x="7585748" y="2873175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9" name="Rounded Rectangle 78"/>
          <p:cNvSpPr/>
          <p:nvPr/>
        </p:nvSpPr>
        <p:spPr>
          <a:xfrm>
            <a:off x="8010652" y="2873175"/>
            <a:ext cx="397472" cy="474182"/>
          </a:xfrm>
          <a:prstGeom prst="roundRect">
            <a:avLst>
              <a:gd name="adj" fmla="val 6901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0" name="Rounded Rectangle 79"/>
          <p:cNvSpPr/>
          <p:nvPr/>
        </p:nvSpPr>
        <p:spPr>
          <a:xfrm>
            <a:off x="8435556" y="2873175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1" name="Rounded Rectangle 80"/>
          <p:cNvSpPr/>
          <p:nvPr/>
        </p:nvSpPr>
        <p:spPr>
          <a:xfrm>
            <a:off x="8860460" y="2873175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2" name="Rounded Rectangle 81"/>
          <p:cNvSpPr/>
          <p:nvPr/>
        </p:nvSpPr>
        <p:spPr>
          <a:xfrm>
            <a:off x="9285364" y="2873175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3" name="Rounded Rectangle 82"/>
          <p:cNvSpPr/>
          <p:nvPr/>
        </p:nvSpPr>
        <p:spPr>
          <a:xfrm>
            <a:off x="9710268" y="2873175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4" name="Rounded Rectangle 83"/>
          <p:cNvSpPr/>
          <p:nvPr/>
        </p:nvSpPr>
        <p:spPr>
          <a:xfrm>
            <a:off x="10135172" y="2873175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5" name="Rounded Rectangle 84"/>
          <p:cNvSpPr/>
          <p:nvPr/>
        </p:nvSpPr>
        <p:spPr>
          <a:xfrm>
            <a:off x="10560075" y="2873175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6" name="Rounded Rectangle 85"/>
          <p:cNvSpPr/>
          <p:nvPr/>
        </p:nvSpPr>
        <p:spPr>
          <a:xfrm>
            <a:off x="10984979" y="2873175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7" name="TextBox 86"/>
          <p:cNvSpPr txBox="1"/>
          <p:nvPr/>
        </p:nvSpPr>
        <p:spPr>
          <a:xfrm>
            <a:off x="795528" y="3361073"/>
            <a:ext cx="311506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75262"/>
                </a:solidFill>
                <a:latin typeface="IBM Plex Sans Condensed"/>
              </a:rPr>
              <a:t>Thu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1212190" y="3374789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9" name="Rounded Rectangle 88"/>
          <p:cNvSpPr/>
          <p:nvPr/>
        </p:nvSpPr>
        <p:spPr>
          <a:xfrm>
            <a:off x="1637093" y="3374789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0" name="Rounded Rectangle 89"/>
          <p:cNvSpPr/>
          <p:nvPr/>
        </p:nvSpPr>
        <p:spPr>
          <a:xfrm>
            <a:off x="2061997" y="3374789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1" name="Rounded Rectangle 90"/>
          <p:cNvSpPr/>
          <p:nvPr/>
        </p:nvSpPr>
        <p:spPr>
          <a:xfrm>
            <a:off x="2486901" y="3374789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2" name="Rounded Rectangle 91"/>
          <p:cNvSpPr/>
          <p:nvPr/>
        </p:nvSpPr>
        <p:spPr>
          <a:xfrm>
            <a:off x="2911805" y="3374789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3" name="Rounded Rectangle 92"/>
          <p:cNvSpPr/>
          <p:nvPr/>
        </p:nvSpPr>
        <p:spPr>
          <a:xfrm>
            <a:off x="3336709" y="3374789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4" name="Rounded Rectangle 93"/>
          <p:cNvSpPr/>
          <p:nvPr/>
        </p:nvSpPr>
        <p:spPr>
          <a:xfrm>
            <a:off x="3761613" y="3374789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5" name="Rounded Rectangle 94"/>
          <p:cNvSpPr/>
          <p:nvPr/>
        </p:nvSpPr>
        <p:spPr>
          <a:xfrm>
            <a:off x="4186517" y="3374789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6" name="Rounded Rectangle 95"/>
          <p:cNvSpPr/>
          <p:nvPr/>
        </p:nvSpPr>
        <p:spPr>
          <a:xfrm>
            <a:off x="4611421" y="3374789"/>
            <a:ext cx="397472" cy="474182"/>
          </a:xfrm>
          <a:prstGeom prst="roundRect">
            <a:avLst>
              <a:gd name="adj" fmla="val 6901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7" name="Rounded Rectangle 96"/>
          <p:cNvSpPr/>
          <p:nvPr/>
        </p:nvSpPr>
        <p:spPr>
          <a:xfrm>
            <a:off x="5036325" y="3374789"/>
            <a:ext cx="397472" cy="474182"/>
          </a:xfrm>
          <a:prstGeom prst="roundRect">
            <a:avLst>
              <a:gd name="adj" fmla="val 6901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8" name="Rounded Rectangle 97"/>
          <p:cNvSpPr/>
          <p:nvPr/>
        </p:nvSpPr>
        <p:spPr>
          <a:xfrm>
            <a:off x="5461229" y="3374789"/>
            <a:ext cx="397472" cy="474182"/>
          </a:xfrm>
          <a:prstGeom prst="roundRect">
            <a:avLst>
              <a:gd name="adj" fmla="val 6901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9" name="Rounded Rectangle 98"/>
          <p:cNvSpPr/>
          <p:nvPr/>
        </p:nvSpPr>
        <p:spPr>
          <a:xfrm>
            <a:off x="5886132" y="3374789"/>
            <a:ext cx="397472" cy="474182"/>
          </a:xfrm>
          <a:prstGeom prst="roundRect">
            <a:avLst>
              <a:gd name="adj" fmla="val 6901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0" name="Rounded Rectangle 99"/>
          <p:cNvSpPr/>
          <p:nvPr/>
        </p:nvSpPr>
        <p:spPr>
          <a:xfrm>
            <a:off x="6311036" y="3374789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1" name="Rounded Rectangle 100"/>
          <p:cNvSpPr/>
          <p:nvPr/>
        </p:nvSpPr>
        <p:spPr>
          <a:xfrm>
            <a:off x="6735940" y="3374789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2" name="Rounded Rectangle 101"/>
          <p:cNvSpPr/>
          <p:nvPr/>
        </p:nvSpPr>
        <p:spPr>
          <a:xfrm>
            <a:off x="7160844" y="3374789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3" name="Rounded Rectangle 102"/>
          <p:cNvSpPr/>
          <p:nvPr/>
        </p:nvSpPr>
        <p:spPr>
          <a:xfrm>
            <a:off x="7585748" y="3374789"/>
            <a:ext cx="397472" cy="474182"/>
          </a:xfrm>
          <a:prstGeom prst="roundRect">
            <a:avLst>
              <a:gd name="adj" fmla="val 6901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4" name="Rounded Rectangle 103"/>
          <p:cNvSpPr/>
          <p:nvPr/>
        </p:nvSpPr>
        <p:spPr>
          <a:xfrm>
            <a:off x="8010652" y="3374789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5" name="Rounded Rectangle 104"/>
          <p:cNvSpPr/>
          <p:nvPr/>
        </p:nvSpPr>
        <p:spPr>
          <a:xfrm>
            <a:off x="8435556" y="3374789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6" name="Rounded Rectangle 105"/>
          <p:cNvSpPr/>
          <p:nvPr/>
        </p:nvSpPr>
        <p:spPr>
          <a:xfrm>
            <a:off x="8860460" y="3374789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7" name="Rounded Rectangle 106"/>
          <p:cNvSpPr/>
          <p:nvPr/>
        </p:nvSpPr>
        <p:spPr>
          <a:xfrm>
            <a:off x="9285364" y="3374789"/>
            <a:ext cx="397472" cy="474182"/>
          </a:xfrm>
          <a:prstGeom prst="roundRect">
            <a:avLst>
              <a:gd name="adj" fmla="val 6901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8" name="Rounded Rectangle 107"/>
          <p:cNvSpPr/>
          <p:nvPr/>
        </p:nvSpPr>
        <p:spPr>
          <a:xfrm>
            <a:off x="9710268" y="3374789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9" name="Rounded Rectangle 108"/>
          <p:cNvSpPr/>
          <p:nvPr/>
        </p:nvSpPr>
        <p:spPr>
          <a:xfrm>
            <a:off x="10135172" y="3374789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0" name="Rounded Rectangle 109"/>
          <p:cNvSpPr/>
          <p:nvPr/>
        </p:nvSpPr>
        <p:spPr>
          <a:xfrm>
            <a:off x="10560075" y="3374789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1" name="Rounded Rectangle 110"/>
          <p:cNvSpPr/>
          <p:nvPr/>
        </p:nvSpPr>
        <p:spPr>
          <a:xfrm>
            <a:off x="10984979" y="3374789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2" name="TextBox 111"/>
          <p:cNvSpPr txBox="1"/>
          <p:nvPr/>
        </p:nvSpPr>
        <p:spPr>
          <a:xfrm>
            <a:off x="795528" y="3862687"/>
            <a:ext cx="311506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75262"/>
                </a:solidFill>
                <a:latin typeface="IBM Plex Sans Condensed"/>
              </a:rPr>
              <a:t>Fri</a:t>
            </a:r>
          </a:p>
        </p:txBody>
      </p:sp>
      <p:sp>
        <p:nvSpPr>
          <p:cNvPr id="113" name="Rounded Rectangle 112"/>
          <p:cNvSpPr/>
          <p:nvPr/>
        </p:nvSpPr>
        <p:spPr>
          <a:xfrm>
            <a:off x="1212190" y="3876403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4" name="Rounded Rectangle 113"/>
          <p:cNvSpPr/>
          <p:nvPr/>
        </p:nvSpPr>
        <p:spPr>
          <a:xfrm>
            <a:off x="1637093" y="3876403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5" name="Rounded Rectangle 114"/>
          <p:cNvSpPr/>
          <p:nvPr/>
        </p:nvSpPr>
        <p:spPr>
          <a:xfrm>
            <a:off x="2061997" y="3876403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6" name="Rounded Rectangle 115"/>
          <p:cNvSpPr/>
          <p:nvPr/>
        </p:nvSpPr>
        <p:spPr>
          <a:xfrm>
            <a:off x="2486901" y="3876403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7" name="Rounded Rectangle 116"/>
          <p:cNvSpPr/>
          <p:nvPr/>
        </p:nvSpPr>
        <p:spPr>
          <a:xfrm>
            <a:off x="2911805" y="3876403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8" name="Rounded Rectangle 117"/>
          <p:cNvSpPr/>
          <p:nvPr/>
        </p:nvSpPr>
        <p:spPr>
          <a:xfrm>
            <a:off x="3336709" y="3876403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9" name="Rounded Rectangle 118"/>
          <p:cNvSpPr/>
          <p:nvPr/>
        </p:nvSpPr>
        <p:spPr>
          <a:xfrm>
            <a:off x="3761613" y="3876403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0" name="Rounded Rectangle 119"/>
          <p:cNvSpPr/>
          <p:nvPr/>
        </p:nvSpPr>
        <p:spPr>
          <a:xfrm>
            <a:off x="4186517" y="3876403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1" name="Rounded Rectangle 120"/>
          <p:cNvSpPr/>
          <p:nvPr/>
        </p:nvSpPr>
        <p:spPr>
          <a:xfrm>
            <a:off x="4611421" y="3876403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2" name="Rounded Rectangle 121"/>
          <p:cNvSpPr/>
          <p:nvPr/>
        </p:nvSpPr>
        <p:spPr>
          <a:xfrm>
            <a:off x="5036325" y="3876403"/>
            <a:ext cx="397472" cy="474182"/>
          </a:xfrm>
          <a:prstGeom prst="roundRect">
            <a:avLst>
              <a:gd name="adj" fmla="val 6901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3" name="Rounded Rectangle 122"/>
          <p:cNvSpPr/>
          <p:nvPr/>
        </p:nvSpPr>
        <p:spPr>
          <a:xfrm>
            <a:off x="5461229" y="3876403"/>
            <a:ext cx="397472" cy="474182"/>
          </a:xfrm>
          <a:prstGeom prst="roundRect">
            <a:avLst>
              <a:gd name="adj" fmla="val 6901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4" name="Rounded Rectangle 123"/>
          <p:cNvSpPr/>
          <p:nvPr/>
        </p:nvSpPr>
        <p:spPr>
          <a:xfrm>
            <a:off x="5886132" y="3876403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5" name="Rounded Rectangle 124"/>
          <p:cNvSpPr/>
          <p:nvPr/>
        </p:nvSpPr>
        <p:spPr>
          <a:xfrm>
            <a:off x="6311036" y="3876403"/>
            <a:ext cx="397472" cy="474182"/>
          </a:xfrm>
          <a:prstGeom prst="roundRect">
            <a:avLst>
              <a:gd name="adj" fmla="val 6901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6" name="Rounded Rectangle 125"/>
          <p:cNvSpPr/>
          <p:nvPr/>
        </p:nvSpPr>
        <p:spPr>
          <a:xfrm>
            <a:off x="6735940" y="3876403"/>
            <a:ext cx="397472" cy="474182"/>
          </a:xfrm>
          <a:prstGeom prst="roundRect">
            <a:avLst>
              <a:gd name="adj" fmla="val 6901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7" name="Rounded Rectangle 126"/>
          <p:cNvSpPr/>
          <p:nvPr/>
        </p:nvSpPr>
        <p:spPr>
          <a:xfrm>
            <a:off x="7160844" y="3876403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8" name="Rounded Rectangle 127"/>
          <p:cNvSpPr/>
          <p:nvPr/>
        </p:nvSpPr>
        <p:spPr>
          <a:xfrm>
            <a:off x="7585748" y="3876403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9" name="Rounded Rectangle 128"/>
          <p:cNvSpPr/>
          <p:nvPr/>
        </p:nvSpPr>
        <p:spPr>
          <a:xfrm>
            <a:off x="8010652" y="3876403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0" name="Rounded Rectangle 129"/>
          <p:cNvSpPr/>
          <p:nvPr/>
        </p:nvSpPr>
        <p:spPr>
          <a:xfrm>
            <a:off x="8435556" y="3876403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1" name="Rounded Rectangle 130"/>
          <p:cNvSpPr/>
          <p:nvPr/>
        </p:nvSpPr>
        <p:spPr>
          <a:xfrm>
            <a:off x="8860460" y="3876403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2" name="Rounded Rectangle 131"/>
          <p:cNvSpPr/>
          <p:nvPr/>
        </p:nvSpPr>
        <p:spPr>
          <a:xfrm>
            <a:off x="9285364" y="3876403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3" name="Rounded Rectangle 132"/>
          <p:cNvSpPr/>
          <p:nvPr/>
        </p:nvSpPr>
        <p:spPr>
          <a:xfrm>
            <a:off x="9710268" y="3876403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4" name="Rounded Rectangle 133"/>
          <p:cNvSpPr/>
          <p:nvPr/>
        </p:nvSpPr>
        <p:spPr>
          <a:xfrm>
            <a:off x="10135172" y="3876403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5" name="Rounded Rectangle 134"/>
          <p:cNvSpPr/>
          <p:nvPr/>
        </p:nvSpPr>
        <p:spPr>
          <a:xfrm>
            <a:off x="10560075" y="3876403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6" name="Rounded Rectangle 135"/>
          <p:cNvSpPr/>
          <p:nvPr/>
        </p:nvSpPr>
        <p:spPr>
          <a:xfrm>
            <a:off x="10984979" y="3876403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7" name="TextBox 136"/>
          <p:cNvSpPr txBox="1"/>
          <p:nvPr/>
        </p:nvSpPr>
        <p:spPr>
          <a:xfrm>
            <a:off x="795528" y="4364301"/>
            <a:ext cx="311506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75262"/>
                </a:solidFill>
                <a:latin typeface="IBM Plex Sans Condensed"/>
              </a:rPr>
              <a:t>Sat</a:t>
            </a:r>
          </a:p>
        </p:txBody>
      </p:sp>
      <p:sp>
        <p:nvSpPr>
          <p:cNvPr id="138" name="Rounded Rectangle 137"/>
          <p:cNvSpPr/>
          <p:nvPr/>
        </p:nvSpPr>
        <p:spPr>
          <a:xfrm>
            <a:off x="1212190" y="4378017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9" name="Rounded Rectangle 138"/>
          <p:cNvSpPr/>
          <p:nvPr/>
        </p:nvSpPr>
        <p:spPr>
          <a:xfrm>
            <a:off x="1637093" y="4378017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0" name="Rounded Rectangle 139"/>
          <p:cNvSpPr/>
          <p:nvPr/>
        </p:nvSpPr>
        <p:spPr>
          <a:xfrm>
            <a:off x="2061997" y="4378017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1" name="Rounded Rectangle 140"/>
          <p:cNvSpPr/>
          <p:nvPr/>
        </p:nvSpPr>
        <p:spPr>
          <a:xfrm>
            <a:off x="2486901" y="4378017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2" name="Rounded Rectangle 141"/>
          <p:cNvSpPr/>
          <p:nvPr/>
        </p:nvSpPr>
        <p:spPr>
          <a:xfrm>
            <a:off x="2911805" y="4378017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3" name="Rounded Rectangle 142"/>
          <p:cNvSpPr/>
          <p:nvPr/>
        </p:nvSpPr>
        <p:spPr>
          <a:xfrm>
            <a:off x="3336709" y="4378017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4" name="Rounded Rectangle 143"/>
          <p:cNvSpPr/>
          <p:nvPr/>
        </p:nvSpPr>
        <p:spPr>
          <a:xfrm>
            <a:off x="3761613" y="4378017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5" name="Rounded Rectangle 144"/>
          <p:cNvSpPr/>
          <p:nvPr/>
        </p:nvSpPr>
        <p:spPr>
          <a:xfrm>
            <a:off x="4186517" y="4378017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6" name="Rounded Rectangle 145"/>
          <p:cNvSpPr/>
          <p:nvPr/>
        </p:nvSpPr>
        <p:spPr>
          <a:xfrm>
            <a:off x="4611421" y="4378017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7" name="Rounded Rectangle 146"/>
          <p:cNvSpPr/>
          <p:nvPr/>
        </p:nvSpPr>
        <p:spPr>
          <a:xfrm>
            <a:off x="5036325" y="4378017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8" name="Rounded Rectangle 147"/>
          <p:cNvSpPr/>
          <p:nvPr/>
        </p:nvSpPr>
        <p:spPr>
          <a:xfrm>
            <a:off x="5461229" y="4378017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9" name="Rounded Rectangle 148"/>
          <p:cNvSpPr/>
          <p:nvPr/>
        </p:nvSpPr>
        <p:spPr>
          <a:xfrm>
            <a:off x="5886132" y="4378017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0" name="Rounded Rectangle 149"/>
          <p:cNvSpPr/>
          <p:nvPr/>
        </p:nvSpPr>
        <p:spPr>
          <a:xfrm>
            <a:off x="6311036" y="4378017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1" name="Rounded Rectangle 150"/>
          <p:cNvSpPr/>
          <p:nvPr/>
        </p:nvSpPr>
        <p:spPr>
          <a:xfrm>
            <a:off x="6735940" y="4378017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2" name="Rounded Rectangle 151"/>
          <p:cNvSpPr/>
          <p:nvPr/>
        </p:nvSpPr>
        <p:spPr>
          <a:xfrm>
            <a:off x="7160844" y="4378017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3" name="Rounded Rectangle 152"/>
          <p:cNvSpPr/>
          <p:nvPr/>
        </p:nvSpPr>
        <p:spPr>
          <a:xfrm>
            <a:off x="7585748" y="4378017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4" name="Rounded Rectangle 153"/>
          <p:cNvSpPr/>
          <p:nvPr/>
        </p:nvSpPr>
        <p:spPr>
          <a:xfrm>
            <a:off x="8010652" y="4378017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5" name="Rounded Rectangle 154"/>
          <p:cNvSpPr/>
          <p:nvPr/>
        </p:nvSpPr>
        <p:spPr>
          <a:xfrm>
            <a:off x="8435556" y="4378017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6" name="Rounded Rectangle 155"/>
          <p:cNvSpPr/>
          <p:nvPr/>
        </p:nvSpPr>
        <p:spPr>
          <a:xfrm>
            <a:off x="8860460" y="4378017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7" name="Rounded Rectangle 156"/>
          <p:cNvSpPr/>
          <p:nvPr/>
        </p:nvSpPr>
        <p:spPr>
          <a:xfrm>
            <a:off x="9285364" y="4378017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8" name="Rounded Rectangle 157"/>
          <p:cNvSpPr/>
          <p:nvPr/>
        </p:nvSpPr>
        <p:spPr>
          <a:xfrm>
            <a:off x="9710268" y="4378017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9" name="Rounded Rectangle 158"/>
          <p:cNvSpPr/>
          <p:nvPr/>
        </p:nvSpPr>
        <p:spPr>
          <a:xfrm>
            <a:off x="10135172" y="4378017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0" name="Rounded Rectangle 159"/>
          <p:cNvSpPr/>
          <p:nvPr/>
        </p:nvSpPr>
        <p:spPr>
          <a:xfrm>
            <a:off x="10560075" y="4378017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1" name="Rounded Rectangle 160"/>
          <p:cNvSpPr/>
          <p:nvPr/>
        </p:nvSpPr>
        <p:spPr>
          <a:xfrm>
            <a:off x="10984979" y="4378017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2" name="TextBox 161"/>
          <p:cNvSpPr txBox="1"/>
          <p:nvPr/>
        </p:nvSpPr>
        <p:spPr>
          <a:xfrm>
            <a:off x="795528" y="4865914"/>
            <a:ext cx="311506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75262"/>
                </a:solidFill>
                <a:latin typeface="IBM Plex Sans Condensed"/>
              </a:rPr>
              <a:t>Sun</a:t>
            </a:r>
          </a:p>
        </p:txBody>
      </p:sp>
      <p:sp>
        <p:nvSpPr>
          <p:cNvPr id="163" name="Rounded Rectangle 162"/>
          <p:cNvSpPr/>
          <p:nvPr/>
        </p:nvSpPr>
        <p:spPr>
          <a:xfrm>
            <a:off x="1212190" y="4879630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4" name="Rounded Rectangle 163"/>
          <p:cNvSpPr/>
          <p:nvPr/>
        </p:nvSpPr>
        <p:spPr>
          <a:xfrm>
            <a:off x="1637093" y="4879630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5" name="Rounded Rectangle 164"/>
          <p:cNvSpPr/>
          <p:nvPr/>
        </p:nvSpPr>
        <p:spPr>
          <a:xfrm>
            <a:off x="2061997" y="4879630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6" name="Rounded Rectangle 165"/>
          <p:cNvSpPr/>
          <p:nvPr/>
        </p:nvSpPr>
        <p:spPr>
          <a:xfrm>
            <a:off x="2486901" y="4879630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7" name="Rounded Rectangle 166"/>
          <p:cNvSpPr/>
          <p:nvPr/>
        </p:nvSpPr>
        <p:spPr>
          <a:xfrm>
            <a:off x="2911805" y="4879630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8" name="Rounded Rectangle 167"/>
          <p:cNvSpPr/>
          <p:nvPr/>
        </p:nvSpPr>
        <p:spPr>
          <a:xfrm>
            <a:off x="3336709" y="4879630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9" name="Rounded Rectangle 168"/>
          <p:cNvSpPr/>
          <p:nvPr/>
        </p:nvSpPr>
        <p:spPr>
          <a:xfrm>
            <a:off x="3761613" y="4879630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0" name="Rounded Rectangle 169"/>
          <p:cNvSpPr/>
          <p:nvPr/>
        </p:nvSpPr>
        <p:spPr>
          <a:xfrm>
            <a:off x="4186517" y="4879630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1" name="Rounded Rectangle 170"/>
          <p:cNvSpPr/>
          <p:nvPr/>
        </p:nvSpPr>
        <p:spPr>
          <a:xfrm>
            <a:off x="4611421" y="4879630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2" name="Rounded Rectangle 171"/>
          <p:cNvSpPr/>
          <p:nvPr/>
        </p:nvSpPr>
        <p:spPr>
          <a:xfrm>
            <a:off x="5036325" y="4879630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3" name="Rounded Rectangle 172"/>
          <p:cNvSpPr/>
          <p:nvPr/>
        </p:nvSpPr>
        <p:spPr>
          <a:xfrm>
            <a:off x="5461229" y="4879630"/>
            <a:ext cx="397472" cy="474182"/>
          </a:xfrm>
          <a:prstGeom prst="roundRect">
            <a:avLst>
              <a:gd name="adj" fmla="val 6901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4" name="Rounded Rectangle 173"/>
          <p:cNvSpPr/>
          <p:nvPr/>
        </p:nvSpPr>
        <p:spPr>
          <a:xfrm>
            <a:off x="5886132" y="4879630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5" name="Rounded Rectangle 174"/>
          <p:cNvSpPr/>
          <p:nvPr/>
        </p:nvSpPr>
        <p:spPr>
          <a:xfrm>
            <a:off x="6311036" y="4879630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6" name="Rounded Rectangle 175"/>
          <p:cNvSpPr/>
          <p:nvPr/>
        </p:nvSpPr>
        <p:spPr>
          <a:xfrm>
            <a:off x="6735940" y="4879630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7" name="Rounded Rectangle 176"/>
          <p:cNvSpPr/>
          <p:nvPr/>
        </p:nvSpPr>
        <p:spPr>
          <a:xfrm>
            <a:off x="7160844" y="4879630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8" name="Rounded Rectangle 177"/>
          <p:cNvSpPr/>
          <p:nvPr/>
        </p:nvSpPr>
        <p:spPr>
          <a:xfrm>
            <a:off x="7585748" y="4879630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9" name="Rounded Rectangle 178"/>
          <p:cNvSpPr/>
          <p:nvPr/>
        </p:nvSpPr>
        <p:spPr>
          <a:xfrm>
            <a:off x="8010652" y="4879630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0" name="Rounded Rectangle 179"/>
          <p:cNvSpPr/>
          <p:nvPr/>
        </p:nvSpPr>
        <p:spPr>
          <a:xfrm>
            <a:off x="8435556" y="4879630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1" name="Rounded Rectangle 180"/>
          <p:cNvSpPr/>
          <p:nvPr/>
        </p:nvSpPr>
        <p:spPr>
          <a:xfrm>
            <a:off x="8860460" y="4879630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2" name="Rounded Rectangle 181"/>
          <p:cNvSpPr/>
          <p:nvPr/>
        </p:nvSpPr>
        <p:spPr>
          <a:xfrm>
            <a:off x="9285364" y="4879630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3" name="Rounded Rectangle 182"/>
          <p:cNvSpPr/>
          <p:nvPr/>
        </p:nvSpPr>
        <p:spPr>
          <a:xfrm>
            <a:off x="9710268" y="4879630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4" name="Rounded Rectangle 183"/>
          <p:cNvSpPr/>
          <p:nvPr/>
        </p:nvSpPr>
        <p:spPr>
          <a:xfrm>
            <a:off x="10135172" y="4879630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5" name="Rounded Rectangle 184"/>
          <p:cNvSpPr/>
          <p:nvPr/>
        </p:nvSpPr>
        <p:spPr>
          <a:xfrm>
            <a:off x="10560075" y="4879630"/>
            <a:ext cx="397472" cy="474182"/>
          </a:xfrm>
          <a:prstGeom prst="roundRect">
            <a:avLst>
              <a:gd name="adj" fmla="val 6901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6" name="Rounded Rectangle 185"/>
          <p:cNvSpPr/>
          <p:nvPr/>
        </p:nvSpPr>
        <p:spPr>
          <a:xfrm>
            <a:off x="10984979" y="4879630"/>
            <a:ext cx="397472" cy="474182"/>
          </a:xfrm>
          <a:prstGeom prst="roundRect">
            <a:avLst>
              <a:gd name="adj" fmla="val 6901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7" name="TextBox 186"/>
          <p:cNvSpPr txBox="1"/>
          <p:nvPr/>
        </p:nvSpPr>
        <p:spPr>
          <a:xfrm>
            <a:off x="8332927" y="546811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6E7887"/>
                </a:solidFill>
                <a:latin typeface="IBM Plex Sans Condensed"/>
              </a:rPr>
              <a:t>Fewer</a:t>
            </a:r>
          </a:p>
        </p:txBody>
      </p:sp>
      <p:sp>
        <p:nvSpPr>
          <p:cNvPr id="188" name="Rectangle 187"/>
          <p:cNvSpPr/>
          <p:nvPr/>
        </p:nvSpPr>
        <p:spPr>
          <a:xfrm>
            <a:off x="9018727" y="5495544"/>
            <a:ext cx="201168" cy="128016"/>
          </a:xfrm>
          <a:prstGeom prst="rect">
            <a:avLst/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9" name="Rectangle 188"/>
          <p:cNvSpPr/>
          <p:nvPr/>
        </p:nvSpPr>
        <p:spPr>
          <a:xfrm>
            <a:off x="9219895" y="5495544"/>
            <a:ext cx="201168" cy="128016"/>
          </a:xfrm>
          <a:prstGeom prst="rect">
            <a:avLst/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0" name="Rectangle 189"/>
          <p:cNvSpPr/>
          <p:nvPr/>
        </p:nvSpPr>
        <p:spPr>
          <a:xfrm>
            <a:off x="9421063" y="5495544"/>
            <a:ext cx="201168" cy="128016"/>
          </a:xfrm>
          <a:prstGeom prst="rect">
            <a:avLst/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1" name="Rectangle 190"/>
          <p:cNvSpPr/>
          <p:nvPr/>
        </p:nvSpPr>
        <p:spPr>
          <a:xfrm>
            <a:off x="9622231" y="5495544"/>
            <a:ext cx="201168" cy="128016"/>
          </a:xfrm>
          <a:prstGeom prst="rect">
            <a:avLst/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2" name="Rectangle 191"/>
          <p:cNvSpPr/>
          <p:nvPr/>
        </p:nvSpPr>
        <p:spPr>
          <a:xfrm>
            <a:off x="9823399" y="5495544"/>
            <a:ext cx="201168" cy="128016"/>
          </a:xfrm>
          <a:prstGeom prst="rect">
            <a:avLst/>
          </a:prstGeom>
          <a:solidFill>
            <a:srgbClr val="3185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3" name="Rectangle 192"/>
          <p:cNvSpPr/>
          <p:nvPr/>
        </p:nvSpPr>
        <p:spPr>
          <a:xfrm>
            <a:off x="10024567" y="5495544"/>
            <a:ext cx="201168" cy="128016"/>
          </a:xfrm>
          <a:prstGeom prst="rect">
            <a:avLst/>
          </a:prstGeom>
          <a:solidFill>
            <a:srgbClr val="0068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4" name="Rectangle 193"/>
          <p:cNvSpPr/>
          <p:nvPr/>
        </p:nvSpPr>
        <p:spPr>
          <a:xfrm>
            <a:off x="10225735" y="5495544"/>
            <a:ext cx="201168" cy="128016"/>
          </a:xfrm>
          <a:prstGeom prst="rect">
            <a:avLst/>
          </a:prstGeom>
          <a:solidFill>
            <a:srgbClr val="0049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5" name="TextBox 194"/>
          <p:cNvSpPr txBox="1"/>
          <p:nvPr/>
        </p:nvSpPr>
        <p:spPr>
          <a:xfrm>
            <a:off x="10500055" y="546811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More</a:t>
            </a:r>
          </a:p>
        </p:txBody>
      </p:sp>
      <p:sp>
        <p:nvSpPr>
          <p:cNvPr id="196" name="TextBox 195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Busiest hour of the week: Wednesday at 10am, with 33 leads.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When leads arrive, Northwind Dental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Paid vs organic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When paid and organic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leads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arrive.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Paid: the converting visit was an ad click. Organic: every other lead (search, AI, social, email, referral and direct).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7086600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1941576"/>
          <a:ext cx="6629400" cy="379171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Share of each side's leads by time of day (night is midnight to 6am)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36408" y="1712976"/>
            <a:ext cx="3788359" cy="4523232"/>
          </a:xfrm>
          <a:prstGeom prst="roundRect">
            <a:avLst>
              <a:gd name="adj" fmla="val 1448"/>
            </a:avLst>
          </a:prstGeom>
          <a:solidFill>
            <a:srgbClr val="F4F9F7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092440" y="196900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IBM Plex Sans"/>
              </a:rPr>
              <a:t>The difference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226161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10161F"/>
                </a:solidFill>
                <a:latin typeface="IBM Plex Sans"/>
              </a:rPr>
              <a:t>Paid and organic leads keep the 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same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 hours.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440" y="3016504"/>
            <a:ext cx="3276295" cy="29636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702 paid and 418 organic leads.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Paid leads peak on Wednesday 8am to 11am: 42 of them.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When leads arrive, Northwind Dental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Devices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Most leads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arrive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on a phone.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Device read from the browser's user agent, which UTM Grabber Premium saves on every lead.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7086600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345817"/>
          <a:ext cx="2983230" cy="298323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4190238" y="3581400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427982" y="3508248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Mobile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1928" y="350824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10161F"/>
                </a:solidFill>
                <a:latin typeface="IBM Plex Sans"/>
              </a:rPr>
              <a:t>65%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90238" y="3965448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427982" y="3892296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Desktop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1928" y="3892296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10161F"/>
                </a:solidFill>
                <a:latin typeface="IBM Plex Sans"/>
              </a:rPr>
              <a:t>35%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Share of leads by device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836408" y="1712976"/>
            <a:ext cx="3788359" cy="4523232"/>
          </a:xfrm>
          <a:prstGeom prst="roundRect">
            <a:avLst>
              <a:gd name="adj" fmla="val 1448"/>
            </a:avLst>
          </a:prstGeom>
          <a:solidFill>
            <a:srgbClr val="F4F9F7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092440" y="196900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IBM Plex Sans"/>
              </a:rPr>
              <a:t>On the go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92440" y="226161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10161F"/>
                </a:solidFill>
                <a:latin typeface="IBM Plex Sans"/>
              </a:rPr>
              <a:t>65%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 of leads come from phones.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92440" y="3016504"/>
            <a:ext cx="3276295" cy="29636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728 of 1,120 leads came from a phone, 392 from a desktop.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Phones bring 58% of evening leads and 66% of morning leads.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When leads arrive, Northwind Dental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Match your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schedule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to your leads.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3840480"/>
          </a:xfrm>
          <a:prstGeom prst="roundRect">
            <a:avLst>
              <a:gd name="adj" fmla="val 142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Ads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Raise bids on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Wednesday mornings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Paid leads peak Wednesday 8am to 11am: 42 of 702. Schedule budget to match, and trim bids from Sunday 5pm to 8pm, the quietest daytime window (7 leads).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1659" y="201472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871659" y="201472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Phones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Staff the phones on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Wednesday mornings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Wednesday 8am to 11am brings 76 leads, 7% of the period's leads in 3 of the week's 168 hours. Have someone ready to call back within the hour.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871659" y="2974848"/>
            <a:ext cx="100914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871659" y="2974848"/>
            <a:ext cx="10091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Medium effort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330403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5528" y="343204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07008" y="341376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07008" y="359664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Send an instant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reply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after hours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87568" y="343204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36% of leads (403) arrive outside Monday to Friday, 8am to 6pm. An automatic email or text tells them when you will call.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81567" y="393496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881567" y="393496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054539" y="393496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0054539" y="393496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66928" y="426415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95528" y="439216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07008" y="437388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Email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07008" y="455676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Send emails at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7am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on Wednesdays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87568" y="439216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Leads are most active Wednesday 8am to 11am. An email that lands just before that window meets people when they are ready to act.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881567" y="489508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8881567" y="489508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0054539" y="489508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10054539" y="489508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When leads arrive, Northwind Dental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Timing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staff and fund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Wednesday mornings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. 8am to 11am alone brought 76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Busiest 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Wednesday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Peak hour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4267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800" b="0" i="0">
                <a:solidFill>
                  <a:srgbClr val="10161F"/>
                </a:solidFill>
                <a:latin typeface="IBM Plex Sans"/>
              </a:rPr>
              <a:t>10am to 11am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After hours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36%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On a phone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65%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Best window: Wednesday 8am to 11am, 76 leads.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Quietest daytime window: Sunday 5pm to 8pm, 7 leads.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66928" y="5221224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66928" y="5294376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475262"/>
                </a:solidFill>
                <a:latin typeface="IBM Plex Sans"/>
              </a:rPr>
              <a:t>How we built this 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5541264"/>
            <a:ext cx="11057839" cy="7406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Times come from each lead's Date Created value, in the site's time zone. Days run Monday to Sunday.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Office hours: Monday to Friday, 8am to 6pm. Dayparts: night midnight to 6am, morning 6am to noon, afternoon noon to 6pm, evening 6pm to midnight.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Windows are 3 consecutive hours on one day. Busiest day divides each weekday's leads by how many times that weekday falls in the period.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Devices come from the browser user agent UTM Grabber Premium saves on each lead.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When leads arrive,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