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1.4</c:v>
                </c:pt>
                <c:pt idx="1">
                  <c:v>40.6</c:v>
                </c:pt>
                <c:pt idx="2">
                  <c:v>39.2</c:v>
                </c:pt>
                <c:pt idx="3">
                  <c:v>18.8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rgbClr val="F2A541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1.0</c:v>
                </c:pt>
                <c:pt idx="1">
                  <c:v>42.6</c:v>
                </c:pt>
                <c:pt idx="2">
                  <c:v>39.2</c:v>
                </c:pt>
                <c:pt idx="3">
                  <c:v>17.2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E7C66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F2A541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Mobile</c:v>
                </c:pt>
                <c:pt idx="1">
                  <c:v>Desktop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65.0</c:v>
                </c:pt>
                <c:pt idx="1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WHEN LEADS ARRIVE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1">
                <a:solidFill>
                  <a:srgbClr val="0E7C66"/>
                </a:solidFill>
                <a:latin typeface="Instrument Serif"/>
              </a:rPr>
              <a:t>Wednesday mornings</a:t>
            </a:r>
            <a:r>
              <a:rPr sz="4800" b="0" i="0">
                <a:solidFill>
                  <a:srgbClr val="0B1F1A"/>
                </a:solidFill>
                <a:latin typeface="Instrument Serif"/>
              </a:rPr>
              <a:t> bring the most leads: 76 between 8am and 11am.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36% of leads arrive outside office hours (Monday to Friday, 8am to 6pm). 65% come from phones.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1,120 submissions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66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36%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of leads arrive while the office is closed.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Wednesday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BUSIEST DAY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10am to 11am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PEAK HOUR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36%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AFTER HOURS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44698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▼ −3 pts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8" name="Connector 27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65%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ON A PHONE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5509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That is 403 of 1,120 leads, outside Monday to Friday, 8am to 6pm.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Answer them first thing the next morning, or send an instant reply that says when you will call.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When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week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is busiest.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Best window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1D7A4A"/>
                </a:solidFill>
                <a:latin typeface="Instrument Serif"/>
              </a:rPr>
              <a:t>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on Wednesday 8am to 11am (7% of all)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Quietest daytime window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on Sunday 5pm to 8pm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Busiest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48.6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on an average Wednesday, against 37.3 a day overall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475232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After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B26A00"/>
                </a:solidFill>
                <a:latin typeface="Instrument Serif"/>
              </a:rPr>
              <a:t>36%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of leads arrive outside Monday to Friday, 8am to 6pm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Leads by day and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hour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751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98398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12a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6329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3a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54260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6a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32191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9a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0123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12p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88054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3p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65985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6p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43916" y="1600200"/>
            <a:ext cx="97461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5A6B64"/>
                </a:solidFill>
                <a:latin typeface="Geist Mono"/>
              </a:rPr>
              <a:t>9p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1856232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Mon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6434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612411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038388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2464365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890342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316319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742296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168273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594250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20227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446204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872182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298159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724136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150113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7576090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8002067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428044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8854021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279998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705975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131952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557929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10983906" y="1869948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357846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Tue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186434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612411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2038388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2464365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2890342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3316319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3742296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4168273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594250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5020227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5446204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5872182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6298159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ounded Rectangle 50"/>
          <p:cNvSpPr/>
          <p:nvPr/>
        </p:nvSpPr>
        <p:spPr>
          <a:xfrm>
            <a:off x="6724136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7150113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7576090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8002067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8428044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8854021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Rounded Rectangle 56"/>
          <p:cNvSpPr/>
          <p:nvPr/>
        </p:nvSpPr>
        <p:spPr>
          <a:xfrm>
            <a:off x="9279998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9705975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10131952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557929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Rounded Rectangle 60"/>
          <p:cNvSpPr/>
          <p:nvPr/>
        </p:nvSpPr>
        <p:spPr>
          <a:xfrm>
            <a:off x="10983906" y="2371562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795528" y="2859459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Wed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186434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1612411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Rounded Rectangle 64"/>
          <p:cNvSpPr/>
          <p:nvPr/>
        </p:nvSpPr>
        <p:spPr>
          <a:xfrm>
            <a:off x="2038388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2464365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2890342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Rounded Rectangle 67"/>
          <p:cNvSpPr/>
          <p:nvPr/>
        </p:nvSpPr>
        <p:spPr>
          <a:xfrm>
            <a:off x="3316319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ounded Rectangle 68"/>
          <p:cNvSpPr/>
          <p:nvPr/>
        </p:nvSpPr>
        <p:spPr>
          <a:xfrm>
            <a:off x="3742296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ounded Rectangle 69"/>
          <p:cNvSpPr/>
          <p:nvPr/>
        </p:nvSpPr>
        <p:spPr>
          <a:xfrm>
            <a:off x="4168273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Rounded Rectangle 70"/>
          <p:cNvSpPr/>
          <p:nvPr/>
        </p:nvSpPr>
        <p:spPr>
          <a:xfrm>
            <a:off x="4594250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Rounded Rectangle 71"/>
          <p:cNvSpPr/>
          <p:nvPr/>
        </p:nvSpPr>
        <p:spPr>
          <a:xfrm>
            <a:off x="5020227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5446204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004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5872182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Rounded Rectangle 74"/>
          <p:cNvSpPr/>
          <p:nvPr/>
        </p:nvSpPr>
        <p:spPr>
          <a:xfrm>
            <a:off x="6298159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Rounded Rectangle 75"/>
          <p:cNvSpPr/>
          <p:nvPr/>
        </p:nvSpPr>
        <p:spPr>
          <a:xfrm>
            <a:off x="6724136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Rounded Rectangle 76"/>
          <p:cNvSpPr/>
          <p:nvPr/>
        </p:nvSpPr>
        <p:spPr>
          <a:xfrm>
            <a:off x="7150113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Rounded Rectangle 77"/>
          <p:cNvSpPr/>
          <p:nvPr/>
        </p:nvSpPr>
        <p:spPr>
          <a:xfrm>
            <a:off x="7576090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Rounded Rectangle 78"/>
          <p:cNvSpPr/>
          <p:nvPr/>
        </p:nvSpPr>
        <p:spPr>
          <a:xfrm>
            <a:off x="8002067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Rounded Rectangle 79"/>
          <p:cNvSpPr/>
          <p:nvPr/>
        </p:nvSpPr>
        <p:spPr>
          <a:xfrm>
            <a:off x="8428044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Rounded Rectangle 80"/>
          <p:cNvSpPr/>
          <p:nvPr/>
        </p:nvSpPr>
        <p:spPr>
          <a:xfrm>
            <a:off x="8854021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Rounded Rectangle 81"/>
          <p:cNvSpPr/>
          <p:nvPr/>
        </p:nvSpPr>
        <p:spPr>
          <a:xfrm>
            <a:off x="9279998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Rounded Rectangle 82"/>
          <p:cNvSpPr/>
          <p:nvPr/>
        </p:nvSpPr>
        <p:spPr>
          <a:xfrm>
            <a:off x="9705975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Rounded Rectangle 83"/>
          <p:cNvSpPr/>
          <p:nvPr/>
        </p:nvSpPr>
        <p:spPr>
          <a:xfrm>
            <a:off x="10131952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Rounded Rectangle 84"/>
          <p:cNvSpPr/>
          <p:nvPr/>
        </p:nvSpPr>
        <p:spPr>
          <a:xfrm>
            <a:off x="10557929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Rounded Rectangle 85"/>
          <p:cNvSpPr/>
          <p:nvPr/>
        </p:nvSpPr>
        <p:spPr>
          <a:xfrm>
            <a:off x="10983906" y="2873175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TextBox 86"/>
          <p:cNvSpPr txBox="1"/>
          <p:nvPr/>
        </p:nvSpPr>
        <p:spPr>
          <a:xfrm>
            <a:off x="795528" y="3361073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Thu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1186434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Rounded Rectangle 88"/>
          <p:cNvSpPr/>
          <p:nvPr/>
        </p:nvSpPr>
        <p:spPr>
          <a:xfrm>
            <a:off x="1612411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Rounded Rectangle 89"/>
          <p:cNvSpPr/>
          <p:nvPr/>
        </p:nvSpPr>
        <p:spPr>
          <a:xfrm>
            <a:off x="2038388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Rounded Rectangle 90"/>
          <p:cNvSpPr/>
          <p:nvPr/>
        </p:nvSpPr>
        <p:spPr>
          <a:xfrm>
            <a:off x="2464365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Rounded Rectangle 91"/>
          <p:cNvSpPr/>
          <p:nvPr/>
        </p:nvSpPr>
        <p:spPr>
          <a:xfrm>
            <a:off x="2890342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Rounded Rectangle 92"/>
          <p:cNvSpPr/>
          <p:nvPr/>
        </p:nvSpPr>
        <p:spPr>
          <a:xfrm>
            <a:off x="3316319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Rounded Rectangle 93"/>
          <p:cNvSpPr/>
          <p:nvPr/>
        </p:nvSpPr>
        <p:spPr>
          <a:xfrm>
            <a:off x="3742296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Rounded Rectangle 94"/>
          <p:cNvSpPr/>
          <p:nvPr/>
        </p:nvSpPr>
        <p:spPr>
          <a:xfrm>
            <a:off x="4168273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Rounded Rectangle 95"/>
          <p:cNvSpPr/>
          <p:nvPr/>
        </p:nvSpPr>
        <p:spPr>
          <a:xfrm>
            <a:off x="4594250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Rounded Rectangle 96"/>
          <p:cNvSpPr/>
          <p:nvPr/>
        </p:nvSpPr>
        <p:spPr>
          <a:xfrm>
            <a:off x="5020227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Rounded Rectangle 97"/>
          <p:cNvSpPr/>
          <p:nvPr/>
        </p:nvSpPr>
        <p:spPr>
          <a:xfrm>
            <a:off x="5446204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Rounded Rectangle 98"/>
          <p:cNvSpPr/>
          <p:nvPr/>
        </p:nvSpPr>
        <p:spPr>
          <a:xfrm>
            <a:off x="5872182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Rounded Rectangle 99"/>
          <p:cNvSpPr/>
          <p:nvPr/>
        </p:nvSpPr>
        <p:spPr>
          <a:xfrm>
            <a:off x="6298159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Rounded Rectangle 100"/>
          <p:cNvSpPr/>
          <p:nvPr/>
        </p:nvSpPr>
        <p:spPr>
          <a:xfrm>
            <a:off x="6724136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Rounded Rectangle 101"/>
          <p:cNvSpPr/>
          <p:nvPr/>
        </p:nvSpPr>
        <p:spPr>
          <a:xfrm>
            <a:off x="7150113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Rounded Rectangle 102"/>
          <p:cNvSpPr/>
          <p:nvPr/>
        </p:nvSpPr>
        <p:spPr>
          <a:xfrm>
            <a:off x="7576090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Rounded Rectangle 103"/>
          <p:cNvSpPr/>
          <p:nvPr/>
        </p:nvSpPr>
        <p:spPr>
          <a:xfrm>
            <a:off x="8002067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Rounded Rectangle 104"/>
          <p:cNvSpPr/>
          <p:nvPr/>
        </p:nvSpPr>
        <p:spPr>
          <a:xfrm>
            <a:off x="8428044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ounded Rectangle 105"/>
          <p:cNvSpPr/>
          <p:nvPr/>
        </p:nvSpPr>
        <p:spPr>
          <a:xfrm>
            <a:off x="8854021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ounded Rectangle 106"/>
          <p:cNvSpPr/>
          <p:nvPr/>
        </p:nvSpPr>
        <p:spPr>
          <a:xfrm>
            <a:off x="9279998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ounded Rectangle 107"/>
          <p:cNvSpPr/>
          <p:nvPr/>
        </p:nvSpPr>
        <p:spPr>
          <a:xfrm>
            <a:off x="9705975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ounded Rectangle 108"/>
          <p:cNvSpPr/>
          <p:nvPr/>
        </p:nvSpPr>
        <p:spPr>
          <a:xfrm>
            <a:off x="10131952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ounded Rectangle 109"/>
          <p:cNvSpPr/>
          <p:nvPr/>
        </p:nvSpPr>
        <p:spPr>
          <a:xfrm>
            <a:off x="10557929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ounded Rectangle 110"/>
          <p:cNvSpPr/>
          <p:nvPr/>
        </p:nvSpPr>
        <p:spPr>
          <a:xfrm>
            <a:off x="10983906" y="3374789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795528" y="3862687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Fri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186434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Rounded Rectangle 113"/>
          <p:cNvSpPr/>
          <p:nvPr/>
        </p:nvSpPr>
        <p:spPr>
          <a:xfrm>
            <a:off x="1612411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5" name="Rounded Rectangle 114"/>
          <p:cNvSpPr/>
          <p:nvPr/>
        </p:nvSpPr>
        <p:spPr>
          <a:xfrm>
            <a:off x="2038388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6" name="Rounded Rectangle 115"/>
          <p:cNvSpPr/>
          <p:nvPr/>
        </p:nvSpPr>
        <p:spPr>
          <a:xfrm>
            <a:off x="2464365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7" name="Rounded Rectangle 116"/>
          <p:cNvSpPr/>
          <p:nvPr/>
        </p:nvSpPr>
        <p:spPr>
          <a:xfrm>
            <a:off x="2890342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8" name="Rounded Rectangle 117"/>
          <p:cNvSpPr/>
          <p:nvPr/>
        </p:nvSpPr>
        <p:spPr>
          <a:xfrm>
            <a:off x="3316319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9" name="Rounded Rectangle 118"/>
          <p:cNvSpPr/>
          <p:nvPr/>
        </p:nvSpPr>
        <p:spPr>
          <a:xfrm>
            <a:off x="3742296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Rounded Rectangle 119"/>
          <p:cNvSpPr/>
          <p:nvPr/>
        </p:nvSpPr>
        <p:spPr>
          <a:xfrm>
            <a:off x="4168273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1" name="Rounded Rectangle 120"/>
          <p:cNvSpPr/>
          <p:nvPr/>
        </p:nvSpPr>
        <p:spPr>
          <a:xfrm>
            <a:off x="4594250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2" name="Rounded Rectangle 121"/>
          <p:cNvSpPr/>
          <p:nvPr/>
        </p:nvSpPr>
        <p:spPr>
          <a:xfrm>
            <a:off x="5020227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3" name="Rounded Rectangle 122"/>
          <p:cNvSpPr/>
          <p:nvPr/>
        </p:nvSpPr>
        <p:spPr>
          <a:xfrm>
            <a:off x="5446204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4" name="Rounded Rectangle 123"/>
          <p:cNvSpPr/>
          <p:nvPr/>
        </p:nvSpPr>
        <p:spPr>
          <a:xfrm>
            <a:off x="5872182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Rounded Rectangle 124"/>
          <p:cNvSpPr/>
          <p:nvPr/>
        </p:nvSpPr>
        <p:spPr>
          <a:xfrm>
            <a:off x="6298159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6" name="Rounded Rectangle 125"/>
          <p:cNvSpPr/>
          <p:nvPr/>
        </p:nvSpPr>
        <p:spPr>
          <a:xfrm>
            <a:off x="6724136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Rounded Rectangle 126"/>
          <p:cNvSpPr/>
          <p:nvPr/>
        </p:nvSpPr>
        <p:spPr>
          <a:xfrm>
            <a:off x="7150113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8" name="Rounded Rectangle 127"/>
          <p:cNvSpPr/>
          <p:nvPr/>
        </p:nvSpPr>
        <p:spPr>
          <a:xfrm>
            <a:off x="7576090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Rounded Rectangle 128"/>
          <p:cNvSpPr/>
          <p:nvPr/>
        </p:nvSpPr>
        <p:spPr>
          <a:xfrm>
            <a:off x="8002067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0" name="Rounded Rectangle 129"/>
          <p:cNvSpPr/>
          <p:nvPr/>
        </p:nvSpPr>
        <p:spPr>
          <a:xfrm>
            <a:off x="8428044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Rounded Rectangle 130"/>
          <p:cNvSpPr/>
          <p:nvPr/>
        </p:nvSpPr>
        <p:spPr>
          <a:xfrm>
            <a:off x="8854021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2" name="Rounded Rectangle 131"/>
          <p:cNvSpPr/>
          <p:nvPr/>
        </p:nvSpPr>
        <p:spPr>
          <a:xfrm>
            <a:off x="9279998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Rounded Rectangle 132"/>
          <p:cNvSpPr/>
          <p:nvPr/>
        </p:nvSpPr>
        <p:spPr>
          <a:xfrm>
            <a:off x="9705975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ounded Rectangle 133"/>
          <p:cNvSpPr/>
          <p:nvPr/>
        </p:nvSpPr>
        <p:spPr>
          <a:xfrm>
            <a:off x="10131952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Rounded Rectangle 134"/>
          <p:cNvSpPr/>
          <p:nvPr/>
        </p:nvSpPr>
        <p:spPr>
          <a:xfrm>
            <a:off x="10557929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Rounded Rectangle 135"/>
          <p:cNvSpPr/>
          <p:nvPr/>
        </p:nvSpPr>
        <p:spPr>
          <a:xfrm>
            <a:off x="10983906" y="3876403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795528" y="4364301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Sat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1186434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Rounded Rectangle 138"/>
          <p:cNvSpPr/>
          <p:nvPr/>
        </p:nvSpPr>
        <p:spPr>
          <a:xfrm>
            <a:off x="1612411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Rounded Rectangle 139"/>
          <p:cNvSpPr/>
          <p:nvPr/>
        </p:nvSpPr>
        <p:spPr>
          <a:xfrm>
            <a:off x="2038388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Rounded Rectangle 140"/>
          <p:cNvSpPr/>
          <p:nvPr/>
        </p:nvSpPr>
        <p:spPr>
          <a:xfrm>
            <a:off x="2464365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Rounded Rectangle 141"/>
          <p:cNvSpPr/>
          <p:nvPr/>
        </p:nvSpPr>
        <p:spPr>
          <a:xfrm>
            <a:off x="2890342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ounded Rectangle 142"/>
          <p:cNvSpPr/>
          <p:nvPr/>
        </p:nvSpPr>
        <p:spPr>
          <a:xfrm>
            <a:off x="3316319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Rounded Rectangle 143"/>
          <p:cNvSpPr/>
          <p:nvPr/>
        </p:nvSpPr>
        <p:spPr>
          <a:xfrm>
            <a:off x="3742296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Rounded Rectangle 144"/>
          <p:cNvSpPr/>
          <p:nvPr/>
        </p:nvSpPr>
        <p:spPr>
          <a:xfrm>
            <a:off x="4168273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Rounded Rectangle 145"/>
          <p:cNvSpPr/>
          <p:nvPr/>
        </p:nvSpPr>
        <p:spPr>
          <a:xfrm>
            <a:off x="4594250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5020227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ounded Rectangle 147"/>
          <p:cNvSpPr/>
          <p:nvPr/>
        </p:nvSpPr>
        <p:spPr>
          <a:xfrm>
            <a:off x="5446204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Rounded Rectangle 148"/>
          <p:cNvSpPr/>
          <p:nvPr/>
        </p:nvSpPr>
        <p:spPr>
          <a:xfrm>
            <a:off x="5872182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Rounded Rectangle 149"/>
          <p:cNvSpPr/>
          <p:nvPr/>
        </p:nvSpPr>
        <p:spPr>
          <a:xfrm>
            <a:off x="6298159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ounded Rectangle 150"/>
          <p:cNvSpPr/>
          <p:nvPr/>
        </p:nvSpPr>
        <p:spPr>
          <a:xfrm>
            <a:off x="6724136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Rounded Rectangle 151"/>
          <p:cNvSpPr/>
          <p:nvPr/>
        </p:nvSpPr>
        <p:spPr>
          <a:xfrm>
            <a:off x="7150113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Rounded Rectangle 152"/>
          <p:cNvSpPr/>
          <p:nvPr/>
        </p:nvSpPr>
        <p:spPr>
          <a:xfrm>
            <a:off x="7576090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Rounded Rectangle 153"/>
          <p:cNvSpPr/>
          <p:nvPr/>
        </p:nvSpPr>
        <p:spPr>
          <a:xfrm>
            <a:off x="8002067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Rounded Rectangle 154"/>
          <p:cNvSpPr/>
          <p:nvPr/>
        </p:nvSpPr>
        <p:spPr>
          <a:xfrm>
            <a:off x="8428044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Rounded Rectangle 155"/>
          <p:cNvSpPr/>
          <p:nvPr/>
        </p:nvSpPr>
        <p:spPr>
          <a:xfrm>
            <a:off x="8854021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Rounded Rectangle 156"/>
          <p:cNvSpPr/>
          <p:nvPr/>
        </p:nvSpPr>
        <p:spPr>
          <a:xfrm>
            <a:off x="9279998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Rounded Rectangle 157"/>
          <p:cNvSpPr/>
          <p:nvPr/>
        </p:nvSpPr>
        <p:spPr>
          <a:xfrm>
            <a:off x="9705975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Rounded Rectangle 158"/>
          <p:cNvSpPr/>
          <p:nvPr/>
        </p:nvSpPr>
        <p:spPr>
          <a:xfrm>
            <a:off x="10131952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Rounded Rectangle 159"/>
          <p:cNvSpPr/>
          <p:nvPr/>
        </p:nvSpPr>
        <p:spPr>
          <a:xfrm>
            <a:off x="10557929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Rounded Rectangle 160"/>
          <p:cNvSpPr/>
          <p:nvPr/>
        </p:nvSpPr>
        <p:spPr>
          <a:xfrm>
            <a:off x="10983906" y="4378017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795528" y="4865914"/>
            <a:ext cx="285750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 Mono"/>
              </a:rPr>
              <a:t>Sun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1186434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Rounded Rectangle 163"/>
          <p:cNvSpPr/>
          <p:nvPr/>
        </p:nvSpPr>
        <p:spPr>
          <a:xfrm>
            <a:off x="1612411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Rounded Rectangle 164"/>
          <p:cNvSpPr/>
          <p:nvPr/>
        </p:nvSpPr>
        <p:spPr>
          <a:xfrm>
            <a:off x="2038388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Rounded Rectangle 165"/>
          <p:cNvSpPr/>
          <p:nvPr/>
        </p:nvSpPr>
        <p:spPr>
          <a:xfrm>
            <a:off x="2464365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7" name="Rounded Rectangle 166"/>
          <p:cNvSpPr/>
          <p:nvPr/>
        </p:nvSpPr>
        <p:spPr>
          <a:xfrm>
            <a:off x="2890342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Rounded Rectangle 167"/>
          <p:cNvSpPr/>
          <p:nvPr/>
        </p:nvSpPr>
        <p:spPr>
          <a:xfrm>
            <a:off x="3316319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Rounded Rectangle 168"/>
          <p:cNvSpPr/>
          <p:nvPr/>
        </p:nvSpPr>
        <p:spPr>
          <a:xfrm>
            <a:off x="3742296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Rounded Rectangle 169"/>
          <p:cNvSpPr/>
          <p:nvPr/>
        </p:nvSpPr>
        <p:spPr>
          <a:xfrm>
            <a:off x="4168273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ounded Rectangle 170"/>
          <p:cNvSpPr/>
          <p:nvPr/>
        </p:nvSpPr>
        <p:spPr>
          <a:xfrm>
            <a:off x="4594250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ounded Rectangle 171"/>
          <p:cNvSpPr/>
          <p:nvPr/>
        </p:nvSpPr>
        <p:spPr>
          <a:xfrm>
            <a:off x="5020227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5446204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5872182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6298159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Rounded Rectangle 175"/>
          <p:cNvSpPr/>
          <p:nvPr/>
        </p:nvSpPr>
        <p:spPr>
          <a:xfrm>
            <a:off x="6724136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7" name="Rounded Rectangle 176"/>
          <p:cNvSpPr/>
          <p:nvPr/>
        </p:nvSpPr>
        <p:spPr>
          <a:xfrm>
            <a:off x="7150113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8" name="Rounded Rectangle 177"/>
          <p:cNvSpPr/>
          <p:nvPr/>
        </p:nvSpPr>
        <p:spPr>
          <a:xfrm>
            <a:off x="7576090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9" name="Rounded Rectangle 178"/>
          <p:cNvSpPr/>
          <p:nvPr/>
        </p:nvSpPr>
        <p:spPr>
          <a:xfrm>
            <a:off x="8002067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0" name="Rounded Rectangle 179"/>
          <p:cNvSpPr/>
          <p:nvPr/>
        </p:nvSpPr>
        <p:spPr>
          <a:xfrm>
            <a:off x="8428044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1" name="Rounded Rectangle 180"/>
          <p:cNvSpPr/>
          <p:nvPr/>
        </p:nvSpPr>
        <p:spPr>
          <a:xfrm>
            <a:off x="8854021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2" name="Rounded Rectangle 181"/>
          <p:cNvSpPr/>
          <p:nvPr/>
        </p:nvSpPr>
        <p:spPr>
          <a:xfrm>
            <a:off x="9279998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3" name="Rounded Rectangle 182"/>
          <p:cNvSpPr/>
          <p:nvPr/>
        </p:nvSpPr>
        <p:spPr>
          <a:xfrm>
            <a:off x="9705975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4" name="Rounded Rectangle 183"/>
          <p:cNvSpPr/>
          <p:nvPr/>
        </p:nvSpPr>
        <p:spPr>
          <a:xfrm>
            <a:off x="10131952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5" name="Rounded Rectangle 184"/>
          <p:cNvSpPr/>
          <p:nvPr/>
        </p:nvSpPr>
        <p:spPr>
          <a:xfrm>
            <a:off x="10557929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6" name="Rounded Rectangle 185"/>
          <p:cNvSpPr/>
          <p:nvPr/>
        </p:nvSpPr>
        <p:spPr>
          <a:xfrm>
            <a:off x="10983906" y="4879630"/>
            <a:ext cx="398545" cy="474182"/>
          </a:xfrm>
          <a:prstGeom prst="roundRect">
            <a:avLst>
              <a:gd name="adj" fmla="val 6883"/>
            </a:avLst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7" name="TextBox 186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Fewer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E4F7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9" name="Rectangle 188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B8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0" name="Rectangle 189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8DBD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1" name="Rectangle 190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62A1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2" name="Rectangle 191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318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3" name="Rectangle 192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0068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4" name="Rectangle 193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0049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5" name="TextBox 194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More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Busiest hour of the week: Wednesday at 10am, with 33 leads.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PAID VS ORGANIC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When paid and organic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arrive.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Paid: the converting visit was an ad click. Organic: every other lead (search, AI, social, email, referral and direct).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Share of each side's leads by time of day (night is midnight to 6am)</a:t>
            </a:r>
          </a:p>
        </p:txBody>
      </p:sp>
      <p:sp>
        <p:nvSpPr>
          <p:cNvPr id="8" name="Rectangle 7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DIFFERENCE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0B1F1A"/>
                </a:solidFill>
                <a:latin typeface="Instrument Serif"/>
              </a:rPr>
              <a:t>Paid and organic leads keep the </a:t>
            </a:r>
            <a:r>
              <a:rPr sz="2000" b="0" i="1">
                <a:solidFill>
                  <a:srgbClr val="0E7C66"/>
                </a:solidFill>
                <a:latin typeface="Instrument Serif"/>
              </a:rPr>
              <a:t>same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hours.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702 paid and 418 organic leads.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Paid leads peak on Wednesday 8am to 11am: 42 of them.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Most leads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arrive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on a phone.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Device read from the browser's user agent, which UTM Grabber Premium saves on every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39153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62712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355396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Mobile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355396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65%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401116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93801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Desktop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93801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0B1F1A"/>
                </a:solidFill>
                <a:latin typeface="Geist"/>
              </a:rPr>
              <a:t>35%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Share of leads by device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ON THE 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65%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of leads come from phones.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728 of 1,120 leads came from a phone, 392 from a desktop.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Phones bring 58% of evening leads and 66% of morning leads.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Match 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schedule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to your leads.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Raise bids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Wednesday mornings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Paid leads peak Wednesday 8am to 11am: 42 of 702. Schedule budget to match, and trim bids from Sunday 5pm to 8pm, the quietest daytime window (7 leads).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PHONES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Staff the phones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Wednesday mornings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Wednesday 8am to 11am brings 76 leads, 7% of the period's leads in 3 of the week's 168 hours. Have someone ready to call back within the hour.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Send an instant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reply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after hours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36% of leads (403) arrive outside Monday to Friday, 8am to 6pm. An automatic email or text tells them when you will call.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EMAIL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Send emails at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7am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Wednesdays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Leads are most active Wednesday 8am to 11am. An email that lands just before that window meets people when they are ready to act.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TIMING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staff and fund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Wednesday mornings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8am to 11am alone brought 76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221224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294376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541264"/>
            <a:ext cx="11057839" cy="7406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Times come from each lead's Date Created value, in the site's time zone. Days run Monday to Sunday.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Office hours: Monday to Friday, 8am to 6pm. Dayparts: night midnight to 6am, morning 6am to noon, afternoon noon to 6pm, evening 6pm to midnight.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Windows are 3 consecutive hours on one day. Busiest day divides each weekday's leads by how many times that weekday falls in the period.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Devices come from the browser user agent UTM Grabber Premium saves on each lead.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When leads arrive,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