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embeddedFontLst>
    <p:embeddedFont>
      <p:font typeface="Barlow" charset="0"/>
      <p:regular r:id="rId16"/>
      <p:bold r:id="rId17"/>
    </p:embeddedFont>
    <p:embeddedFont>
      <p:font typeface="Barlow Condensed" charset="0"/>
      <p:regular r:id="rId18"/>
      <p:bold r:id="rId19"/>
    </p:embeddedFont>
    <p:embeddedFont>
      <p:font typeface="IBM Plex Mono" charset="0"/>
      <p:regular r:id="rId2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font" Target="fonts/font1.fntdata"/><Relationship Id="rId17" Type="http://schemas.openxmlformats.org/officeDocument/2006/relationships/font" Target="fonts/font2.fntdata"/><Relationship Id="rId18" Type="http://schemas.openxmlformats.org/officeDocument/2006/relationships/font" Target="fonts/font3.fntdata"/><Relationship Id="rId19" Type="http://schemas.openxmlformats.org/officeDocument/2006/relationships/font" Target="fonts/font4.fntdata"/><Relationship Id="rId20" Type="http://schemas.openxmlformats.org/officeDocument/2006/relationships/font" Target="fonts/font5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Paid</c:v>
                </c:pt>
              </c:strCache>
            </c:strRef>
          </c:tx>
          <c:spPr>
            <a:solidFill>
              <a:srgbClr val="2C937B"/>
            </a:solidFill>
            <a:ln>
              <a:noFill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Night</c:v>
                </c:pt>
                <c:pt idx="1">
                  <c:v>Morning</c:v>
                </c:pt>
                <c:pt idx="2">
                  <c:v>Afternoon</c:v>
                </c:pt>
                <c:pt idx="3">
                  <c:v>Evening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1.4</c:v>
                </c:pt>
                <c:pt idx="1">
                  <c:v>40.6</c:v>
                </c:pt>
                <c:pt idx="2">
                  <c:v>39.2</c:v>
                </c:pt>
                <c:pt idx="3">
                  <c:v>18.8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Organic</c:v>
                </c:pt>
              </c:strCache>
            </c:strRef>
          </c:tx>
          <c:spPr>
            <a:solidFill>
              <a:srgbClr val="C98500"/>
            </a:solidFill>
            <a:ln>
              <a:noFill/>
            </a:ln>
          </c:spPr>
          <c:invertIfNegative val="0"/>
          <c:cat>
            <c:strRef>
              <c:f>Sheet1!$A$2:$A$5</c:f>
              <c:strCache>
                <c:ptCount val="4"/>
                <c:pt idx="0">
                  <c:v>Night</c:v>
                </c:pt>
                <c:pt idx="1">
                  <c:v>Morning</c:v>
                </c:pt>
                <c:pt idx="2">
                  <c:v>Afternoon</c:v>
                </c:pt>
                <c:pt idx="3">
                  <c:v>Evening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1.0</c:v>
                </c:pt>
                <c:pt idx="1">
                  <c:v>42.6</c:v>
                </c:pt>
                <c:pt idx="2">
                  <c:v>39.2</c:v>
                </c:pt>
                <c:pt idx="3">
                  <c:v>17.2</c:v>
                </c:pt>
              </c:numCache>
            </c:numRef>
          </c:val>
        </c:ser>
        <c:gapWidth val="70"/>
        <c:overlap val="-8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35413D"/>
            </a:solidFill>
          </a:ln>
        </c:spPr>
        <c:txPr>
          <a:bodyPr/>
          <a:lstStyle/>
          <a:p>
            <a:pPr>
              <a:defRPr sz="1000" b="0" i="0">
                <a:solidFill>
                  <a:srgbClr val="859791"/>
                </a:solidFill>
                <a:latin typeface="Barlow Condensed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1A2723"/>
              </a:solidFill>
            </a:ln>
          </c:spPr>
        </c:majorGridlines>
        <c:numFmt formatCode="0&quot;%&quot;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859791"/>
                </a:solidFill>
                <a:latin typeface="Barlow Condensed"/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050" b="0" i="0">
              <a:solidFill>
                <a:srgbClr val="B3C2BD"/>
              </a:solidFill>
              <a:latin typeface="Barlow"/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050" b="0" i="0">
          <a:solidFill>
            <a:srgbClr val="859791"/>
          </a:solidFill>
          <a:latin typeface="Barlow Condensed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rgbClr val="2C937B"/>
              </a:solidFill>
              <a:ln w="19050">
                <a:solidFill>
                  <a:srgbClr val="0C1A16"/>
                </a:solidFill>
              </a:ln>
            </c:spPr>
          </c:dPt>
          <c:dPt>
            <c:idx val="1"/>
            <c:spPr>
              <a:solidFill>
                <a:srgbClr val="C98500"/>
              </a:solidFill>
              <a:ln w="19050">
                <a:solidFill>
                  <a:srgbClr val="0C1A16"/>
                </a:solidFill>
              </a:ln>
            </c:spPr>
          </c:dPt>
          <c:cat>
            <c:strRef>
              <c:f>Sheet1!$A$2:$A$3</c:f>
              <c:strCache>
                <c:ptCount val="2"/>
                <c:pt idx="0">
                  <c:v>Mobile</c:v>
                </c:pt>
                <c:pt idx="1">
                  <c:v>Desktop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65.0</c:v>
                </c:pt>
                <c:pt idx="1">
                  <c:v>35.0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2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3229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3891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3F5F8"/>
                </a:solidFill>
                <a:latin typeface="Barlow"/>
              </a:rPr>
              <a:t>Northwind Dental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82880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47A58E"/>
                </a:solidFill>
                <a:latin typeface="Barlow"/>
              </a:rPr>
              <a:t>When leads arrive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18004" y="182880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September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40280"/>
            <a:ext cx="10058400" cy="23576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5000"/>
              </a:lnSpc>
            </a:pPr>
            <a:r>
              <a:rPr sz="5000" b="1" i="0">
                <a:solidFill>
                  <a:srgbClr val="47A58E"/>
                </a:solidFill>
                <a:latin typeface="Barlow"/>
              </a:rPr>
              <a:t>Wednesday mornings</a:t>
            </a:r>
            <a:r>
              <a:rPr sz="5000" b="1" i="0">
                <a:solidFill>
                  <a:srgbClr val="F3F5F8"/>
                </a:solidFill>
                <a:latin typeface="Barlow"/>
              </a:rPr>
              <a:t> bring the most leads: 76 between 8am and 11am.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735068"/>
            <a:ext cx="8595360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rgbClr val="B3C2BD"/>
                </a:solidFill>
                <a:latin typeface="Barlow"/>
              </a:rPr>
              <a:t>36% of leads arrive outside office hours (Monday to Friday, 8am to 6pm). 65% come from phones.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5806440"/>
            <a:ext cx="2089861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Oval 7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5806440"/>
            <a:ext cx="1815541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UTM Grabber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51533" y="5806440"/>
            <a:ext cx="2089861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1,120 leads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748229" y="5806440"/>
            <a:ext cx="2508199" cy="292608"/>
          </a:xfrm>
          <a:prstGeom prst="roundRect">
            <a:avLst>
              <a:gd name="adj" fmla="val 46875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Oval 11"/>
          <p:cNvSpPr/>
          <p:nvPr/>
        </p:nvSpPr>
        <p:spPr>
          <a:xfrm>
            <a:off x="2862529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022549" y="5806440"/>
            <a:ext cx="223387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3F5F8"/>
                </a:solidFill>
                <a:latin typeface="Barlow"/>
              </a:rPr>
              <a:t>Sample data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10889" y="5806440"/>
            <a:ext cx="2508199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takeaway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47A58E"/>
                </a:solidFill>
                <a:latin typeface="Barlow"/>
              </a:rPr>
              <a:t>36%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of leads arrive while the office is closed.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3576218" cy="1770888"/>
          </a:xfrm>
          <a:prstGeom prst="roundRect">
            <a:avLst>
              <a:gd name="adj" fmla="val 8261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168859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199948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1,120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2642575"/>
            <a:ext cx="317388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4ED38A"/>
                </a:solidFill>
                <a:latin typeface="Barlow Condensed"/>
              </a:rPr>
              <a:t>▲ +12%  vs August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07738" y="1505712"/>
            <a:ext cx="3576218" cy="1770888"/>
          </a:xfrm>
          <a:prstGeom prst="roundRect">
            <a:avLst>
              <a:gd name="adj" fmla="val 8261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08906" y="168859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Busiest day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08906" y="199948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Wednesday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8549" y="1505712"/>
            <a:ext cx="3576218" cy="1770888"/>
          </a:xfrm>
          <a:prstGeom prst="roundRect">
            <a:avLst>
              <a:gd name="adj" fmla="val 8261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8249717" y="168859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Peak hour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49717" y="1999488"/>
            <a:ext cx="3173882" cy="5497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764" b="1" i="0">
                <a:solidFill>
                  <a:srgbClr val="F3F5F8"/>
                </a:solidFill>
                <a:latin typeface="Barlow Condensed"/>
              </a:rPr>
              <a:t>10am to 11am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3441192"/>
            <a:ext cx="3576218" cy="1770888"/>
          </a:xfrm>
          <a:prstGeom prst="roundRect">
            <a:avLst>
              <a:gd name="adj" fmla="val 8261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768096" y="362407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After hours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8096" y="393496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36%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8096" y="4578055"/>
            <a:ext cx="317388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 Condensed"/>
              </a:rPr>
              <a:t>▼ −3 pts  vs August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07738" y="3441192"/>
            <a:ext cx="3576218" cy="1770888"/>
          </a:xfrm>
          <a:prstGeom prst="roundRect">
            <a:avLst>
              <a:gd name="adj" fmla="val 8261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4508906" y="362407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B3C2BD"/>
                </a:solidFill>
                <a:latin typeface="Barlow"/>
              </a:rPr>
              <a:t>On a phone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08906" y="3934968"/>
            <a:ext cx="3173882" cy="62275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264" b="1" i="0">
                <a:solidFill>
                  <a:srgbClr val="F3F5F8"/>
                </a:solidFill>
                <a:latin typeface="Barlow Condensed"/>
              </a:rPr>
              <a:t>65%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08906" y="4578055"/>
            <a:ext cx="317388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859791"/>
                </a:solidFill>
                <a:latin typeface="Barlow Condensed"/>
              </a:rPr>
              <a:t>Flat vs August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5486400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50" b="0" i="0">
                <a:solidFill>
                  <a:srgbClr val="B3C2BD"/>
                </a:solidFill>
                <a:latin typeface="Barlow"/>
              </a:rPr>
              <a:t>That is 403 of 1,120 leads, outside Monday to Friday, 8am to 6pm.</a:t>
            </a:r>
          </a:p>
          <a:p>
            <a:pPr algn="l">
              <a:lnSpc>
                <a:spcPct val="115000"/>
              </a:lnSpc>
              <a:spcBef>
                <a:spcPts val="797"/>
              </a:spcBef>
            </a:pPr>
            <a:r>
              <a:rPr sz="1450" b="0" i="0">
                <a:solidFill>
                  <a:srgbClr val="B3C2BD"/>
                </a:solidFill>
                <a:latin typeface="Barlow"/>
              </a:rPr>
              <a:t>Answer them first thing the next morning, or send an instant reply that says when you will call.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When leads arrive, Northwind Dental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The week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When the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week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is busiest.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2627300" cy="2926080"/>
          </a:xfrm>
          <a:prstGeom prst="roundRect">
            <a:avLst>
              <a:gd name="adj" fmla="val 5568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41248" y="1780032"/>
            <a:ext cx="207866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Best window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8" y="210007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1" i="0">
                <a:solidFill>
                  <a:srgbClr val="4ED38A"/>
                </a:solidFill>
                <a:latin typeface="Barlow Condensed"/>
              </a:rPr>
              <a:t>76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292303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F3F5F8"/>
                </a:solidFill>
                <a:latin typeface="Barlow"/>
              </a:rPr>
              <a:t>leads on Wednesday 8am to 11am (7% of all)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77108" y="1505712"/>
            <a:ext cx="2627300" cy="2926080"/>
          </a:xfrm>
          <a:prstGeom prst="roundRect">
            <a:avLst>
              <a:gd name="adj" fmla="val 5568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51428" y="1780032"/>
            <a:ext cx="207866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Quietest daytime window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1428" y="210007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1" i="0">
                <a:solidFill>
                  <a:srgbClr val="F3F5F8"/>
                </a:solidFill>
                <a:latin typeface="Barlow Condensed"/>
              </a:rPr>
              <a:t>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1428" y="292303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F3F5F8"/>
                </a:solidFill>
                <a:latin typeface="Barlow"/>
              </a:rPr>
              <a:t>leads on Sunday 5pm to 8pm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87288" y="1505712"/>
            <a:ext cx="2627300" cy="2926080"/>
          </a:xfrm>
          <a:prstGeom prst="roundRect">
            <a:avLst>
              <a:gd name="adj" fmla="val 5568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461608" y="1780032"/>
            <a:ext cx="207866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Busiest day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61608" y="210007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1" i="0">
                <a:solidFill>
                  <a:srgbClr val="F3F5F8"/>
                </a:solidFill>
                <a:latin typeface="Barlow Condensed"/>
              </a:rPr>
              <a:t>48.6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61608" y="292303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F3F5F8"/>
                </a:solidFill>
                <a:latin typeface="Barlow"/>
              </a:rPr>
              <a:t>leads on an average Wednesday, against 37.3 a day overall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997467" y="1505712"/>
            <a:ext cx="2627300" cy="2926080"/>
          </a:xfrm>
          <a:prstGeom prst="roundRect">
            <a:avLst>
              <a:gd name="adj" fmla="val 5568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9271787" y="1780032"/>
            <a:ext cx="207866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After hours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71787" y="210007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1" i="0">
                <a:solidFill>
                  <a:srgbClr val="F6BE5A"/>
                </a:solidFill>
                <a:latin typeface="Barlow Condensed"/>
              </a:rPr>
              <a:t>36%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71787" y="2923032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F3F5F8"/>
                </a:solidFill>
                <a:latin typeface="Barlow"/>
              </a:rPr>
              <a:t>of leads arrive outside Monday to Friday, 8am to 6pm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When leads arrive, Northwind Dental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Leads by day and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hour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66928" y="1371600"/>
            <a:ext cx="11057839" cy="4864608"/>
          </a:xfrm>
          <a:prstGeom prst="roundRect">
            <a:avLst>
              <a:gd name="adj" fmla="val 3007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927252" y="1600200"/>
            <a:ext cx="973415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859791"/>
                </a:solidFill>
                <a:latin typeface="Barlow Condensed"/>
              </a:rPr>
              <a:t>12a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01577" y="1600200"/>
            <a:ext cx="973415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859791"/>
                </a:solidFill>
                <a:latin typeface="Barlow Condensed"/>
              </a:rPr>
              <a:t>3a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75901" y="1600200"/>
            <a:ext cx="973415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859791"/>
                </a:solidFill>
                <a:latin typeface="Barlow Condensed"/>
              </a:rPr>
              <a:t>6a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50225" y="1600200"/>
            <a:ext cx="973415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859791"/>
                </a:solidFill>
                <a:latin typeface="Barlow Condensed"/>
              </a:rPr>
              <a:t>9a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24550" y="1600200"/>
            <a:ext cx="973415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859791"/>
                </a:solidFill>
                <a:latin typeface="Barlow Condensed"/>
              </a:rPr>
              <a:t>12p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98874" y="1600200"/>
            <a:ext cx="973415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859791"/>
                </a:solidFill>
                <a:latin typeface="Barlow Condensed"/>
              </a:rPr>
              <a:t>3p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73198" y="1600200"/>
            <a:ext cx="973415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859791"/>
                </a:solidFill>
                <a:latin typeface="Barlow Condensed"/>
              </a:rPr>
              <a:t>6p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847523" y="1600200"/>
            <a:ext cx="973415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859791"/>
                </a:solidFill>
                <a:latin typeface="Barlow Condensed"/>
              </a:rPr>
              <a:t>9p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8" y="1856232"/>
            <a:ext cx="314604" cy="50161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B3C2BD"/>
                </a:solidFill>
                <a:latin typeface="Barlow Condensed"/>
              </a:rPr>
              <a:t>Mon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15288" y="1869948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1640063" y="1869948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2064838" y="1869948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2489613" y="1869948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2914388" y="1869948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3339162" y="1869948"/>
            <a:ext cx="397343" cy="474182"/>
          </a:xfrm>
          <a:prstGeom prst="roundRect">
            <a:avLst>
              <a:gd name="adj" fmla="val 6903"/>
            </a:avLst>
          </a:prstGeom>
          <a:solidFill>
            <a:srgbClr val="0F2A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3763937" y="1869948"/>
            <a:ext cx="397343" cy="474182"/>
          </a:xfrm>
          <a:prstGeom prst="roundRect">
            <a:avLst>
              <a:gd name="adj" fmla="val 6903"/>
            </a:avLst>
          </a:prstGeom>
          <a:solidFill>
            <a:srgbClr val="0F2A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4188712" y="1869948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4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4613487" y="1869948"/>
            <a:ext cx="397343" cy="474182"/>
          </a:xfrm>
          <a:prstGeom prst="roundRect">
            <a:avLst>
              <a:gd name="adj" fmla="val 6903"/>
            </a:avLst>
          </a:prstGeom>
          <a:solidFill>
            <a:srgbClr val="327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5038261" y="1869948"/>
            <a:ext cx="397343" cy="474182"/>
          </a:xfrm>
          <a:prstGeom prst="roundRect">
            <a:avLst>
              <a:gd name="adj" fmla="val 6903"/>
            </a:avLst>
          </a:prstGeom>
          <a:solidFill>
            <a:srgbClr val="327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5463036" y="1869948"/>
            <a:ext cx="397343" cy="474182"/>
          </a:xfrm>
          <a:prstGeom prst="roundRect">
            <a:avLst>
              <a:gd name="adj" fmla="val 6903"/>
            </a:avLst>
          </a:prstGeom>
          <a:solidFill>
            <a:srgbClr val="327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5887811" y="1869948"/>
            <a:ext cx="397343" cy="474182"/>
          </a:xfrm>
          <a:prstGeom prst="roundRect">
            <a:avLst>
              <a:gd name="adj" fmla="val 6903"/>
            </a:avLst>
          </a:prstGeom>
          <a:solidFill>
            <a:srgbClr val="265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Rounded Rectangle 24"/>
          <p:cNvSpPr/>
          <p:nvPr/>
        </p:nvSpPr>
        <p:spPr>
          <a:xfrm>
            <a:off x="6312586" y="1869948"/>
            <a:ext cx="397343" cy="474182"/>
          </a:xfrm>
          <a:prstGeom prst="roundRect">
            <a:avLst>
              <a:gd name="adj" fmla="val 6903"/>
            </a:avLst>
          </a:prstGeom>
          <a:solidFill>
            <a:srgbClr val="265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6737361" y="1869948"/>
            <a:ext cx="397343" cy="474182"/>
          </a:xfrm>
          <a:prstGeom prst="roundRect">
            <a:avLst>
              <a:gd name="adj" fmla="val 6903"/>
            </a:avLst>
          </a:prstGeom>
          <a:solidFill>
            <a:srgbClr val="265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ounded Rectangle 26"/>
          <p:cNvSpPr/>
          <p:nvPr/>
        </p:nvSpPr>
        <p:spPr>
          <a:xfrm>
            <a:off x="7162135" y="1869948"/>
            <a:ext cx="397343" cy="474182"/>
          </a:xfrm>
          <a:prstGeom prst="roundRect">
            <a:avLst>
              <a:gd name="adj" fmla="val 6903"/>
            </a:avLst>
          </a:prstGeom>
          <a:solidFill>
            <a:srgbClr val="265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ounded Rectangle 27"/>
          <p:cNvSpPr/>
          <p:nvPr/>
        </p:nvSpPr>
        <p:spPr>
          <a:xfrm>
            <a:off x="7586910" y="1869948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4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ounded Rectangle 28"/>
          <p:cNvSpPr/>
          <p:nvPr/>
        </p:nvSpPr>
        <p:spPr>
          <a:xfrm>
            <a:off x="8011685" y="1869948"/>
            <a:ext cx="397343" cy="474182"/>
          </a:xfrm>
          <a:prstGeom prst="roundRect">
            <a:avLst>
              <a:gd name="adj" fmla="val 6903"/>
            </a:avLst>
          </a:prstGeom>
          <a:solidFill>
            <a:srgbClr val="265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8436460" y="1869948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4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8861234" y="1869948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4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9286009" y="1869948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4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Rounded Rectangle 32"/>
          <p:cNvSpPr/>
          <p:nvPr/>
        </p:nvSpPr>
        <p:spPr>
          <a:xfrm>
            <a:off x="9710784" y="1869948"/>
            <a:ext cx="397343" cy="474182"/>
          </a:xfrm>
          <a:prstGeom prst="roundRect">
            <a:avLst>
              <a:gd name="adj" fmla="val 6903"/>
            </a:avLst>
          </a:prstGeom>
          <a:solidFill>
            <a:srgbClr val="265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Rounded Rectangle 33"/>
          <p:cNvSpPr/>
          <p:nvPr/>
        </p:nvSpPr>
        <p:spPr>
          <a:xfrm>
            <a:off x="10135559" y="1869948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4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Rounded Rectangle 34"/>
          <p:cNvSpPr/>
          <p:nvPr/>
        </p:nvSpPr>
        <p:spPr>
          <a:xfrm>
            <a:off x="10560334" y="1869948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4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Rounded Rectangle 35"/>
          <p:cNvSpPr/>
          <p:nvPr/>
        </p:nvSpPr>
        <p:spPr>
          <a:xfrm>
            <a:off x="10985108" y="1869948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795528" y="2357846"/>
            <a:ext cx="314604" cy="50161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B3C2BD"/>
                </a:solidFill>
                <a:latin typeface="Barlow Condensed"/>
              </a:rPr>
              <a:t>Tue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1215288" y="2371562"/>
            <a:ext cx="397343" cy="474182"/>
          </a:xfrm>
          <a:prstGeom prst="roundRect">
            <a:avLst>
              <a:gd name="adj" fmla="val 6903"/>
            </a:avLst>
          </a:prstGeom>
          <a:solidFill>
            <a:srgbClr val="0F2A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1640063" y="2371562"/>
            <a:ext cx="397343" cy="474182"/>
          </a:xfrm>
          <a:prstGeom prst="roundRect">
            <a:avLst>
              <a:gd name="adj" fmla="val 6903"/>
            </a:avLst>
          </a:prstGeom>
          <a:solidFill>
            <a:srgbClr val="0F2A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Rounded Rectangle 39"/>
          <p:cNvSpPr/>
          <p:nvPr/>
        </p:nvSpPr>
        <p:spPr>
          <a:xfrm>
            <a:off x="2064838" y="2371562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Rounded Rectangle 40"/>
          <p:cNvSpPr/>
          <p:nvPr/>
        </p:nvSpPr>
        <p:spPr>
          <a:xfrm>
            <a:off x="2489613" y="2371562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2" name="Rounded Rectangle 41"/>
          <p:cNvSpPr/>
          <p:nvPr/>
        </p:nvSpPr>
        <p:spPr>
          <a:xfrm>
            <a:off x="2914388" y="2371562"/>
            <a:ext cx="397343" cy="474182"/>
          </a:xfrm>
          <a:prstGeom prst="roundRect">
            <a:avLst>
              <a:gd name="adj" fmla="val 6903"/>
            </a:avLst>
          </a:prstGeom>
          <a:solidFill>
            <a:srgbClr val="0F2A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Rounded Rectangle 42"/>
          <p:cNvSpPr/>
          <p:nvPr/>
        </p:nvSpPr>
        <p:spPr>
          <a:xfrm>
            <a:off x="3339162" y="2371562"/>
            <a:ext cx="397343" cy="474182"/>
          </a:xfrm>
          <a:prstGeom prst="roundRect">
            <a:avLst>
              <a:gd name="adj" fmla="val 6903"/>
            </a:avLst>
          </a:prstGeom>
          <a:solidFill>
            <a:srgbClr val="0F2A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Rounded Rectangle 43"/>
          <p:cNvSpPr/>
          <p:nvPr/>
        </p:nvSpPr>
        <p:spPr>
          <a:xfrm>
            <a:off x="3763937" y="2371562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4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Rounded Rectangle 44"/>
          <p:cNvSpPr/>
          <p:nvPr/>
        </p:nvSpPr>
        <p:spPr>
          <a:xfrm>
            <a:off x="4188712" y="2371562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4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Rounded Rectangle 45"/>
          <p:cNvSpPr/>
          <p:nvPr/>
        </p:nvSpPr>
        <p:spPr>
          <a:xfrm>
            <a:off x="4613487" y="2371562"/>
            <a:ext cx="397343" cy="474182"/>
          </a:xfrm>
          <a:prstGeom prst="roundRect">
            <a:avLst>
              <a:gd name="adj" fmla="val 6903"/>
            </a:avLst>
          </a:prstGeom>
          <a:solidFill>
            <a:srgbClr val="327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Rounded Rectangle 46"/>
          <p:cNvSpPr/>
          <p:nvPr/>
        </p:nvSpPr>
        <p:spPr>
          <a:xfrm>
            <a:off x="5038261" y="2371562"/>
            <a:ext cx="397343" cy="474182"/>
          </a:xfrm>
          <a:prstGeom prst="roundRect">
            <a:avLst>
              <a:gd name="adj" fmla="val 6903"/>
            </a:avLst>
          </a:prstGeom>
          <a:solidFill>
            <a:srgbClr val="3F98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Rounded Rectangle 47"/>
          <p:cNvSpPr/>
          <p:nvPr/>
        </p:nvSpPr>
        <p:spPr>
          <a:xfrm>
            <a:off x="5463036" y="2371562"/>
            <a:ext cx="397343" cy="474182"/>
          </a:xfrm>
          <a:prstGeom prst="roundRect">
            <a:avLst>
              <a:gd name="adj" fmla="val 6903"/>
            </a:avLst>
          </a:prstGeom>
          <a:solidFill>
            <a:srgbClr val="327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Rounded Rectangle 48"/>
          <p:cNvSpPr/>
          <p:nvPr/>
        </p:nvSpPr>
        <p:spPr>
          <a:xfrm>
            <a:off x="5887811" y="2371562"/>
            <a:ext cx="397343" cy="474182"/>
          </a:xfrm>
          <a:prstGeom prst="roundRect">
            <a:avLst>
              <a:gd name="adj" fmla="val 6903"/>
            </a:avLst>
          </a:prstGeom>
          <a:solidFill>
            <a:srgbClr val="3F98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0" name="Rounded Rectangle 49"/>
          <p:cNvSpPr/>
          <p:nvPr/>
        </p:nvSpPr>
        <p:spPr>
          <a:xfrm>
            <a:off x="6312586" y="2371562"/>
            <a:ext cx="397343" cy="474182"/>
          </a:xfrm>
          <a:prstGeom prst="roundRect">
            <a:avLst>
              <a:gd name="adj" fmla="val 6903"/>
            </a:avLst>
          </a:prstGeom>
          <a:solidFill>
            <a:srgbClr val="3F98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1" name="Rounded Rectangle 50"/>
          <p:cNvSpPr/>
          <p:nvPr/>
        </p:nvSpPr>
        <p:spPr>
          <a:xfrm>
            <a:off x="6737361" y="2371562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4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2" name="Rounded Rectangle 51"/>
          <p:cNvSpPr/>
          <p:nvPr/>
        </p:nvSpPr>
        <p:spPr>
          <a:xfrm>
            <a:off x="7162135" y="2371562"/>
            <a:ext cx="397343" cy="474182"/>
          </a:xfrm>
          <a:prstGeom prst="roundRect">
            <a:avLst>
              <a:gd name="adj" fmla="val 6903"/>
            </a:avLst>
          </a:prstGeom>
          <a:solidFill>
            <a:srgbClr val="327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3" name="Rounded Rectangle 52"/>
          <p:cNvSpPr/>
          <p:nvPr/>
        </p:nvSpPr>
        <p:spPr>
          <a:xfrm>
            <a:off x="7586910" y="2371562"/>
            <a:ext cx="397343" cy="474182"/>
          </a:xfrm>
          <a:prstGeom prst="roundRect">
            <a:avLst>
              <a:gd name="adj" fmla="val 6903"/>
            </a:avLst>
          </a:prstGeom>
          <a:solidFill>
            <a:srgbClr val="327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4" name="Rounded Rectangle 53"/>
          <p:cNvSpPr/>
          <p:nvPr/>
        </p:nvSpPr>
        <p:spPr>
          <a:xfrm>
            <a:off x="8011685" y="2371562"/>
            <a:ext cx="397343" cy="474182"/>
          </a:xfrm>
          <a:prstGeom prst="roundRect">
            <a:avLst>
              <a:gd name="adj" fmla="val 6903"/>
            </a:avLst>
          </a:prstGeom>
          <a:solidFill>
            <a:srgbClr val="327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5" name="Rounded Rectangle 54"/>
          <p:cNvSpPr/>
          <p:nvPr/>
        </p:nvSpPr>
        <p:spPr>
          <a:xfrm>
            <a:off x="8436460" y="2371562"/>
            <a:ext cx="397343" cy="474182"/>
          </a:xfrm>
          <a:prstGeom prst="roundRect">
            <a:avLst>
              <a:gd name="adj" fmla="val 6903"/>
            </a:avLst>
          </a:prstGeom>
          <a:solidFill>
            <a:srgbClr val="265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6" name="Rounded Rectangle 55"/>
          <p:cNvSpPr/>
          <p:nvPr/>
        </p:nvSpPr>
        <p:spPr>
          <a:xfrm>
            <a:off x="8861234" y="2371562"/>
            <a:ext cx="397343" cy="474182"/>
          </a:xfrm>
          <a:prstGeom prst="roundRect">
            <a:avLst>
              <a:gd name="adj" fmla="val 6903"/>
            </a:avLst>
          </a:prstGeom>
          <a:solidFill>
            <a:srgbClr val="265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7" name="Rounded Rectangle 56"/>
          <p:cNvSpPr/>
          <p:nvPr/>
        </p:nvSpPr>
        <p:spPr>
          <a:xfrm>
            <a:off x="9286009" y="2371562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4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8" name="Rounded Rectangle 57"/>
          <p:cNvSpPr/>
          <p:nvPr/>
        </p:nvSpPr>
        <p:spPr>
          <a:xfrm>
            <a:off x="9710784" y="2371562"/>
            <a:ext cx="397343" cy="474182"/>
          </a:xfrm>
          <a:prstGeom prst="roundRect">
            <a:avLst>
              <a:gd name="adj" fmla="val 6903"/>
            </a:avLst>
          </a:prstGeom>
          <a:solidFill>
            <a:srgbClr val="265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9" name="Rounded Rectangle 58"/>
          <p:cNvSpPr/>
          <p:nvPr/>
        </p:nvSpPr>
        <p:spPr>
          <a:xfrm>
            <a:off x="10135559" y="2371562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4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0" name="Rounded Rectangle 59"/>
          <p:cNvSpPr/>
          <p:nvPr/>
        </p:nvSpPr>
        <p:spPr>
          <a:xfrm>
            <a:off x="10560334" y="2371562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4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1" name="Rounded Rectangle 60"/>
          <p:cNvSpPr/>
          <p:nvPr/>
        </p:nvSpPr>
        <p:spPr>
          <a:xfrm>
            <a:off x="10985108" y="2371562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2" name="TextBox 61"/>
          <p:cNvSpPr txBox="1"/>
          <p:nvPr/>
        </p:nvSpPr>
        <p:spPr>
          <a:xfrm>
            <a:off x="795528" y="2859459"/>
            <a:ext cx="314604" cy="50161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B3C2BD"/>
                </a:solidFill>
                <a:latin typeface="Barlow Condensed"/>
              </a:rPr>
              <a:t>Wed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1215288" y="2873175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4" name="Rounded Rectangle 63"/>
          <p:cNvSpPr/>
          <p:nvPr/>
        </p:nvSpPr>
        <p:spPr>
          <a:xfrm>
            <a:off x="1640063" y="2873175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5" name="Rounded Rectangle 64"/>
          <p:cNvSpPr/>
          <p:nvPr/>
        </p:nvSpPr>
        <p:spPr>
          <a:xfrm>
            <a:off x="2064838" y="2873175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6" name="Rounded Rectangle 65"/>
          <p:cNvSpPr/>
          <p:nvPr/>
        </p:nvSpPr>
        <p:spPr>
          <a:xfrm>
            <a:off x="2489613" y="2873175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7" name="Rounded Rectangle 66"/>
          <p:cNvSpPr/>
          <p:nvPr/>
        </p:nvSpPr>
        <p:spPr>
          <a:xfrm>
            <a:off x="2914388" y="2873175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8" name="Rounded Rectangle 67"/>
          <p:cNvSpPr/>
          <p:nvPr/>
        </p:nvSpPr>
        <p:spPr>
          <a:xfrm>
            <a:off x="3339162" y="2873175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9" name="Rounded Rectangle 68"/>
          <p:cNvSpPr/>
          <p:nvPr/>
        </p:nvSpPr>
        <p:spPr>
          <a:xfrm>
            <a:off x="3763937" y="2873175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4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0" name="Rounded Rectangle 69"/>
          <p:cNvSpPr/>
          <p:nvPr/>
        </p:nvSpPr>
        <p:spPr>
          <a:xfrm>
            <a:off x="4188712" y="2873175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4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1" name="Rounded Rectangle 70"/>
          <p:cNvSpPr/>
          <p:nvPr/>
        </p:nvSpPr>
        <p:spPr>
          <a:xfrm>
            <a:off x="4613487" y="2873175"/>
            <a:ext cx="397343" cy="474182"/>
          </a:xfrm>
          <a:prstGeom prst="roundRect">
            <a:avLst>
              <a:gd name="adj" fmla="val 6903"/>
            </a:avLst>
          </a:prstGeom>
          <a:solidFill>
            <a:srgbClr val="3F98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2" name="Rounded Rectangle 71"/>
          <p:cNvSpPr/>
          <p:nvPr/>
        </p:nvSpPr>
        <p:spPr>
          <a:xfrm>
            <a:off x="5038261" y="2873175"/>
            <a:ext cx="397343" cy="474182"/>
          </a:xfrm>
          <a:prstGeom prst="roundRect">
            <a:avLst>
              <a:gd name="adj" fmla="val 6903"/>
            </a:avLst>
          </a:prstGeom>
          <a:solidFill>
            <a:srgbClr val="327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3" name="Rounded Rectangle 72"/>
          <p:cNvSpPr/>
          <p:nvPr/>
        </p:nvSpPr>
        <p:spPr>
          <a:xfrm>
            <a:off x="5463036" y="2873175"/>
            <a:ext cx="397343" cy="474182"/>
          </a:xfrm>
          <a:prstGeom prst="roundRect">
            <a:avLst>
              <a:gd name="adj" fmla="val 6903"/>
            </a:avLst>
          </a:prstGeom>
          <a:solidFill>
            <a:srgbClr val="5BD7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4" name="Rounded Rectangle 73"/>
          <p:cNvSpPr/>
          <p:nvPr/>
        </p:nvSpPr>
        <p:spPr>
          <a:xfrm>
            <a:off x="5887811" y="2873175"/>
            <a:ext cx="397343" cy="474182"/>
          </a:xfrm>
          <a:prstGeom prst="roundRect">
            <a:avLst>
              <a:gd name="adj" fmla="val 6903"/>
            </a:avLst>
          </a:prstGeom>
          <a:solidFill>
            <a:srgbClr val="3F98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5" name="Rounded Rectangle 74"/>
          <p:cNvSpPr/>
          <p:nvPr/>
        </p:nvSpPr>
        <p:spPr>
          <a:xfrm>
            <a:off x="6312586" y="2873175"/>
            <a:ext cx="397343" cy="474182"/>
          </a:xfrm>
          <a:prstGeom prst="roundRect">
            <a:avLst>
              <a:gd name="adj" fmla="val 6903"/>
            </a:avLst>
          </a:prstGeom>
          <a:solidFill>
            <a:srgbClr val="327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6" name="Rounded Rectangle 75"/>
          <p:cNvSpPr/>
          <p:nvPr/>
        </p:nvSpPr>
        <p:spPr>
          <a:xfrm>
            <a:off x="6737361" y="2873175"/>
            <a:ext cx="397343" cy="474182"/>
          </a:xfrm>
          <a:prstGeom prst="roundRect">
            <a:avLst>
              <a:gd name="adj" fmla="val 6903"/>
            </a:avLst>
          </a:prstGeom>
          <a:solidFill>
            <a:srgbClr val="327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7" name="Rounded Rectangle 76"/>
          <p:cNvSpPr/>
          <p:nvPr/>
        </p:nvSpPr>
        <p:spPr>
          <a:xfrm>
            <a:off x="7162135" y="2873175"/>
            <a:ext cx="397343" cy="474182"/>
          </a:xfrm>
          <a:prstGeom prst="roundRect">
            <a:avLst>
              <a:gd name="adj" fmla="val 6903"/>
            </a:avLst>
          </a:prstGeom>
          <a:solidFill>
            <a:srgbClr val="3F98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8" name="Rounded Rectangle 77"/>
          <p:cNvSpPr/>
          <p:nvPr/>
        </p:nvSpPr>
        <p:spPr>
          <a:xfrm>
            <a:off x="7586910" y="2873175"/>
            <a:ext cx="397343" cy="474182"/>
          </a:xfrm>
          <a:prstGeom prst="roundRect">
            <a:avLst>
              <a:gd name="adj" fmla="val 6903"/>
            </a:avLst>
          </a:prstGeom>
          <a:solidFill>
            <a:srgbClr val="265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9" name="Rounded Rectangle 78"/>
          <p:cNvSpPr/>
          <p:nvPr/>
        </p:nvSpPr>
        <p:spPr>
          <a:xfrm>
            <a:off x="8011685" y="2873175"/>
            <a:ext cx="397343" cy="474182"/>
          </a:xfrm>
          <a:prstGeom prst="roundRect">
            <a:avLst>
              <a:gd name="adj" fmla="val 6903"/>
            </a:avLst>
          </a:prstGeom>
          <a:solidFill>
            <a:srgbClr val="327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0" name="Rounded Rectangle 79"/>
          <p:cNvSpPr/>
          <p:nvPr/>
        </p:nvSpPr>
        <p:spPr>
          <a:xfrm>
            <a:off x="8436460" y="2873175"/>
            <a:ext cx="397343" cy="474182"/>
          </a:xfrm>
          <a:prstGeom prst="roundRect">
            <a:avLst>
              <a:gd name="adj" fmla="val 6903"/>
            </a:avLst>
          </a:prstGeom>
          <a:solidFill>
            <a:srgbClr val="265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1" name="Rounded Rectangle 80"/>
          <p:cNvSpPr/>
          <p:nvPr/>
        </p:nvSpPr>
        <p:spPr>
          <a:xfrm>
            <a:off x="8861234" y="2873175"/>
            <a:ext cx="397343" cy="474182"/>
          </a:xfrm>
          <a:prstGeom prst="roundRect">
            <a:avLst>
              <a:gd name="adj" fmla="val 6903"/>
            </a:avLst>
          </a:prstGeom>
          <a:solidFill>
            <a:srgbClr val="265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2" name="Rounded Rectangle 81"/>
          <p:cNvSpPr/>
          <p:nvPr/>
        </p:nvSpPr>
        <p:spPr>
          <a:xfrm>
            <a:off x="9286009" y="2873175"/>
            <a:ext cx="397343" cy="474182"/>
          </a:xfrm>
          <a:prstGeom prst="roundRect">
            <a:avLst>
              <a:gd name="adj" fmla="val 6903"/>
            </a:avLst>
          </a:prstGeom>
          <a:solidFill>
            <a:srgbClr val="265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3" name="Rounded Rectangle 82"/>
          <p:cNvSpPr/>
          <p:nvPr/>
        </p:nvSpPr>
        <p:spPr>
          <a:xfrm>
            <a:off x="9710784" y="2873175"/>
            <a:ext cx="397343" cy="474182"/>
          </a:xfrm>
          <a:prstGeom prst="roundRect">
            <a:avLst>
              <a:gd name="adj" fmla="val 6903"/>
            </a:avLst>
          </a:prstGeom>
          <a:solidFill>
            <a:srgbClr val="265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4" name="Rounded Rectangle 83"/>
          <p:cNvSpPr/>
          <p:nvPr/>
        </p:nvSpPr>
        <p:spPr>
          <a:xfrm>
            <a:off x="10135559" y="2873175"/>
            <a:ext cx="397343" cy="474182"/>
          </a:xfrm>
          <a:prstGeom prst="roundRect">
            <a:avLst>
              <a:gd name="adj" fmla="val 6903"/>
            </a:avLst>
          </a:prstGeom>
          <a:solidFill>
            <a:srgbClr val="265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5" name="Rounded Rectangle 84"/>
          <p:cNvSpPr/>
          <p:nvPr/>
        </p:nvSpPr>
        <p:spPr>
          <a:xfrm>
            <a:off x="10560334" y="2873175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4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6" name="Rounded Rectangle 85"/>
          <p:cNvSpPr/>
          <p:nvPr/>
        </p:nvSpPr>
        <p:spPr>
          <a:xfrm>
            <a:off x="10985108" y="2873175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7" name="TextBox 86"/>
          <p:cNvSpPr txBox="1"/>
          <p:nvPr/>
        </p:nvSpPr>
        <p:spPr>
          <a:xfrm>
            <a:off x="795528" y="3361073"/>
            <a:ext cx="314604" cy="50161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B3C2BD"/>
                </a:solidFill>
                <a:latin typeface="Barlow Condensed"/>
              </a:rPr>
              <a:t>Thu</a:t>
            </a:r>
          </a:p>
        </p:txBody>
      </p:sp>
      <p:sp>
        <p:nvSpPr>
          <p:cNvPr id="88" name="Rounded Rectangle 87"/>
          <p:cNvSpPr/>
          <p:nvPr/>
        </p:nvSpPr>
        <p:spPr>
          <a:xfrm>
            <a:off x="1215288" y="3374789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9" name="Rounded Rectangle 88"/>
          <p:cNvSpPr/>
          <p:nvPr/>
        </p:nvSpPr>
        <p:spPr>
          <a:xfrm>
            <a:off x="1640063" y="3374789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0" name="Rounded Rectangle 89"/>
          <p:cNvSpPr/>
          <p:nvPr/>
        </p:nvSpPr>
        <p:spPr>
          <a:xfrm>
            <a:off x="2064838" y="3374789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1" name="Rounded Rectangle 90"/>
          <p:cNvSpPr/>
          <p:nvPr/>
        </p:nvSpPr>
        <p:spPr>
          <a:xfrm>
            <a:off x="2489613" y="3374789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2" name="Rounded Rectangle 91"/>
          <p:cNvSpPr/>
          <p:nvPr/>
        </p:nvSpPr>
        <p:spPr>
          <a:xfrm>
            <a:off x="2914388" y="3374789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3" name="Rounded Rectangle 92"/>
          <p:cNvSpPr/>
          <p:nvPr/>
        </p:nvSpPr>
        <p:spPr>
          <a:xfrm>
            <a:off x="3339162" y="3374789"/>
            <a:ext cx="397343" cy="474182"/>
          </a:xfrm>
          <a:prstGeom prst="roundRect">
            <a:avLst>
              <a:gd name="adj" fmla="val 6903"/>
            </a:avLst>
          </a:prstGeom>
          <a:solidFill>
            <a:srgbClr val="0F2A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4" name="Rounded Rectangle 93"/>
          <p:cNvSpPr/>
          <p:nvPr/>
        </p:nvSpPr>
        <p:spPr>
          <a:xfrm>
            <a:off x="3763937" y="3374789"/>
            <a:ext cx="397343" cy="474182"/>
          </a:xfrm>
          <a:prstGeom prst="roundRect">
            <a:avLst>
              <a:gd name="adj" fmla="val 6903"/>
            </a:avLst>
          </a:prstGeom>
          <a:solidFill>
            <a:srgbClr val="0F2A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5" name="Rounded Rectangle 94"/>
          <p:cNvSpPr/>
          <p:nvPr/>
        </p:nvSpPr>
        <p:spPr>
          <a:xfrm>
            <a:off x="4188712" y="3374789"/>
            <a:ext cx="397343" cy="474182"/>
          </a:xfrm>
          <a:prstGeom prst="roundRect">
            <a:avLst>
              <a:gd name="adj" fmla="val 6903"/>
            </a:avLst>
          </a:prstGeom>
          <a:solidFill>
            <a:srgbClr val="265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6" name="Rounded Rectangle 95"/>
          <p:cNvSpPr/>
          <p:nvPr/>
        </p:nvSpPr>
        <p:spPr>
          <a:xfrm>
            <a:off x="4613487" y="3374789"/>
            <a:ext cx="397343" cy="474182"/>
          </a:xfrm>
          <a:prstGeom prst="roundRect">
            <a:avLst>
              <a:gd name="adj" fmla="val 6903"/>
            </a:avLst>
          </a:prstGeom>
          <a:solidFill>
            <a:srgbClr val="327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7" name="Rounded Rectangle 96"/>
          <p:cNvSpPr/>
          <p:nvPr/>
        </p:nvSpPr>
        <p:spPr>
          <a:xfrm>
            <a:off x="5038261" y="3374789"/>
            <a:ext cx="397343" cy="474182"/>
          </a:xfrm>
          <a:prstGeom prst="roundRect">
            <a:avLst>
              <a:gd name="adj" fmla="val 6903"/>
            </a:avLst>
          </a:prstGeom>
          <a:solidFill>
            <a:srgbClr val="327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8" name="Rounded Rectangle 97"/>
          <p:cNvSpPr/>
          <p:nvPr/>
        </p:nvSpPr>
        <p:spPr>
          <a:xfrm>
            <a:off x="5463036" y="3374789"/>
            <a:ext cx="397343" cy="474182"/>
          </a:xfrm>
          <a:prstGeom prst="roundRect">
            <a:avLst>
              <a:gd name="adj" fmla="val 6903"/>
            </a:avLst>
          </a:prstGeom>
          <a:solidFill>
            <a:srgbClr val="327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9" name="Rounded Rectangle 98"/>
          <p:cNvSpPr/>
          <p:nvPr/>
        </p:nvSpPr>
        <p:spPr>
          <a:xfrm>
            <a:off x="5887811" y="3374789"/>
            <a:ext cx="397343" cy="474182"/>
          </a:xfrm>
          <a:prstGeom prst="roundRect">
            <a:avLst>
              <a:gd name="adj" fmla="val 6903"/>
            </a:avLst>
          </a:prstGeom>
          <a:solidFill>
            <a:srgbClr val="327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0" name="Rounded Rectangle 99"/>
          <p:cNvSpPr/>
          <p:nvPr/>
        </p:nvSpPr>
        <p:spPr>
          <a:xfrm>
            <a:off x="6312586" y="3374789"/>
            <a:ext cx="397343" cy="474182"/>
          </a:xfrm>
          <a:prstGeom prst="roundRect">
            <a:avLst>
              <a:gd name="adj" fmla="val 6903"/>
            </a:avLst>
          </a:prstGeom>
          <a:solidFill>
            <a:srgbClr val="265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1" name="Rounded Rectangle 100"/>
          <p:cNvSpPr/>
          <p:nvPr/>
        </p:nvSpPr>
        <p:spPr>
          <a:xfrm>
            <a:off x="6737361" y="3374789"/>
            <a:ext cx="397343" cy="474182"/>
          </a:xfrm>
          <a:prstGeom prst="roundRect">
            <a:avLst>
              <a:gd name="adj" fmla="val 6903"/>
            </a:avLst>
          </a:prstGeom>
          <a:solidFill>
            <a:srgbClr val="265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2" name="Rounded Rectangle 101"/>
          <p:cNvSpPr/>
          <p:nvPr/>
        </p:nvSpPr>
        <p:spPr>
          <a:xfrm>
            <a:off x="7162135" y="3374789"/>
            <a:ext cx="397343" cy="474182"/>
          </a:xfrm>
          <a:prstGeom prst="roundRect">
            <a:avLst>
              <a:gd name="adj" fmla="val 6903"/>
            </a:avLst>
          </a:prstGeom>
          <a:solidFill>
            <a:srgbClr val="265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3" name="Rounded Rectangle 102"/>
          <p:cNvSpPr/>
          <p:nvPr/>
        </p:nvSpPr>
        <p:spPr>
          <a:xfrm>
            <a:off x="7586910" y="3374789"/>
            <a:ext cx="397343" cy="474182"/>
          </a:xfrm>
          <a:prstGeom prst="roundRect">
            <a:avLst>
              <a:gd name="adj" fmla="val 6903"/>
            </a:avLst>
          </a:prstGeom>
          <a:solidFill>
            <a:srgbClr val="327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4" name="Rounded Rectangle 103"/>
          <p:cNvSpPr/>
          <p:nvPr/>
        </p:nvSpPr>
        <p:spPr>
          <a:xfrm>
            <a:off x="8011685" y="3374789"/>
            <a:ext cx="397343" cy="474182"/>
          </a:xfrm>
          <a:prstGeom prst="roundRect">
            <a:avLst>
              <a:gd name="adj" fmla="val 6903"/>
            </a:avLst>
          </a:prstGeom>
          <a:solidFill>
            <a:srgbClr val="265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5" name="Rounded Rectangle 104"/>
          <p:cNvSpPr/>
          <p:nvPr/>
        </p:nvSpPr>
        <p:spPr>
          <a:xfrm>
            <a:off x="8436460" y="3374789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4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6" name="Rounded Rectangle 105"/>
          <p:cNvSpPr/>
          <p:nvPr/>
        </p:nvSpPr>
        <p:spPr>
          <a:xfrm>
            <a:off x="8861234" y="3374789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4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7" name="Rounded Rectangle 106"/>
          <p:cNvSpPr/>
          <p:nvPr/>
        </p:nvSpPr>
        <p:spPr>
          <a:xfrm>
            <a:off x="9286009" y="3374789"/>
            <a:ext cx="397343" cy="474182"/>
          </a:xfrm>
          <a:prstGeom prst="roundRect">
            <a:avLst>
              <a:gd name="adj" fmla="val 6903"/>
            </a:avLst>
          </a:prstGeom>
          <a:solidFill>
            <a:srgbClr val="327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8" name="Rounded Rectangle 107"/>
          <p:cNvSpPr/>
          <p:nvPr/>
        </p:nvSpPr>
        <p:spPr>
          <a:xfrm>
            <a:off x="9710784" y="3374789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4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9" name="Rounded Rectangle 108"/>
          <p:cNvSpPr/>
          <p:nvPr/>
        </p:nvSpPr>
        <p:spPr>
          <a:xfrm>
            <a:off x="10135559" y="3374789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4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0" name="Rounded Rectangle 109"/>
          <p:cNvSpPr/>
          <p:nvPr/>
        </p:nvSpPr>
        <p:spPr>
          <a:xfrm>
            <a:off x="10560334" y="3374789"/>
            <a:ext cx="397343" cy="474182"/>
          </a:xfrm>
          <a:prstGeom prst="roundRect">
            <a:avLst>
              <a:gd name="adj" fmla="val 6903"/>
            </a:avLst>
          </a:prstGeom>
          <a:solidFill>
            <a:srgbClr val="0F2A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1" name="Rounded Rectangle 110"/>
          <p:cNvSpPr/>
          <p:nvPr/>
        </p:nvSpPr>
        <p:spPr>
          <a:xfrm>
            <a:off x="10985108" y="3374789"/>
            <a:ext cx="397343" cy="474182"/>
          </a:xfrm>
          <a:prstGeom prst="roundRect">
            <a:avLst>
              <a:gd name="adj" fmla="val 6903"/>
            </a:avLst>
          </a:prstGeom>
          <a:solidFill>
            <a:srgbClr val="0F2A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2" name="TextBox 111"/>
          <p:cNvSpPr txBox="1"/>
          <p:nvPr/>
        </p:nvSpPr>
        <p:spPr>
          <a:xfrm>
            <a:off x="795528" y="3862687"/>
            <a:ext cx="314604" cy="50161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B3C2BD"/>
                </a:solidFill>
                <a:latin typeface="Barlow Condensed"/>
              </a:rPr>
              <a:t>Fri</a:t>
            </a:r>
          </a:p>
        </p:txBody>
      </p:sp>
      <p:sp>
        <p:nvSpPr>
          <p:cNvPr id="113" name="Rounded Rectangle 112"/>
          <p:cNvSpPr/>
          <p:nvPr/>
        </p:nvSpPr>
        <p:spPr>
          <a:xfrm>
            <a:off x="1215288" y="3876403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4" name="Rounded Rectangle 113"/>
          <p:cNvSpPr/>
          <p:nvPr/>
        </p:nvSpPr>
        <p:spPr>
          <a:xfrm>
            <a:off x="1640063" y="3876403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5" name="Rounded Rectangle 114"/>
          <p:cNvSpPr/>
          <p:nvPr/>
        </p:nvSpPr>
        <p:spPr>
          <a:xfrm>
            <a:off x="2064838" y="3876403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6" name="Rounded Rectangle 115"/>
          <p:cNvSpPr/>
          <p:nvPr/>
        </p:nvSpPr>
        <p:spPr>
          <a:xfrm>
            <a:off x="2489613" y="3876403"/>
            <a:ext cx="397343" cy="474182"/>
          </a:xfrm>
          <a:prstGeom prst="roundRect">
            <a:avLst>
              <a:gd name="adj" fmla="val 6903"/>
            </a:avLst>
          </a:prstGeom>
          <a:solidFill>
            <a:srgbClr val="0F2A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7" name="Rounded Rectangle 116"/>
          <p:cNvSpPr/>
          <p:nvPr/>
        </p:nvSpPr>
        <p:spPr>
          <a:xfrm>
            <a:off x="2914388" y="3876403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8" name="Rounded Rectangle 117"/>
          <p:cNvSpPr/>
          <p:nvPr/>
        </p:nvSpPr>
        <p:spPr>
          <a:xfrm>
            <a:off x="3339162" y="3876403"/>
            <a:ext cx="397343" cy="474182"/>
          </a:xfrm>
          <a:prstGeom prst="roundRect">
            <a:avLst>
              <a:gd name="adj" fmla="val 6903"/>
            </a:avLst>
          </a:prstGeom>
          <a:solidFill>
            <a:srgbClr val="0F2A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9" name="Rounded Rectangle 118"/>
          <p:cNvSpPr/>
          <p:nvPr/>
        </p:nvSpPr>
        <p:spPr>
          <a:xfrm>
            <a:off x="3763937" y="3876403"/>
            <a:ext cx="397343" cy="474182"/>
          </a:xfrm>
          <a:prstGeom prst="roundRect">
            <a:avLst>
              <a:gd name="adj" fmla="val 6903"/>
            </a:avLst>
          </a:prstGeom>
          <a:solidFill>
            <a:srgbClr val="0F2A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0" name="Rounded Rectangle 119"/>
          <p:cNvSpPr/>
          <p:nvPr/>
        </p:nvSpPr>
        <p:spPr>
          <a:xfrm>
            <a:off x="4188712" y="3876403"/>
            <a:ext cx="397343" cy="474182"/>
          </a:xfrm>
          <a:prstGeom prst="roundRect">
            <a:avLst>
              <a:gd name="adj" fmla="val 6903"/>
            </a:avLst>
          </a:prstGeom>
          <a:solidFill>
            <a:srgbClr val="265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1" name="Rounded Rectangle 120"/>
          <p:cNvSpPr/>
          <p:nvPr/>
        </p:nvSpPr>
        <p:spPr>
          <a:xfrm>
            <a:off x="4613487" y="3876403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4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2" name="Rounded Rectangle 121"/>
          <p:cNvSpPr/>
          <p:nvPr/>
        </p:nvSpPr>
        <p:spPr>
          <a:xfrm>
            <a:off x="5038261" y="3876403"/>
            <a:ext cx="397343" cy="474182"/>
          </a:xfrm>
          <a:prstGeom prst="roundRect">
            <a:avLst>
              <a:gd name="adj" fmla="val 6903"/>
            </a:avLst>
          </a:prstGeom>
          <a:solidFill>
            <a:srgbClr val="327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3" name="Rounded Rectangle 122"/>
          <p:cNvSpPr/>
          <p:nvPr/>
        </p:nvSpPr>
        <p:spPr>
          <a:xfrm>
            <a:off x="5463036" y="3876403"/>
            <a:ext cx="397343" cy="474182"/>
          </a:xfrm>
          <a:prstGeom prst="roundRect">
            <a:avLst>
              <a:gd name="adj" fmla="val 6903"/>
            </a:avLst>
          </a:prstGeom>
          <a:solidFill>
            <a:srgbClr val="327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4" name="Rounded Rectangle 123"/>
          <p:cNvSpPr/>
          <p:nvPr/>
        </p:nvSpPr>
        <p:spPr>
          <a:xfrm>
            <a:off x="5887811" y="3876403"/>
            <a:ext cx="397343" cy="474182"/>
          </a:xfrm>
          <a:prstGeom prst="roundRect">
            <a:avLst>
              <a:gd name="adj" fmla="val 6903"/>
            </a:avLst>
          </a:prstGeom>
          <a:solidFill>
            <a:srgbClr val="265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5" name="Rounded Rectangle 124"/>
          <p:cNvSpPr/>
          <p:nvPr/>
        </p:nvSpPr>
        <p:spPr>
          <a:xfrm>
            <a:off x="6312586" y="3876403"/>
            <a:ext cx="397343" cy="474182"/>
          </a:xfrm>
          <a:prstGeom prst="roundRect">
            <a:avLst>
              <a:gd name="adj" fmla="val 6903"/>
            </a:avLst>
          </a:prstGeom>
          <a:solidFill>
            <a:srgbClr val="327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6" name="Rounded Rectangle 125"/>
          <p:cNvSpPr/>
          <p:nvPr/>
        </p:nvSpPr>
        <p:spPr>
          <a:xfrm>
            <a:off x="6737361" y="3876403"/>
            <a:ext cx="397343" cy="474182"/>
          </a:xfrm>
          <a:prstGeom prst="roundRect">
            <a:avLst>
              <a:gd name="adj" fmla="val 6903"/>
            </a:avLst>
          </a:prstGeom>
          <a:solidFill>
            <a:srgbClr val="327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7" name="Rounded Rectangle 126"/>
          <p:cNvSpPr/>
          <p:nvPr/>
        </p:nvSpPr>
        <p:spPr>
          <a:xfrm>
            <a:off x="7162135" y="3876403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4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8" name="Rounded Rectangle 127"/>
          <p:cNvSpPr/>
          <p:nvPr/>
        </p:nvSpPr>
        <p:spPr>
          <a:xfrm>
            <a:off x="7586910" y="3876403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4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9" name="Rounded Rectangle 128"/>
          <p:cNvSpPr/>
          <p:nvPr/>
        </p:nvSpPr>
        <p:spPr>
          <a:xfrm>
            <a:off x="8011685" y="3876403"/>
            <a:ext cx="397343" cy="474182"/>
          </a:xfrm>
          <a:prstGeom prst="roundRect">
            <a:avLst>
              <a:gd name="adj" fmla="val 6903"/>
            </a:avLst>
          </a:prstGeom>
          <a:solidFill>
            <a:srgbClr val="265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0" name="Rounded Rectangle 129"/>
          <p:cNvSpPr/>
          <p:nvPr/>
        </p:nvSpPr>
        <p:spPr>
          <a:xfrm>
            <a:off x="8436460" y="3876403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4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1" name="Rounded Rectangle 130"/>
          <p:cNvSpPr/>
          <p:nvPr/>
        </p:nvSpPr>
        <p:spPr>
          <a:xfrm>
            <a:off x="8861234" y="3876403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4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2" name="Rounded Rectangle 131"/>
          <p:cNvSpPr/>
          <p:nvPr/>
        </p:nvSpPr>
        <p:spPr>
          <a:xfrm>
            <a:off x="9286009" y="3876403"/>
            <a:ext cx="397343" cy="474182"/>
          </a:xfrm>
          <a:prstGeom prst="roundRect">
            <a:avLst>
              <a:gd name="adj" fmla="val 6903"/>
            </a:avLst>
          </a:prstGeom>
          <a:solidFill>
            <a:srgbClr val="265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3" name="Rounded Rectangle 132"/>
          <p:cNvSpPr/>
          <p:nvPr/>
        </p:nvSpPr>
        <p:spPr>
          <a:xfrm>
            <a:off x="9710784" y="3876403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4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4" name="Rounded Rectangle 133"/>
          <p:cNvSpPr/>
          <p:nvPr/>
        </p:nvSpPr>
        <p:spPr>
          <a:xfrm>
            <a:off x="10135559" y="3876403"/>
            <a:ext cx="397343" cy="474182"/>
          </a:xfrm>
          <a:prstGeom prst="roundRect">
            <a:avLst>
              <a:gd name="adj" fmla="val 6903"/>
            </a:avLst>
          </a:prstGeom>
          <a:solidFill>
            <a:srgbClr val="265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5" name="Rounded Rectangle 134"/>
          <p:cNvSpPr/>
          <p:nvPr/>
        </p:nvSpPr>
        <p:spPr>
          <a:xfrm>
            <a:off x="10560334" y="3876403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4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6" name="Rounded Rectangle 135"/>
          <p:cNvSpPr/>
          <p:nvPr/>
        </p:nvSpPr>
        <p:spPr>
          <a:xfrm>
            <a:off x="10985108" y="3876403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7" name="TextBox 136"/>
          <p:cNvSpPr txBox="1"/>
          <p:nvPr/>
        </p:nvSpPr>
        <p:spPr>
          <a:xfrm>
            <a:off x="795528" y="4364301"/>
            <a:ext cx="314604" cy="50161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B3C2BD"/>
                </a:solidFill>
                <a:latin typeface="Barlow Condensed"/>
              </a:rPr>
              <a:t>Sat</a:t>
            </a:r>
          </a:p>
        </p:txBody>
      </p:sp>
      <p:sp>
        <p:nvSpPr>
          <p:cNvPr id="138" name="Rounded Rectangle 137"/>
          <p:cNvSpPr/>
          <p:nvPr/>
        </p:nvSpPr>
        <p:spPr>
          <a:xfrm>
            <a:off x="1215288" y="4378017"/>
            <a:ext cx="397343" cy="474182"/>
          </a:xfrm>
          <a:prstGeom prst="roundRect">
            <a:avLst>
              <a:gd name="adj" fmla="val 6903"/>
            </a:avLst>
          </a:prstGeom>
          <a:solidFill>
            <a:srgbClr val="0F2A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9" name="Rounded Rectangle 138"/>
          <p:cNvSpPr/>
          <p:nvPr/>
        </p:nvSpPr>
        <p:spPr>
          <a:xfrm>
            <a:off x="1640063" y="4378017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0" name="Rounded Rectangle 139"/>
          <p:cNvSpPr/>
          <p:nvPr/>
        </p:nvSpPr>
        <p:spPr>
          <a:xfrm>
            <a:off x="2064838" y="4378017"/>
            <a:ext cx="397343" cy="474182"/>
          </a:xfrm>
          <a:prstGeom prst="roundRect">
            <a:avLst>
              <a:gd name="adj" fmla="val 6903"/>
            </a:avLst>
          </a:prstGeom>
          <a:solidFill>
            <a:srgbClr val="0F2A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1" name="Rounded Rectangle 140"/>
          <p:cNvSpPr/>
          <p:nvPr/>
        </p:nvSpPr>
        <p:spPr>
          <a:xfrm>
            <a:off x="2489613" y="4378017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2" name="Rounded Rectangle 141"/>
          <p:cNvSpPr/>
          <p:nvPr/>
        </p:nvSpPr>
        <p:spPr>
          <a:xfrm>
            <a:off x="2914388" y="4378017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3" name="Rounded Rectangle 142"/>
          <p:cNvSpPr/>
          <p:nvPr/>
        </p:nvSpPr>
        <p:spPr>
          <a:xfrm>
            <a:off x="3339162" y="4378017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4" name="Rounded Rectangle 143"/>
          <p:cNvSpPr/>
          <p:nvPr/>
        </p:nvSpPr>
        <p:spPr>
          <a:xfrm>
            <a:off x="3763937" y="4378017"/>
            <a:ext cx="397343" cy="474182"/>
          </a:xfrm>
          <a:prstGeom prst="roundRect">
            <a:avLst>
              <a:gd name="adj" fmla="val 6903"/>
            </a:avLst>
          </a:prstGeom>
          <a:solidFill>
            <a:srgbClr val="0F2A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5" name="Rounded Rectangle 144"/>
          <p:cNvSpPr/>
          <p:nvPr/>
        </p:nvSpPr>
        <p:spPr>
          <a:xfrm>
            <a:off x="4188712" y="4378017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4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6" name="Rounded Rectangle 145"/>
          <p:cNvSpPr/>
          <p:nvPr/>
        </p:nvSpPr>
        <p:spPr>
          <a:xfrm>
            <a:off x="4613487" y="4378017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4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7" name="Rounded Rectangle 146"/>
          <p:cNvSpPr/>
          <p:nvPr/>
        </p:nvSpPr>
        <p:spPr>
          <a:xfrm>
            <a:off x="5038261" y="4378017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4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8" name="Rounded Rectangle 147"/>
          <p:cNvSpPr/>
          <p:nvPr/>
        </p:nvSpPr>
        <p:spPr>
          <a:xfrm>
            <a:off x="5463036" y="4378017"/>
            <a:ext cx="397343" cy="474182"/>
          </a:xfrm>
          <a:prstGeom prst="roundRect">
            <a:avLst>
              <a:gd name="adj" fmla="val 6903"/>
            </a:avLst>
          </a:prstGeom>
          <a:solidFill>
            <a:srgbClr val="265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9" name="Rounded Rectangle 148"/>
          <p:cNvSpPr/>
          <p:nvPr/>
        </p:nvSpPr>
        <p:spPr>
          <a:xfrm>
            <a:off x="5887811" y="4378017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4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0" name="Rounded Rectangle 149"/>
          <p:cNvSpPr/>
          <p:nvPr/>
        </p:nvSpPr>
        <p:spPr>
          <a:xfrm>
            <a:off x="6312586" y="4378017"/>
            <a:ext cx="397343" cy="474182"/>
          </a:xfrm>
          <a:prstGeom prst="roundRect">
            <a:avLst>
              <a:gd name="adj" fmla="val 6903"/>
            </a:avLst>
          </a:prstGeom>
          <a:solidFill>
            <a:srgbClr val="265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1" name="Rounded Rectangle 150"/>
          <p:cNvSpPr/>
          <p:nvPr/>
        </p:nvSpPr>
        <p:spPr>
          <a:xfrm>
            <a:off x="6737361" y="4378017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4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2" name="Rounded Rectangle 151"/>
          <p:cNvSpPr/>
          <p:nvPr/>
        </p:nvSpPr>
        <p:spPr>
          <a:xfrm>
            <a:off x="7162135" y="4378017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4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3" name="Rounded Rectangle 152"/>
          <p:cNvSpPr/>
          <p:nvPr/>
        </p:nvSpPr>
        <p:spPr>
          <a:xfrm>
            <a:off x="7586910" y="4378017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4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4" name="Rounded Rectangle 153"/>
          <p:cNvSpPr/>
          <p:nvPr/>
        </p:nvSpPr>
        <p:spPr>
          <a:xfrm>
            <a:off x="8011685" y="4378017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4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5" name="Rounded Rectangle 154"/>
          <p:cNvSpPr/>
          <p:nvPr/>
        </p:nvSpPr>
        <p:spPr>
          <a:xfrm>
            <a:off x="8436460" y="4378017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4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6" name="Rounded Rectangle 155"/>
          <p:cNvSpPr/>
          <p:nvPr/>
        </p:nvSpPr>
        <p:spPr>
          <a:xfrm>
            <a:off x="8861234" y="4378017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4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7" name="Rounded Rectangle 156"/>
          <p:cNvSpPr/>
          <p:nvPr/>
        </p:nvSpPr>
        <p:spPr>
          <a:xfrm>
            <a:off x="9286009" y="4378017"/>
            <a:ext cx="397343" cy="474182"/>
          </a:xfrm>
          <a:prstGeom prst="roundRect">
            <a:avLst>
              <a:gd name="adj" fmla="val 6903"/>
            </a:avLst>
          </a:prstGeom>
          <a:solidFill>
            <a:srgbClr val="0F2A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8" name="Rounded Rectangle 157"/>
          <p:cNvSpPr/>
          <p:nvPr/>
        </p:nvSpPr>
        <p:spPr>
          <a:xfrm>
            <a:off x="9710784" y="4378017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4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9" name="Rounded Rectangle 158"/>
          <p:cNvSpPr/>
          <p:nvPr/>
        </p:nvSpPr>
        <p:spPr>
          <a:xfrm>
            <a:off x="10135559" y="4378017"/>
            <a:ext cx="397343" cy="474182"/>
          </a:xfrm>
          <a:prstGeom prst="roundRect">
            <a:avLst>
              <a:gd name="adj" fmla="val 6903"/>
            </a:avLst>
          </a:prstGeom>
          <a:solidFill>
            <a:srgbClr val="0F2A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0" name="Rounded Rectangle 159"/>
          <p:cNvSpPr/>
          <p:nvPr/>
        </p:nvSpPr>
        <p:spPr>
          <a:xfrm>
            <a:off x="10560334" y="4378017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1" name="Rounded Rectangle 160"/>
          <p:cNvSpPr/>
          <p:nvPr/>
        </p:nvSpPr>
        <p:spPr>
          <a:xfrm>
            <a:off x="10985108" y="4378017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2" name="TextBox 161"/>
          <p:cNvSpPr txBox="1"/>
          <p:nvPr/>
        </p:nvSpPr>
        <p:spPr>
          <a:xfrm>
            <a:off x="795528" y="4865914"/>
            <a:ext cx="314604" cy="50161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B3C2BD"/>
                </a:solidFill>
                <a:latin typeface="Barlow Condensed"/>
              </a:rPr>
              <a:t>Sun</a:t>
            </a:r>
          </a:p>
        </p:txBody>
      </p:sp>
      <p:sp>
        <p:nvSpPr>
          <p:cNvPr id="163" name="Rounded Rectangle 162"/>
          <p:cNvSpPr/>
          <p:nvPr/>
        </p:nvSpPr>
        <p:spPr>
          <a:xfrm>
            <a:off x="1215288" y="4879630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4" name="Rounded Rectangle 163"/>
          <p:cNvSpPr/>
          <p:nvPr/>
        </p:nvSpPr>
        <p:spPr>
          <a:xfrm>
            <a:off x="1640063" y="4879630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5" name="Rounded Rectangle 164"/>
          <p:cNvSpPr/>
          <p:nvPr/>
        </p:nvSpPr>
        <p:spPr>
          <a:xfrm>
            <a:off x="2064838" y="4879630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6" name="Rounded Rectangle 165"/>
          <p:cNvSpPr/>
          <p:nvPr/>
        </p:nvSpPr>
        <p:spPr>
          <a:xfrm>
            <a:off x="2489613" y="4879630"/>
            <a:ext cx="397343" cy="474182"/>
          </a:xfrm>
          <a:prstGeom prst="roundRect">
            <a:avLst>
              <a:gd name="adj" fmla="val 6903"/>
            </a:avLst>
          </a:prstGeom>
          <a:solidFill>
            <a:srgbClr val="0F2A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7" name="Rounded Rectangle 166"/>
          <p:cNvSpPr/>
          <p:nvPr/>
        </p:nvSpPr>
        <p:spPr>
          <a:xfrm>
            <a:off x="2914388" y="4879630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27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8" name="Rounded Rectangle 167"/>
          <p:cNvSpPr/>
          <p:nvPr/>
        </p:nvSpPr>
        <p:spPr>
          <a:xfrm>
            <a:off x="3339162" y="4879630"/>
            <a:ext cx="397343" cy="474182"/>
          </a:xfrm>
          <a:prstGeom prst="roundRect">
            <a:avLst>
              <a:gd name="adj" fmla="val 6903"/>
            </a:avLst>
          </a:prstGeom>
          <a:solidFill>
            <a:srgbClr val="0F2A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9" name="Rounded Rectangle 168"/>
          <p:cNvSpPr/>
          <p:nvPr/>
        </p:nvSpPr>
        <p:spPr>
          <a:xfrm>
            <a:off x="3763937" y="4879630"/>
            <a:ext cx="397343" cy="474182"/>
          </a:xfrm>
          <a:prstGeom prst="roundRect">
            <a:avLst>
              <a:gd name="adj" fmla="val 6903"/>
            </a:avLst>
          </a:prstGeom>
          <a:solidFill>
            <a:srgbClr val="0F2A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0" name="Rounded Rectangle 169"/>
          <p:cNvSpPr/>
          <p:nvPr/>
        </p:nvSpPr>
        <p:spPr>
          <a:xfrm>
            <a:off x="4188712" y="4879630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4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1" name="Rounded Rectangle 170"/>
          <p:cNvSpPr/>
          <p:nvPr/>
        </p:nvSpPr>
        <p:spPr>
          <a:xfrm>
            <a:off x="4613487" y="4879630"/>
            <a:ext cx="397343" cy="474182"/>
          </a:xfrm>
          <a:prstGeom prst="roundRect">
            <a:avLst>
              <a:gd name="adj" fmla="val 6903"/>
            </a:avLst>
          </a:prstGeom>
          <a:solidFill>
            <a:srgbClr val="0F2A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2" name="Rounded Rectangle 171"/>
          <p:cNvSpPr/>
          <p:nvPr/>
        </p:nvSpPr>
        <p:spPr>
          <a:xfrm>
            <a:off x="5038261" y="4879630"/>
            <a:ext cx="397343" cy="474182"/>
          </a:xfrm>
          <a:prstGeom prst="roundRect">
            <a:avLst>
              <a:gd name="adj" fmla="val 6903"/>
            </a:avLst>
          </a:prstGeom>
          <a:solidFill>
            <a:srgbClr val="265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3" name="Rounded Rectangle 172"/>
          <p:cNvSpPr/>
          <p:nvPr/>
        </p:nvSpPr>
        <p:spPr>
          <a:xfrm>
            <a:off x="5463036" y="4879630"/>
            <a:ext cx="397343" cy="474182"/>
          </a:xfrm>
          <a:prstGeom prst="roundRect">
            <a:avLst>
              <a:gd name="adj" fmla="val 6903"/>
            </a:avLst>
          </a:prstGeom>
          <a:solidFill>
            <a:srgbClr val="265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4" name="Rounded Rectangle 173"/>
          <p:cNvSpPr/>
          <p:nvPr/>
        </p:nvSpPr>
        <p:spPr>
          <a:xfrm>
            <a:off x="5887811" y="4879630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4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5" name="Rounded Rectangle 174"/>
          <p:cNvSpPr/>
          <p:nvPr/>
        </p:nvSpPr>
        <p:spPr>
          <a:xfrm>
            <a:off x="6312586" y="4879630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4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6" name="Rounded Rectangle 175"/>
          <p:cNvSpPr/>
          <p:nvPr/>
        </p:nvSpPr>
        <p:spPr>
          <a:xfrm>
            <a:off x="6737361" y="4879630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4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7" name="Rounded Rectangle 176"/>
          <p:cNvSpPr/>
          <p:nvPr/>
        </p:nvSpPr>
        <p:spPr>
          <a:xfrm>
            <a:off x="7162135" y="4879630"/>
            <a:ext cx="397343" cy="474182"/>
          </a:xfrm>
          <a:prstGeom prst="roundRect">
            <a:avLst>
              <a:gd name="adj" fmla="val 6903"/>
            </a:avLst>
          </a:prstGeom>
          <a:solidFill>
            <a:srgbClr val="0F2A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8" name="Rounded Rectangle 177"/>
          <p:cNvSpPr/>
          <p:nvPr/>
        </p:nvSpPr>
        <p:spPr>
          <a:xfrm>
            <a:off x="7586910" y="4879630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4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9" name="Rounded Rectangle 178"/>
          <p:cNvSpPr/>
          <p:nvPr/>
        </p:nvSpPr>
        <p:spPr>
          <a:xfrm>
            <a:off x="8011685" y="4879630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4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0" name="Rounded Rectangle 179"/>
          <p:cNvSpPr/>
          <p:nvPr/>
        </p:nvSpPr>
        <p:spPr>
          <a:xfrm>
            <a:off x="8436460" y="4879630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4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1" name="Rounded Rectangle 180"/>
          <p:cNvSpPr/>
          <p:nvPr/>
        </p:nvSpPr>
        <p:spPr>
          <a:xfrm>
            <a:off x="8861234" y="4879630"/>
            <a:ext cx="397343" cy="474182"/>
          </a:xfrm>
          <a:prstGeom prst="roundRect">
            <a:avLst>
              <a:gd name="adj" fmla="val 6903"/>
            </a:avLst>
          </a:prstGeom>
          <a:solidFill>
            <a:srgbClr val="0F2A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2" name="Rounded Rectangle 181"/>
          <p:cNvSpPr/>
          <p:nvPr/>
        </p:nvSpPr>
        <p:spPr>
          <a:xfrm>
            <a:off x="9286009" y="4879630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4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3" name="Rounded Rectangle 182"/>
          <p:cNvSpPr/>
          <p:nvPr/>
        </p:nvSpPr>
        <p:spPr>
          <a:xfrm>
            <a:off x="9710784" y="4879630"/>
            <a:ext cx="397343" cy="474182"/>
          </a:xfrm>
          <a:prstGeom prst="roundRect">
            <a:avLst>
              <a:gd name="adj" fmla="val 6903"/>
            </a:avLst>
          </a:prstGeom>
          <a:solidFill>
            <a:srgbClr val="0F2A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4" name="Rounded Rectangle 183"/>
          <p:cNvSpPr/>
          <p:nvPr/>
        </p:nvSpPr>
        <p:spPr>
          <a:xfrm>
            <a:off x="10135559" y="4879630"/>
            <a:ext cx="397343" cy="474182"/>
          </a:xfrm>
          <a:prstGeom prst="roundRect">
            <a:avLst>
              <a:gd name="adj" fmla="val 6903"/>
            </a:avLst>
          </a:prstGeom>
          <a:solidFill>
            <a:srgbClr val="0F2A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5" name="Rounded Rectangle 184"/>
          <p:cNvSpPr/>
          <p:nvPr/>
        </p:nvSpPr>
        <p:spPr>
          <a:xfrm>
            <a:off x="10560334" y="4879630"/>
            <a:ext cx="397343" cy="474182"/>
          </a:xfrm>
          <a:prstGeom prst="roundRect">
            <a:avLst>
              <a:gd name="adj" fmla="val 6903"/>
            </a:avLst>
          </a:prstGeom>
          <a:solidFill>
            <a:srgbClr val="1A4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6" name="Rounded Rectangle 185"/>
          <p:cNvSpPr/>
          <p:nvPr/>
        </p:nvSpPr>
        <p:spPr>
          <a:xfrm>
            <a:off x="10985108" y="4879630"/>
            <a:ext cx="397343" cy="474182"/>
          </a:xfrm>
          <a:prstGeom prst="roundRect">
            <a:avLst>
              <a:gd name="adj" fmla="val 6903"/>
            </a:avLst>
          </a:prstGeom>
          <a:solidFill>
            <a:srgbClr val="0F2A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7" name="TextBox 186"/>
          <p:cNvSpPr txBox="1"/>
          <p:nvPr/>
        </p:nvSpPr>
        <p:spPr>
          <a:xfrm>
            <a:off x="8332927" y="5468112"/>
            <a:ext cx="64008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50" b="0" i="0">
                <a:solidFill>
                  <a:srgbClr val="859791"/>
                </a:solidFill>
                <a:latin typeface="Barlow Condensed"/>
              </a:rPr>
              <a:t>Fewer</a:t>
            </a:r>
          </a:p>
        </p:txBody>
      </p:sp>
      <p:sp>
        <p:nvSpPr>
          <p:cNvPr id="188" name="Rectangle 187"/>
          <p:cNvSpPr/>
          <p:nvPr/>
        </p:nvSpPr>
        <p:spPr>
          <a:xfrm>
            <a:off x="9018727" y="5495544"/>
            <a:ext cx="201168" cy="128016"/>
          </a:xfrm>
          <a:prstGeom prst="rect">
            <a:avLst/>
          </a:prstGeom>
          <a:solidFill>
            <a:srgbClr val="0F2A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9" name="Rectangle 188"/>
          <p:cNvSpPr/>
          <p:nvPr/>
        </p:nvSpPr>
        <p:spPr>
          <a:xfrm>
            <a:off x="9219895" y="5495544"/>
            <a:ext cx="201168" cy="128016"/>
          </a:xfrm>
          <a:prstGeom prst="rect">
            <a:avLst/>
          </a:prstGeom>
          <a:solidFill>
            <a:srgbClr val="1A4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0" name="Rectangle 189"/>
          <p:cNvSpPr/>
          <p:nvPr/>
        </p:nvSpPr>
        <p:spPr>
          <a:xfrm>
            <a:off x="9421063" y="5495544"/>
            <a:ext cx="201168" cy="128016"/>
          </a:xfrm>
          <a:prstGeom prst="rect">
            <a:avLst/>
          </a:prstGeom>
          <a:solidFill>
            <a:srgbClr val="265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1" name="Rectangle 190"/>
          <p:cNvSpPr/>
          <p:nvPr/>
        </p:nvSpPr>
        <p:spPr>
          <a:xfrm>
            <a:off x="9622231" y="5495544"/>
            <a:ext cx="201168" cy="128016"/>
          </a:xfrm>
          <a:prstGeom prst="rect">
            <a:avLst/>
          </a:prstGeom>
          <a:solidFill>
            <a:srgbClr val="327A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2" name="Rectangle 191"/>
          <p:cNvSpPr/>
          <p:nvPr/>
        </p:nvSpPr>
        <p:spPr>
          <a:xfrm>
            <a:off x="9823399" y="5495544"/>
            <a:ext cx="201168" cy="128016"/>
          </a:xfrm>
          <a:prstGeom prst="rect">
            <a:avLst/>
          </a:prstGeom>
          <a:solidFill>
            <a:srgbClr val="3F98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3" name="Rectangle 192"/>
          <p:cNvSpPr/>
          <p:nvPr/>
        </p:nvSpPr>
        <p:spPr>
          <a:xfrm>
            <a:off x="10024567" y="5495544"/>
            <a:ext cx="201168" cy="128016"/>
          </a:xfrm>
          <a:prstGeom prst="rect">
            <a:avLst/>
          </a:prstGeom>
          <a:solidFill>
            <a:srgbClr val="4DB7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4" name="Rectangle 193"/>
          <p:cNvSpPr/>
          <p:nvPr/>
        </p:nvSpPr>
        <p:spPr>
          <a:xfrm>
            <a:off x="10225735" y="5495544"/>
            <a:ext cx="201168" cy="128016"/>
          </a:xfrm>
          <a:prstGeom prst="rect">
            <a:avLst/>
          </a:prstGeom>
          <a:solidFill>
            <a:srgbClr val="5BD7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5" name="TextBox 194"/>
          <p:cNvSpPr txBox="1"/>
          <p:nvPr/>
        </p:nvSpPr>
        <p:spPr>
          <a:xfrm>
            <a:off x="10500055" y="5468112"/>
            <a:ext cx="73152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More</a:t>
            </a:r>
          </a:p>
        </p:txBody>
      </p:sp>
      <p:sp>
        <p:nvSpPr>
          <p:cNvPr id="196" name="TextBox 195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Busiest hour of the week: Wednesday at 10am, with 33 leads.</a:t>
            </a:r>
          </a:p>
        </p:txBody>
      </p:sp>
      <p:sp>
        <p:nvSpPr>
          <p:cNvPr id="197" name="TextBox 19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When leads arrive, Northwind Dental</a:t>
            </a:r>
          </a:p>
        </p:txBody>
      </p:sp>
      <p:sp>
        <p:nvSpPr>
          <p:cNvPr id="198" name="TextBox 19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Paid vs organic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When paid and organic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leads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arrive.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32283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B3C2BD"/>
                </a:solidFill>
                <a:latin typeface="Barlow"/>
              </a:rPr>
              <a:t>Paid: the converting visit was an ad click. Organic: every other lead (search, AI, social, email, referral and direct).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34896"/>
            <a:ext cx="7086600" cy="4401312"/>
          </a:xfrm>
          <a:prstGeom prst="roundRect">
            <a:avLst>
              <a:gd name="adj" fmla="val 3324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95528" y="2063496"/>
          <a:ext cx="6629400" cy="3669792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Share of each side's leads by time of day (night is midnight to 6am)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836408" y="1834896"/>
            <a:ext cx="3788359" cy="4401312"/>
          </a:xfrm>
          <a:prstGeom prst="roundRect">
            <a:avLst>
              <a:gd name="adj" fmla="val 3861"/>
            </a:avLst>
          </a:prstGeom>
          <a:solidFill>
            <a:srgbClr val="142420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8092440" y="2090928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47A58E"/>
                </a:solidFill>
                <a:latin typeface="Barlow"/>
              </a:rPr>
              <a:t>The difference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92440" y="2383536"/>
            <a:ext cx="327629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F3F5F8"/>
                </a:solidFill>
                <a:latin typeface="Barlow"/>
              </a:rPr>
              <a:t>Paid and organic leads keep the </a:t>
            </a:r>
            <a:r>
              <a:rPr sz="2000" b="1" i="0">
                <a:solidFill>
                  <a:srgbClr val="47A58E"/>
                </a:solidFill>
                <a:latin typeface="Barlow"/>
              </a:rPr>
              <a:t>same</a:t>
            </a:r>
            <a:r>
              <a:rPr sz="2000" b="1" i="0">
                <a:solidFill>
                  <a:srgbClr val="F3F5F8"/>
                </a:solidFill>
                <a:latin typeface="Barlow"/>
              </a:rPr>
              <a:t> hours.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92440" y="3138424"/>
            <a:ext cx="3276295" cy="284175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50" b="0" i="0">
                <a:solidFill>
                  <a:srgbClr val="B3C2BD"/>
                </a:solidFill>
                <a:latin typeface="Barlow"/>
              </a:rPr>
              <a:t>702 paid and 418 organic leads.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B3C2BD"/>
                </a:solidFill>
                <a:latin typeface="Barlow"/>
              </a:rPr>
              <a:t>Paid leads peak on Wednesday 8am to 11am: 42 of them.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When leads arrive, Northwind Dental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Devices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Most leads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arrive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on a phone.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32283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B3C2BD"/>
                </a:solidFill>
                <a:latin typeface="Barlow"/>
              </a:rPr>
              <a:t>Device read from the browser's user agent, which UTM Grabber Premium saves on every lead.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34896"/>
            <a:ext cx="7086600" cy="4401312"/>
          </a:xfrm>
          <a:prstGeom prst="roundRect">
            <a:avLst>
              <a:gd name="adj" fmla="val 3324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95528" y="2406777"/>
          <a:ext cx="2983230" cy="298323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4190238" y="3642360"/>
            <a:ext cx="128016" cy="128016"/>
          </a:xfrm>
          <a:prstGeom prst="roundRect">
            <a:avLst>
              <a:gd name="adj" fmla="val 21428"/>
            </a:avLst>
          </a:prstGeom>
          <a:solidFill>
            <a:srgbClr val="2C93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427982" y="3569208"/>
            <a:ext cx="186309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F3F5F8"/>
                </a:solidFill>
                <a:latin typeface="Barlow"/>
              </a:rPr>
              <a:t>Mobile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81928" y="3569208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200" b="1" i="0">
                <a:solidFill>
                  <a:srgbClr val="F3F5F8"/>
                </a:solidFill>
                <a:latin typeface="Barlow"/>
              </a:rPr>
              <a:t>65%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190238" y="4026408"/>
            <a:ext cx="128016" cy="128016"/>
          </a:xfrm>
          <a:prstGeom prst="roundRect">
            <a:avLst>
              <a:gd name="adj" fmla="val 21428"/>
            </a:avLst>
          </a:prstGeom>
          <a:solidFill>
            <a:srgbClr val="C98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4427982" y="3953256"/>
            <a:ext cx="186309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F3F5F8"/>
                </a:solidFill>
                <a:latin typeface="Barlow"/>
              </a:rPr>
              <a:t>Desktop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81928" y="3953256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200" b="1" i="0">
                <a:solidFill>
                  <a:srgbClr val="F3F5F8"/>
                </a:solidFill>
                <a:latin typeface="Barlow"/>
              </a:rPr>
              <a:t>35%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859791"/>
                </a:solidFill>
                <a:latin typeface="Barlow"/>
              </a:rPr>
              <a:t>Share of leads by device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836408" y="1834896"/>
            <a:ext cx="3788359" cy="4401312"/>
          </a:xfrm>
          <a:prstGeom prst="roundRect">
            <a:avLst>
              <a:gd name="adj" fmla="val 3861"/>
            </a:avLst>
          </a:prstGeom>
          <a:solidFill>
            <a:srgbClr val="142420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8092440" y="2090928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47A58E"/>
                </a:solidFill>
                <a:latin typeface="Barlow"/>
              </a:rPr>
              <a:t>On the go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92440" y="2383536"/>
            <a:ext cx="327629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47A58E"/>
                </a:solidFill>
                <a:latin typeface="Barlow"/>
              </a:rPr>
              <a:t>65%</a:t>
            </a:r>
            <a:r>
              <a:rPr sz="2000" b="1" i="0">
                <a:solidFill>
                  <a:srgbClr val="F3F5F8"/>
                </a:solidFill>
                <a:latin typeface="Barlow"/>
              </a:rPr>
              <a:t> of leads come from phones.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92440" y="3138424"/>
            <a:ext cx="3276295" cy="284175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50" b="0" i="0">
                <a:solidFill>
                  <a:srgbClr val="B3C2BD"/>
                </a:solidFill>
                <a:latin typeface="Barlow"/>
              </a:rPr>
              <a:t>728 of 1,120 leads came from a phone, 392 from a desktop.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B3C2BD"/>
                </a:solidFill>
                <a:latin typeface="Barlow"/>
              </a:rPr>
              <a:t>Phones bring 58% of evening leads and 66% of morning leads.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When leads arrive, Northwind Dental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Match your </a:t>
            </a:r>
            <a:r>
              <a:rPr sz="3400" b="1" i="0">
                <a:solidFill>
                  <a:srgbClr val="47A58E"/>
                </a:solidFill>
                <a:latin typeface="Barlow"/>
              </a:rPr>
              <a:t>schedule</a:t>
            </a:r>
            <a:r>
              <a:rPr sz="3400" b="1" i="0">
                <a:solidFill>
                  <a:srgbClr val="F3F5F8"/>
                </a:solidFill>
                <a:latin typeface="Barlow"/>
              </a:rPr>
              <a:t> to your leads.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0467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Ads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42011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Raise bids on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Wednesday mornings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278587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050" b="0" i="0">
                <a:solidFill>
                  <a:srgbClr val="B3C2BD"/>
                </a:solidFill>
                <a:latin typeface="Barlow"/>
              </a:rPr>
              <a:t>Paid leads peak Wednesday 8am to 11am: 42 of 702. Schedule budget to match, and trim bids from Sunday 5pm to 8pm, the quietest daytime window (7 leads).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4672" y="3352800"/>
            <a:ext cx="902056" cy="219456"/>
          </a:xfrm>
          <a:prstGeom prst="roundRect">
            <a:avLst>
              <a:gd name="adj" fmla="val 50000"/>
            </a:avLst>
          </a:prstGeom>
          <a:solidFill>
            <a:srgbClr val="302A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04672" y="3352800"/>
            <a:ext cx="90205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F7B7B"/>
                </a:solidFill>
                <a:latin typeface="Barlow"/>
              </a:rPr>
              <a:t>High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798168" y="335280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798168" y="335280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87288" y="150571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425032" y="170688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25032" y="220065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Phones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242011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Staff the phones on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Wednesday mornings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278587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050" b="0" i="0">
                <a:solidFill>
                  <a:srgbClr val="B3C2BD"/>
                </a:solidFill>
                <a:latin typeface="Barlow"/>
              </a:rPr>
              <a:t>Wednesday 8am to 11am brings 76 leads, 7% of the period's leads in 3 of the week's 168 hours. Have someone ready to call back within the hour.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25032" y="3352800"/>
            <a:ext cx="902056" cy="219456"/>
          </a:xfrm>
          <a:prstGeom prst="roundRect">
            <a:avLst>
              <a:gd name="adj" fmla="val 50000"/>
            </a:avLst>
          </a:prstGeom>
          <a:solidFill>
            <a:srgbClr val="302A2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425032" y="3352800"/>
            <a:ext cx="90205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F7B7B"/>
                </a:solidFill>
                <a:latin typeface="Barlow"/>
              </a:rPr>
              <a:t>High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418527" y="3352800"/>
            <a:ext cx="1033729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7418527" y="3352800"/>
            <a:ext cx="1033729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Medium effort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388315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804672" y="408432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672" y="457809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This week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672" y="479755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Send an instant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reply</a:t>
            </a:r>
            <a:r>
              <a:rPr sz="1800" b="1" i="0">
                <a:solidFill>
                  <a:srgbClr val="F3F5F8"/>
                </a:solidFill>
                <a:latin typeface="Barlow"/>
              </a:rPr>
              <a:t> after hours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672" y="516331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B3C2BD"/>
                </a:solidFill>
                <a:latin typeface="Barlow"/>
              </a:rPr>
              <a:t>36% of leads (403) arrive outside Monday to Friday, 8am to 6pm. An automatic email or text tells them when you will call.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04672" y="5730240"/>
            <a:ext cx="1085850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804672" y="5730240"/>
            <a:ext cx="10858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6BE5A"/>
                </a:solidFill>
                <a:latin typeface="Barlow"/>
              </a:rPr>
              <a:t>Medium impact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981962" y="573024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1981962" y="573024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187288" y="3883152"/>
            <a:ext cx="5437480" cy="2194560"/>
          </a:xfrm>
          <a:prstGeom prst="roundRect">
            <a:avLst>
              <a:gd name="adj" fmla="val 6666"/>
            </a:avLst>
          </a:prstGeom>
          <a:solidFill>
            <a:srgbClr val="0C1A16"/>
          </a:solidFill>
          <a:ln w="9525">
            <a:solidFill>
              <a:srgbClr val="202D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6425032" y="4084320"/>
            <a:ext cx="82296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600" b="1" i="0">
                <a:solidFill>
                  <a:srgbClr val="47A58E"/>
                </a:solidFill>
                <a:latin typeface="Barlow Condensed"/>
              </a:rPr>
              <a:t>04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25032" y="4578096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859791"/>
                </a:solidFill>
                <a:latin typeface="Barlow Condensed"/>
              </a:rPr>
              <a:t>Email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25032" y="4797552"/>
            <a:ext cx="496199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1" i="0">
                <a:solidFill>
                  <a:srgbClr val="F3F5F8"/>
                </a:solidFill>
                <a:latin typeface="Barlow"/>
              </a:rPr>
              <a:t>Send emails at </a:t>
            </a:r>
            <a:r>
              <a:rPr sz="1800" b="1" i="0">
                <a:solidFill>
                  <a:srgbClr val="47A58E"/>
                </a:solidFill>
                <a:latin typeface="Barlow"/>
              </a:rPr>
              <a:t>7am</a:t>
            </a:r>
            <a:r>
              <a:rPr sz="1800" b="1" i="0">
                <a:solidFill>
                  <a:srgbClr val="F3F5F8"/>
                </a:solidFill>
                <a:latin typeface="Barlow"/>
              </a:rPr>
              <a:t> on Wednesdays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25032" y="5163312"/>
            <a:ext cx="4961992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150" b="0" i="0">
                <a:solidFill>
                  <a:srgbClr val="B3C2BD"/>
                </a:solidFill>
                <a:latin typeface="Barlow"/>
              </a:rPr>
              <a:t>Leads are most active Wednesday 8am to 11am. An email that lands just before that window meets people when they are ready to act.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425032" y="5730240"/>
            <a:ext cx="1085850" cy="219456"/>
          </a:xfrm>
          <a:prstGeom prst="roundRect">
            <a:avLst>
              <a:gd name="adj" fmla="val 50000"/>
            </a:avLst>
          </a:prstGeom>
          <a:solidFill>
            <a:srgbClr val="2D31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6425032" y="5730240"/>
            <a:ext cx="10858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F6BE5A"/>
                </a:solidFill>
                <a:latin typeface="Barlow"/>
              </a:rPr>
              <a:t>Medium impact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602322" y="5730240"/>
            <a:ext cx="844448" cy="219456"/>
          </a:xfrm>
          <a:prstGeom prst="roundRect">
            <a:avLst>
              <a:gd name="adj" fmla="val 50000"/>
            </a:avLst>
          </a:prstGeom>
          <a:solidFill>
            <a:srgbClr val="1424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7602322" y="5730240"/>
            <a:ext cx="844448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3C2BD"/>
                </a:solidFill>
                <a:latin typeface="Barlow"/>
              </a:rPr>
              <a:t>Low effort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When leads arrive, Northwind Dental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0B2E26"/>
            </a:gs>
            <a:gs pos="70000">
              <a:srgbClr val="05110E"/>
            </a:gs>
            <a:gs pos="100000">
              <a:srgbClr val="05110E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Timing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7861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F3F5F8"/>
                </a:solidFill>
                <a:latin typeface="Barlow"/>
              </a:rPr>
              <a:t>Next: staff and fund </a:t>
            </a:r>
            <a:r>
              <a:rPr sz="4000" b="1" i="0">
                <a:solidFill>
                  <a:srgbClr val="47A58E"/>
                </a:solidFill>
                <a:latin typeface="Barlow"/>
              </a:rPr>
              <a:t>Wednesday mornings</a:t>
            </a:r>
            <a:r>
              <a:rPr sz="4000" b="1" i="0">
                <a:solidFill>
                  <a:srgbClr val="F3F5F8"/>
                </a:solidFill>
                <a:latin typeface="Barlow"/>
              </a:rPr>
              <a:t>. 8am to 11am alone brought 76 leads.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34046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35417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Busiest day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788664"/>
            <a:ext cx="2593010" cy="5029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300" b="1" i="0">
                <a:solidFill>
                  <a:srgbClr val="F3F5F8"/>
                </a:solidFill>
                <a:latin typeface="Barlow Condensed"/>
              </a:rPr>
              <a:t>Wednesday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34046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35417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Peak hour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788664"/>
            <a:ext cx="259301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1" i="0">
                <a:solidFill>
                  <a:srgbClr val="F3F5F8"/>
                </a:solidFill>
                <a:latin typeface="Barlow Condensed"/>
              </a:rPr>
              <a:t>10am to 11am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3404616"/>
            <a:ext cx="2593009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35417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After hours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7886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36%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3404616"/>
            <a:ext cx="2593010" cy="0"/>
          </a:xfrm>
          <a:prstGeom prst="line">
            <a:avLst/>
          </a:prstGeom>
          <a:ln w="12700">
            <a:solidFill>
              <a:srgbClr val="202D2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35417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859791"/>
                </a:solidFill>
                <a:latin typeface="Barlow Condensed"/>
              </a:rPr>
              <a:t>On a phone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7886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F3F5F8"/>
                </a:solidFill>
                <a:latin typeface="Barlow Condensed"/>
              </a:rPr>
              <a:t>65%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721352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6390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Best window: Wednesday 8am to 11am, 76 leads.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5068824"/>
            <a:ext cx="91440" cy="91440"/>
          </a:xfrm>
          <a:prstGeom prst="ellipse">
            <a:avLst/>
          </a:prstGeom>
          <a:solidFill>
            <a:srgbClr val="47A5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9865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B3C2BD"/>
                </a:solidFill>
                <a:latin typeface="Barlow"/>
              </a:rPr>
              <a:t>Quietest daytime window: Sunday 5pm to 8pm, 7 leads.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When leads arrive, Northwind Dental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11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47A58E"/>
                </a:solidFill>
                <a:latin typeface="Barlow"/>
              </a:rPr>
              <a:t>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730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400" b="1" i="0">
                <a:solidFill>
                  <a:srgbClr val="F3F5F8"/>
                </a:solidFill>
                <a:latin typeface="Barlow"/>
              </a:rPr>
              <a:t>How we built this report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97152"/>
            <a:ext cx="9601200" cy="47304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Times come from each lead's Date Created value, in the site's time zone. Days run Monday to Sunday.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Office hours: Monday to Friday, 8am to 6pm. Dayparts: night midnight to 6am, morning 6am to noon, afternoon noon to 6pm, evening 6pm to midnight.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Windows are 3 consecutive hours on one day. Busiest day divides each weekday's leads by how many times that weekday falls in the period.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B3C2BD"/>
                </a:solidFill>
                <a:latin typeface="Barlow"/>
              </a:rPr>
              <a:t>•  Devices come from the browser user agent UTM Grabber Premium saves on each lead.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859791"/>
                </a:solidFill>
                <a:latin typeface="Barlow Condensed"/>
              </a:rPr>
              <a:t>When leads arrive, Northwind Dental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859791"/>
                </a:solidFill>
                <a:latin typeface="Barlow Condensed"/>
              </a:rPr>
              <a:t>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