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Sheet1!$A$2:$A$11</c:f>
              <c:strCache>
                <c:ptCount val="10"/>
                <c:pt idx="0">
                  <c:v>0-9</c:v>
                </c:pt>
                <c:pt idx="1">
                  <c:v>10-19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90-100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0.0</c:v>
                </c:pt>
                <c:pt idx="1">
                  <c:v>242.0</c:v>
                </c:pt>
                <c:pt idx="2">
                  <c:v>215.0</c:v>
                </c:pt>
                <c:pt idx="3">
                  <c:v>248.0</c:v>
                </c:pt>
                <c:pt idx="4">
                  <c:v>148.0</c:v>
                </c:pt>
                <c:pt idx="5">
                  <c:v>145.0</c:v>
                </c:pt>
                <c:pt idx="6">
                  <c:v>17.0</c:v>
                </c:pt>
                <c:pt idx="7">
                  <c:v>95.0</c:v>
                </c:pt>
                <c:pt idx="8">
                  <c:v>1.0</c:v>
                </c:pt>
                <c:pt idx="9">
                  <c:v>0.0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 b="0" i="0">
                  <a:solidFill>
                    <a:srgbClr val="475262"/>
                  </a:solidFill>
                  <a:latin typeface="IBM Plex Sans Condensed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Lead quality scorer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1921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719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258 leads scored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Hot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: call them first.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7675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1,111 leads in September from 1,120 submissions: 258 hot, 552 warm and 301 cold. The average score was 34 of 100.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6789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1,111 leads scored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82288" y="5559552"/>
            <a:ext cx="104775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Hot = 50+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3003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573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2299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573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submissions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3189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334619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0621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886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Who to call first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Call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Rosa Navarro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first: score 85.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scored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1,111</a:t>
            </a:r>
          </a:p>
        </p:txBody>
      </p:sp>
      <p:sp>
        <p:nvSpPr>
          <p:cNvPr id="7" name="Freeform 6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925"/>
                </a:moveTo>
                <a:lnTo>
                  <a:pt x="871" y="2200"/>
                </a:lnTo>
                <a:lnTo>
                  <a:pt x="1743" y="2612"/>
                </a:lnTo>
                <a:lnTo>
                  <a:pt x="2615" y="1925"/>
                </a:lnTo>
                <a:lnTo>
                  <a:pt x="3487" y="4812"/>
                </a:lnTo>
                <a:lnTo>
                  <a:pt x="4359" y="4950"/>
                </a:lnTo>
                <a:lnTo>
                  <a:pt x="5230" y="4950"/>
                </a:lnTo>
                <a:lnTo>
                  <a:pt x="6102" y="1375"/>
                </a:lnTo>
                <a:lnTo>
                  <a:pt x="6974" y="0"/>
                </a:lnTo>
                <a:lnTo>
                  <a:pt x="7846" y="275"/>
                </a:lnTo>
                <a:lnTo>
                  <a:pt x="8718" y="2337"/>
                </a:lnTo>
                <a:lnTo>
                  <a:pt x="9589" y="4400"/>
                </a:lnTo>
                <a:lnTo>
                  <a:pt x="10461" y="4812"/>
                </a:lnTo>
                <a:lnTo>
                  <a:pt x="11333" y="550"/>
                </a:lnTo>
                <a:lnTo>
                  <a:pt x="12205" y="1375"/>
                </a:lnTo>
                <a:lnTo>
                  <a:pt x="13077" y="1650"/>
                </a:lnTo>
                <a:lnTo>
                  <a:pt x="13948" y="1512"/>
                </a:lnTo>
                <a:lnTo>
                  <a:pt x="14820" y="2887"/>
                </a:lnTo>
                <a:lnTo>
                  <a:pt x="15692" y="3850"/>
                </a:lnTo>
                <a:lnTo>
                  <a:pt x="16564" y="5362"/>
                </a:lnTo>
                <a:lnTo>
                  <a:pt x="17436" y="2062"/>
                </a:lnTo>
                <a:lnTo>
                  <a:pt x="18308" y="2200"/>
                </a:lnTo>
                <a:lnTo>
                  <a:pt x="19179" y="137"/>
                </a:lnTo>
                <a:lnTo>
                  <a:pt x="20051" y="1375"/>
                </a:lnTo>
                <a:lnTo>
                  <a:pt x="20923" y="2337"/>
                </a:lnTo>
                <a:lnTo>
                  <a:pt x="21795" y="5500"/>
                </a:lnTo>
                <a:lnTo>
                  <a:pt x="22667" y="5087"/>
                </a:lnTo>
                <a:lnTo>
                  <a:pt x="23538" y="1650"/>
                </a:lnTo>
                <a:lnTo>
                  <a:pt x="24410" y="1787"/>
                </a:lnTo>
                <a:lnTo>
                  <a:pt x="25282" y="1100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925"/>
                </a:moveTo>
                <a:lnTo>
                  <a:pt x="871" y="2200"/>
                </a:lnTo>
                <a:lnTo>
                  <a:pt x="1743" y="2612"/>
                </a:lnTo>
                <a:lnTo>
                  <a:pt x="2615" y="1925"/>
                </a:lnTo>
                <a:lnTo>
                  <a:pt x="3487" y="4812"/>
                </a:lnTo>
                <a:lnTo>
                  <a:pt x="4359" y="4950"/>
                </a:lnTo>
                <a:lnTo>
                  <a:pt x="5230" y="4950"/>
                </a:lnTo>
                <a:lnTo>
                  <a:pt x="6102" y="1375"/>
                </a:lnTo>
                <a:lnTo>
                  <a:pt x="6974" y="0"/>
                </a:lnTo>
                <a:lnTo>
                  <a:pt x="7846" y="275"/>
                </a:lnTo>
                <a:lnTo>
                  <a:pt x="8718" y="2337"/>
                </a:lnTo>
                <a:lnTo>
                  <a:pt x="9589" y="4400"/>
                </a:lnTo>
                <a:lnTo>
                  <a:pt x="10461" y="4812"/>
                </a:lnTo>
                <a:lnTo>
                  <a:pt x="11333" y="550"/>
                </a:lnTo>
                <a:lnTo>
                  <a:pt x="12205" y="1375"/>
                </a:lnTo>
                <a:lnTo>
                  <a:pt x="13077" y="1650"/>
                </a:lnTo>
                <a:lnTo>
                  <a:pt x="13948" y="1512"/>
                </a:lnTo>
                <a:lnTo>
                  <a:pt x="14820" y="2887"/>
                </a:lnTo>
                <a:lnTo>
                  <a:pt x="15692" y="3850"/>
                </a:lnTo>
                <a:lnTo>
                  <a:pt x="16564" y="5362"/>
                </a:lnTo>
                <a:lnTo>
                  <a:pt x="17436" y="2062"/>
                </a:lnTo>
                <a:lnTo>
                  <a:pt x="18308" y="2200"/>
                </a:lnTo>
                <a:lnTo>
                  <a:pt x="19179" y="137"/>
                </a:lnTo>
                <a:lnTo>
                  <a:pt x="20051" y="1375"/>
                </a:lnTo>
                <a:lnTo>
                  <a:pt x="20923" y="2337"/>
                </a:lnTo>
                <a:lnTo>
                  <a:pt x="21795" y="5500"/>
                </a:lnTo>
                <a:lnTo>
                  <a:pt x="22667" y="5087"/>
                </a:lnTo>
                <a:lnTo>
                  <a:pt x="23538" y="1650"/>
                </a:lnTo>
                <a:lnTo>
                  <a:pt x="24410" y="1787"/>
                </a:lnTo>
                <a:lnTo>
                  <a:pt x="25282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02204" y="315315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Hot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258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+18%  vs August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Warm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552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Average score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34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403555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Urgent search, timing: asap, urgent: emergency. Came from google / cpc on Sep 3, 9:38pm.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Then Ethan Okafor (75) and Grace Radcliffe (75).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quality scorer,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Call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Your top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, best first.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Scores add up buying signals from the form and the visit. Emails are masked.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Top 15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score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39" cy="3956301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01903"/>
                <a:gridCol w="1827742"/>
                <a:gridCol w="1827742"/>
                <a:gridCol w="1827742"/>
                <a:gridCol w="1096645"/>
                <a:gridCol w="2376065"/>
              </a:tblGrid>
              <a:tr h="439589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Score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Tier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Top reasons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3958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Rosa Navarro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r***@example.net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958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Ethan Okafor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e***@example.org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958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Grace Radcliffe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958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Tessa Hendricks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t***@example.net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958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Quinn Lockhart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q***@example.org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958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Hazel Quintero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h***@example.com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958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Paige Iverson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958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Priya Moreno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15755" y="26192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10115" y="2692400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010115" y="2692400"/>
            <a:ext cx="89292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43497" y="2628392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243497" y="2628392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5755" y="305883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10115" y="3131989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010115" y="3131989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8243497" y="3067981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43497" y="3067981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5755" y="349842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010115" y="3571579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010115" y="3571579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8243497" y="3507571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43497" y="3507571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5755" y="39380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10115" y="4011168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010115" y="4011168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8243497" y="3947160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243497" y="3947160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15755" y="437760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010115" y="4450757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010115" y="4450757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8243497" y="4386749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8243497" y="4386749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15755" y="481719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10115" y="4890347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7010115" y="4890347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8243497" y="4826339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8243497" y="4826339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15755" y="52567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010115" y="5329936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010115" y="5329936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8243497" y="5265928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8243497" y="5265928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15755" y="569637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010115" y="5769525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7010115" y="5769525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8243497" y="5705517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8243497" y="5705517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quality scorer, Northwind Dental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Call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Top 15 by score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38379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01903"/>
                <a:gridCol w="1827742"/>
                <a:gridCol w="1827742"/>
                <a:gridCol w="1827742"/>
                <a:gridCol w="1096645"/>
                <a:gridCol w="237606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Score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Tier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Top reasons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Leo Gallagher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l***@example.org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Mateo Huang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m***@example.com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Hugo Jaramillo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h***@example.com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Rosa Kimura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r***@example.com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Marisol Bhatt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m***@mail.example.…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Lila Oyelaran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l***@example.net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Samir Calloway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s***@example.com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15755" y="19781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10115" y="2051304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010115" y="2051304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8243497" y="1987296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243497" y="1987296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5755" y="24536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10115" y="2526792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7010115" y="2526792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243497" y="2462784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243497" y="2462784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5755" y="29291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10115" y="3002280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010115" y="3002280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243497" y="2938272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43497" y="2938272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5755" y="34046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10115" y="3477768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010115" y="3477768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243497" y="3413760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243497" y="3413760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5755" y="38801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010115" y="3953256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010115" y="3953256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8243497" y="3889248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243497" y="3889248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5755" y="4355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10115" y="4428744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010115" y="4428744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8243497" y="4364736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8243497" y="4364736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15755" y="4831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010115" y="4904232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010115" y="4904232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8243497" y="4840224"/>
            <a:ext cx="47371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8243497" y="4840224"/>
            <a:ext cx="473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Hot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One row per person, using their best submission. Ties go to the most recent lead.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quality scorer,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Score spread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your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stack up.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7086600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612392"/>
          <a:ext cx="6629400" cy="412089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per score band. Hot is 50 or more, Warm 25 to 49, Cold under 25.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383792"/>
            <a:ext cx="3788359" cy="4852416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63982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pattern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1932432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23%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of leads scored Hot.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87600"/>
            <a:ext cx="3276295" cy="35925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What sets hot leads apart: a timeframe (61% of them, vs 15% of all leads).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google / cpc leads score best: 51% of them are hot, vs 23% overall.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27% of leads scored under 25.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quality scorer,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Who to call, and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when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880360"/>
          </a:xfrm>
          <a:prstGeom prst="roundRect">
            <a:avLst>
              <a:gd name="adj" fmla="val 19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Today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Call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258 hot leads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Start with Rosa Navarro, Ethan Okafor and Grace Radcliffe. They scored 85, 75, 75.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Send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warm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tier a next step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552 leads scored 25 to 49. Send a case study and a booking link, then call the ones who click.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Put more behind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google / cpc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51% of its 382 leads are hot, vs 23% across all leads.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quality scorer,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call list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call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Rosa Navarro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today. 257 more hot leads are waiting.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 scored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1,111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Hot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258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Warm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552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Average score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34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Call first: Rosa Navarro (85).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23% of leads scored Hot.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google / cpc leads score best.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quality scorer,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the score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Paid search click (Google or Microsoft Ads) +10. Searched your name +15. Urgent or price words in the search term +15.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Budget answer: +25 for $25,000 or more, +18 from $5,000, +10 from $1,000, +5 below that.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Timeframe: +20 now or this week, +14 this month, +8 this quarter, +2 any other answer. A preferred-time answer like "as soon as possible" +15.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Named a service +10, or +15 when it is urgent (emergency, pain, broken...). Left a phone number +5. Gave a company +5. Filled 2 or more forms +15.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Visited a pricing, contact, booking, demo or comparison page +10. First landed on a different page than the form +5.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Scores add up and cap at 100. Hot is 50 or more, Warm 25 to 49, Cold under 25.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Not in this data, so never scored: budget.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Device is shown in the insight but not scored: it says how someone browsed, not how ready they are.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quality scorer,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