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Value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Sheet1!$A$2:$A$11</c:f>
              <c:strCache>
                <c:ptCount val="10"/>
                <c:pt idx="0">
                  <c:v>0-9</c:v>
                </c:pt>
                <c:pt idx="1">
                  <c:v>10-19</c:v>
                </c:pt>
                <c:pt idx="2">
                  <c:v>20-29</c:v>
                </c:pt>
                <c:pt idx="3">
                  <c:v>30-39</c:v>
                </c:pt>
                <c:pt idx="4">
                  <c:v>40-49</c:v>
                </c:pt>
                <c:pt idx="5">
                  <c:v>50-59</c:v>
                </c:pt>
                <c:pt idx="6">
                  <c:v>60-69</c:v>
                </c:pt>
                <c:pt idx="7">
                  <c:v>70-79</c:v>
                </c:pt>
                <c:pt idx="8">
                  <c:v>80-89</c:v>
                </c:pt>
                <c:pt idx="9">
                  <c:v>90-100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0.0</c:v>
                </c:pt>
                <c:pt idx="1">
                  <c:v>242.0</c:v>
                </c:pt>
                <c:pt idx="2">
                  <c:v>215.0</c:v>
                </c:pt>
                <c:pt idx="3">
                  <c:v>248.0</c:v>
                </c:pt>
                <c:pt idx="4">
                  <c:v>148.0</c:v>
                </c:pt>
                <c:pt idx="5">
                  <c:v>145.0</c:v>
                </c:pt>
                <c:pt idx="6">
                  <c:v>17.0</c:v>
                </c:pt>
                <c:pt idx="7">
                  <c:v>95.0</c:v>
                </c:pt>
                <c:pt idx="8">
                  <c:v>1.0</c:v>
                </c:pt>
                <c:pt idx="9">
                  <c:v>0.0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1000" b="0" i="0">
                  <a:solidFill>
                    <a:srgbClr val="5A6B64"/>
                  </a:solidFill>
                  <a:latin typeface="Geist Mono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9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LEAD QUALITY SCORER ·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258 leads scored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Hot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: call them first.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1,111 leads in September from 1,120 submissions: 258 hot, 552 warm and 301 cold. The average score was 34 of 100.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1,111 leads scored  ·  Hot = 50+  ·  30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54939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22750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5493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1,120 submissions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0776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3322066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8208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600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WHO TO CALL FIRST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Call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Rosa Navarro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first: score 85.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1,111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SCORED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258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HOT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15104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+18%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552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WARM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F1A"/>
                </a:solidFill>
                <a:latin typeface="Instrument Serif"/>
              </a:rPr>
              <a:t>34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AVERAGE SCORE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Urgent search, timing: asap, urgent: emergency. Came from google / cpc on Sep 3, 9:38pm.</a:t>
            </a:r>
          </a:p>
          <a:p>
            <a:pPr algn="l">
              <a:lnSpc>
                <a:spcPct val="115000"/>
              </a:lnSpc>
              <a:spcBef>
                <a:spcPts val="770"/>
              </a:spcBef>
            </a:pPr>
            <a:r>
              <a:rPr sz="1400" b="0" i="0">
                <a:solidFill>
                  <a:srgbClr val="5A6B64"/>
                </a:solidFill>
                <a:latin typeface="Geist"/>
              </a:rPr>
              <a:t>Then Ethan Okafor (75) and Grace Radcliffe (75).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quality scorer,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Your top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, best first.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Scores add up buying signals from the form and the visit. Emails are masked.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75869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Top 15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score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170176"/>
          <a:ext cx="11057839" cy="3864861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Rosa Navarro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Ethan Okafor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e***@example.org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Grace Radcliffe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Tessa Hendricks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Quinn Lockhart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q***@example.org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Hazel Quintero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Paige Iverson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9429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Priya Moreno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415755" y="2695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10115" y="2768600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7010115" y="2768600"/>
            <a:ext cx="89292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Oval 9"/>
          <p:cNvSpPr/>
          <p:nvPr/>
        </p:nvSpPr>
        <p:spPr>
          <a:xfrm>
            <a:off x="8252641" y="277774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80657" y="2695448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15755" y="312487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010115" y="3198029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010115" y="3198029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8252641" y="3207173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80657" y="3124877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15755" y="355430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010115" y="3627459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7010115" y="3627459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Oval 19"/>
          <p:cNvSpPr/>
          <p:nvPr/>
        </p:nvSpPr>
        <p:spPr>
          <a:xfrm>
            <a:off x="8252641" y="3636603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80657" y="3554307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5755" y="39837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10115" y="4056888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010115" y="4056888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252641" y="4066032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380657" y="3983736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15755" y="441316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10115" y="4486317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010115" y="4486317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Oval 29"/>
          <p:cNvSpPr/>
          <p:nvPr/>
        </p:nvSpPr>
        <p:spPr>
          <a:xfrm>
            <a:off x="8252641" y="4495461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80657" y="4413165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15755" y="48425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010115" y="4915747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7010115" y="4915747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8252641" y="4924891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380657" y="4842595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15755" y="52720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010115" y="5345176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010115" y="5345176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Oval 39"/>
          <p:cNvSpPr/>
          <p:nvPr/>
        </p:nvSpPr>
        <p:spPr>
          <a:xfrm>
            <a:off x="8252641" y="535432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80657" y="5272024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15755" y="570145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010115" y="5774605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7010115" y="5774605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Oval 44"/>
          <p:cNvSpPr/>
          <p:nvPr/>
        </p:nvSpPr>
        <p:spPr>
          <a:xfrm>
            <a:off x="8252641" y="5783749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80657" y="5701453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quality scorer, Northwind Dental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CALL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Top 15 by score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47523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101903"/>
                <a:gridCol w="1827742"/>
                <a:gridCol w="1827742"/>
                <a:gridCol w="1827742"/>
                <a:gridCol w="1096645"/>
                <a:gridCol w="237606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SCORE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TIER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TOP REASONS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Leo Gallagher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l***@example.org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Mateo Huang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m***@example.com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Hugo Jaramillo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h***@example.com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Rosa Kimura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Marisol Bhatt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m***@mail.example.…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Lila Oyelaran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l***@example.net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Brand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Samir Calloway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s***@example.com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"/>
                        </a:rPr>
                        <a:t>Urgent search · Timing: asap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15755" y="2069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10115" y="2142744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010115" y="2142744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Oval 7"/>
          <p:cNvSpPr/>
          <p:nvPr/>
        </p:nvSpPr>
        <p:spPr>
          <a:xfrm>
            <a:off x="8252641" y="2151888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80657" y="2069592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5755" y="2545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010115" y="2618232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7010115" y="2618232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8252641" y="2627376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80657" y="2545080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5755" y="302056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010115" y="3093720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010115" y="3093720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8252641" y="310286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80657" y="3020568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5755" y="349605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10115" y="3569208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010115" y="3569208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8252641" y="3578352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80657" y="3496056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5755" y="39715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10115" y="4044696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7010115" y="4044696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Oval 27"/>
          <p:cNvSpPr/>
          <p:nvPr/>
        </p:nvSpPr>
        <p:spPr>
          <a:xfrm>
            <a:off x="8252641" y="4053840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380657" y="3971544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15755" y="444703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010115" y="4520184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010115" y="4520184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Oval 32"/>
          <p:cNvSpPr/>
          <p:nvPr/>
        </p:nvSpPr>
        <p:spPr>
          <a:xfrm>
            <a:off x="8252641" y="4529328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380657" y="4447032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15755" y="492252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75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010115" y="4995672"/>
            <a:ext cx="1050502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010115" y="4995672"/>
            <a:ext cx="78787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Oval 37"/>
          <p:cNvSpPr/>
          <p:nvPr/>
        </p:nvSpPr>
        <p:spPr>
          <a:xfrm>
            <a:off x="8252641" y="5004816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380657" y="4922520"/>
            <a:ext cx="913765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Hot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One row per person, using their best submission. Ties go to the most recent lead.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quality scorer,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SCORE SPREAD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your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leads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stack up.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per score band. Hot is 50 or more, Warm 25 to 49, Cold under 25.</a:t>
            </a:r>
          </a:p>
        </p:txBody>
      </p:sp>
      <p:sp>
        <p:nvSpPr>
          <p:cNvPr id="7" name="Rectangle 6"/>
          <p:cNvSpPr/>
          <p:nvPr/>
        </p:nvSpPr>
        <p:spPr>
          <a:xfrm>
            <a:off x="7836408" y="1475232"/>
            <a:ext cx="3788359" cy="4760976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7841894" y="1480718"/>
            <a:ext cx="3777386" cy="132588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9" name="Connector 8"/>
          <p:cNvCxnSpPr/>
          <p:nvPr/>
        </p:nvCxnSpPr>
        <p:spPr>
          <a:xfrm>
            <a:off x="7836408" y="2801112"/>
            <a:ext cx="378835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092440" y="1731264"/>
            <a:ext cx="3276295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80">
                <a:solidFill>
                  <a:srgbClr val="0E7C66"/>
                </a:solidFill>
                <a:latin typeface="Geist Mono"/>
              </a:rPr>
              <a:t>THE PATTERN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202387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1">
                <a:solidFill>
                  <a:srgbClr val="0E7C66"/>
                </a:solidFill>
                <a:latin typeface="Instrument Serif"/>
              </a:rPr>
              <a:t>23%</a:t>
            </a:r>
            <a:r>
              <a:rPr sz="2000" b="0" i="0">
                <a:solidFill>
                  <a:srgbClr val="0B1F1A"/>
                </a:solidFill>
                <a:latin typeface="Instrument Serif"/>
              </a:rPr>
              <a:t> of leads scored Hot.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92440" y="2983992"/>
            <a:ext cx="3276295" cy="2996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00" b="0" i="0">
                <a:solidFill>
                  <a:srgbClr val="5A6B64"/>
                </a:solidFill>
                <a:latin typeface="Geist"/>
              </a:rPr>
              <a:t>What sets hot leads apart: a timeframe (61% of them, vs 15% of all leads).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google / cpc leads score best: 51% of them are hot, vs 23% overall.</a:t>
            </a:r>
          </a:p>
          <a:p>
            <a:pPr algn="l">
              <a:lnSpc>
                <a:spcPct val="118000"/>
              </a:lnSpc>
              <a:spcBef>
                <a:spcPts val="715"/>
              </a:spcBef>
            </a:pPr>
            <a:r>
              <a:rPr sz="1300" b="0" i="0">
                <a:solidFill>
                  <a:srgbClr val="5A6B64"/>
                </a:solidFill>
                <a:latin typeface="Geist"/>
              </a:rPr>
              <a:t>27% of leads scored under 25.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quality scorer, Northwind Dental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Who to call, and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when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TODAY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Call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258 hot leads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first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Start with Rosa Navarro, Ethan Okafor and Grace Radcliffe. They scored 85, 75, 75.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Send the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warm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tier a next step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552 leads scored 25 to 49. Send a case study and a booking link, then call the ones who click.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Low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THIS MONTH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Put more behind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google / cpc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51% of its 382 leads are hot, vs 23% across all leads.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quality scorer,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CALL LIST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Next: call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Rosa Navarro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 today. 257 more hot leads are waiting.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452628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459943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the score works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846320"/>
            <a:ext cx="11057839" cy="1435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Paid search click (Google or Microsoft Ads) +10. Searched your name +15. Urgent or price words in the search term +15.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Budget answer: +25 for $25,000 or more, +18 from $5,000, +10 from $1,000, +5 below that.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Timeframe: +20 now or this week, +14 this month, +8 this quarter, +2 any other answer. A preferred-time answer like "as soon as possible" +15.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Named a service +10, or +15 when it is urgent (emergency, pain, broken...). Left a phone number +5. Gave a company +5. Filled 2 or more forms +15.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Visited a pricing, contact, booking, demo or comparison page +10. First landed on a different page than the form +5.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Scores add up and cap at 100. Hot is 50 or more, Warm 25 to 49, Cold under 25.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Not in this data, so never scored: budget.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Device is shown in the insight but not scored: it says how someone browsed, not how ready they 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Lead quality scorer,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