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0-9</c:v>
                </c:pt>
                <c:pt idx="1">
                  <c:v>10-19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90-100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0.0</c:v>
                </c:pt>
                <c:pt idx="1">
                  <c:v>242.0</c:v>
                </c:pt>
                <c:pt idx="2">
                  <c:v>215.0</c:v>
                </c:pt>
                <c:pt idx="3">
                  <c:v>248.0</c:v>
                </c:pt>
                <c:pt idx="4">
                  <c:v>148.0</c:v>
                </c:pt>
                <c:pt idx="5">
                  <c:v>145.0</c:v>
                </c:pt>
                <c:pt idx="6">
                  <c:v>17.0</c:v>
                </c:pt>
                <c:pt idx="7">
                  <c:v>95.0</c:v>
                </c:pt>
                <c:pt idx="8">
                  <c:v>1.0</c:v>
                </c:pt>
                <c:pt idx="9">
                  <c:v>0.0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 b="0" i="0">
                  <a:solidFill>
                    <a:srgbClr val="B3C2BD"/>
                  </a:solidFill>
                  <a:latin typeface="Barlow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Lead quality scorer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5962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3F5F8"/>
                </a:solidFill>
                <a:latin typeface="Barlow"/>
              </a:rPr>
              <a:t>258 leads scored </a:t>
            </a:r>
            <a:r>
              <a:rPr sz="5400" b="1" i="0">
                <a:solidFill>
                  <a:srgbClr val="47A58E"/>
                </a:solidFill>
                <a:latin typeface="Barlow"/>
              </a:rPr>
              <a:t>Hot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: call them first.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1,111 leads in September from 1,120 submissions: 258 hot, 552 warm and 301 cold. The average score was 34 of 100.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538374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26405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53837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submissions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96742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31104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1062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9402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Who to call first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Call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Rosa Navarro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first: score 85.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scored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1,111</a:t>
            </a:r>
          </a:p>
        </p:txBody>
      </p:sp>
      <p:sp>
        <p:nvSpPr>
          <p:cNvPr id="7" name="Freeform 6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3"/>
                </a:lnTo>
                <a:lnTo>
                  <a:pt x="2532" y="1925"/>
                </a:lnTo>
                <a:lnTo>
                  <a:pt x="3376" y="4813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8"/>
                </a:lnTo>
                <a:lnTo>
                  <a:pt x="9286" y="4400"/>
                </a:lnTo>
                <a:lnTo>
                  <a:pt x="10130" y="4813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3"/>
                </a:lnTo>
                <a:lnTo>
                  <a:pt x="14351" y="2888"/>
                </a:lnTo>
                <a:lnTo>
                  <a:pt x="15196" y="3850"/>
                </a:lnTo>
                <a:lnTo>
                  <a:pt x="16040" y="5363"/>
                </a:lnTo>
                <a:lnTo>
                  <a:pt x="16884" y="2063"/>
                </a:lnTo>
                <a:lnTo>
                  <a:pt x="17728" y="2200"/>
                </a:lnTo>
                <a:lnTo>
                  <a:pt x="18572" y="138"/>
                </a:lnTo>
                <a:lnTo>
                  <a:pt x="19417" y="1375"/>
                </a:lnTo>
                <a:lnTo>
                  <a:pt x="20261" y="2338"/>
                </a:lnTo>
                <a:lnTo>
                  <a:pt x="21105" y="5500"/>
                </a:lnTo>
                <a:lnTo>
                  <a:pt x="21949" y="5088"/>
                </a:lnTo>
                <a:lnTo>
                  <a:pt x="22794" y="1650"/>
                </a:lnTo>
                <a:lnTo>
                  <a:pt x="23638" y="1788"/>
                </a:lnTo>
                <a:lnTo>
                  <a:pt x="24482" y="110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3"/>
                </a:lnTo>
                <a:lnTo>
                  <a:pt x="2532" y="1925"/>
                </a:lnTo>
                <a:lnTo>
                  <a:pt x="3376" y="4813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8"/>
                </a:lnTo>
                <a:lnTo>
                  <a:pt x="9286" y="4400"/>
                </a:lnTo>
                <a:lnTo>
                  <a:pt x="10130" y="4813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3"/>
                </a:lnTo>
                <a:lnTo>
                  <a:pt x="14351" y="2888"/>
                </a:lnTo>
                <a:lnTo>
                  <a:pt x="15196" y="3850"/>
                </a:lnTo>
                <a:lnTo>
                  <a:pt x="16040" y="5363"/>
                </a:lnTo>
                <a:lnTo>
                  <a:pt x="16884" y="2063"/>
                </a:lnTo>
                <a:lnTo>
                  <a:pt x="17728" y="2200"/>
                </a:lnTo>
                <a:lnTo>
                  <a:pt x="18572" y="138"/>
                </a:lnTo>
                <a:lnTo>
                  <a:pt x="19417" y="1375"/>
                </a:lnTo>
                <a:lnTo>
                  <a:pt x="20261" y="2338"/>
                </a:lnTo>
                <a:lnTo>
                  <a:pt x="21105" y="5500"/>
                </a:lnTo>
                <a:lnTo>
                  <a:pt x="21949" y="5088"/>
                </a:lnTo>
                <a:lnTo>
                  <a:pt x="22794" y="1650"/>
                </a:lnTo>
                <a:lnTo>
                  <a:pt x="23638" y="1788"/>
                </a:lnTo>
                <a:lnTo>
                  <a:pt x="24482" y="1100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65628" y="3238500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Hot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258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+18%  vs August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Warm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552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Average score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34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415747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Urgent search, timing: asap, urgent: emergency. Came from google / cpc on Sep 3, 9:38pm.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Then Ethan Okafor (75) and Grace Radcliffe (75).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quality scorer,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Call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Your top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, best first.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Scores add up buying signals from the form and the visit. Emails are masked.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Top 15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score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39" cy="3834387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01903"/>
                <a:gridCol w="1827742"/>
                <a:gridCol w="1827742"/>
                <a:gridCol w="1827742"/>
                <a:gridCol w="1096645"/>
                <a:gridCol w="2376065"/>
              </a:tblGrid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Score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Tier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Top reasons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Rosa Navarro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r***@example.net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Ethan Okafor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e***@example.org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Grace Radcliffe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Tessa Hendricks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t***@example.net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Quinn Lockhart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q***@example.org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Hazel Quintero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h***@example.com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Paige Iverson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p***@example.net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26043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Priya Moreno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p***@example.com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15755" y="27208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10115" y="2794000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010115" y="2794000"/>
            <a:ext cx="89292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43497" y="2729992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243497" y="2729992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5755" y="314689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10115" y="3220043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010115" y="3220043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8243497" y="3156035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43497" y="3156035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5755" y="357293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010115" y="3646085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010115" y="3646085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243497" y="3582077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43497" y="3582077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5755" y="3998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10115" y="4072128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010115" y="4072128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8243497" y="4008120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243497" y="4008120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5755" y="442501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010115" y="4498171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010115" y="4498171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8243497" y="4434163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243497" y="4434163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15755" y="485106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10115" y="4924213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010115" y="4924213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8243497" y="4860205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243497" y="4860205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15755" y="52771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010115" y="5350256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010115" y="5350256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8243497" y="5286248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8243497" y="5286248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15755" y="570314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010115" y="5776299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7010115" y="5776299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8243497" y="5712291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8243497" y="5712291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quality scorer, Northwind Dental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Call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Top 15 by score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50571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01903"/>
                <a:gridCol w="1827742"/>
                <a:gridCol w="1827742"/>
                <a:gridCol w="1827742"/>
                <a:gridCol w="1096645"/>
                <a:gridCol w="237606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Score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Tier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Top reasons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Leo Gallagher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l***@example.org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Mateo Huang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m***@example.com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Hugo Jaramillo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h***@example.com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Rosa Kimura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r***@example.com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Marisol Bhatt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m***@mail.example.…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Lila Oyelaran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l***@example.net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Samir Calloway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s***@example.com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15755" y="2100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10115" y="2173224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010115" y="2173224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8243497" y="2109216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243497" y="2109216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5755" y="2575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10115" y="2648712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7010115" y="2648712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243497" y="2584704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243497" y="2584704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5755" y="3051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10115" y="3124200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010115" y="3124200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243497" y="3060192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43497" y="3060192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5755" y="3526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10115" y="3599688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010115" y="3599688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243497" y="3535680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243497" y="3535680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5755" y="4002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10115" y="4075176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010115" y="4075176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8243497" y="4011168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243497" y="4011168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5755" y="4477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10115" y="4550664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010115" y="4550664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8243497" y="4486656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8243497" y="4486656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15755" y="4953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75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010115" y="5026152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010115" y="5026152"/>
            <a:ext cx="7878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8243497" y="4962144"/>
            <a:ext cx="478688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8243497" y="4962144"/>
            <a:ext cx="4786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Hot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One row per person, using their best submission. Ties go to the most recent lead.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quality scorer,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Score spread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your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stack up.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7086600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34312"/>
          <a:ext cx="6629400" cy="39989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per score band. Hot is 50 or more, Warm 25 to 49, Cold under 25.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505712"/>
            <a:ext cx="3788359" cy="4730496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76174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pattern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054352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23%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of leads scored Hot.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509520"/>
            <a:ext cx="3276295" cy="3470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What sets hot leads apart: a timeframe (61% of them, vs 15% of all leads).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google / cpc leads score best: 51% of them are hot, vs 23% overall.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27% of leads scored under 25.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quality scorer,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Who to call, and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when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Call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258 hot leads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Start with Rosa Navarro, Ethan Okafor and Grace Radcliffe. They scored 85, 75, 75.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Send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warm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tier a next step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552 leads scored 25 to 49. Send a case study and a booking link, then call the ones who click.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Put more behind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 / cpc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51% of its 382 leads are hot, vs 23% across all leads.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quality scorer,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call list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call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Rosa Navarro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today. 257 more hot leads are waiting.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 scored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1,111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Hot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258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Warm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552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Average score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34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Call first: Rosa Navarro (85).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23% of leads scored Hot.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google / cpc leads score best.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quality scorer,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the score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Paid search click (Google or Microsoft Ads) +10. Searched your name +15. Urgent or price words in the search term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Budget answer: +25 for $25,000 or more, +18 from $5,000, +10 from $1,000, +5 below that.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Timeframe: +20 now or this week, +14 this month, +8 this quarter, +2 any other answer. A preferred-time answer like "as soon as possible"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Named a service +10, or +15 when it is urgent (emergency, pain, broken...). Left a phone number +5. Gave a company +5. Filled 2 or more forms +15.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Visited a pricing, contact, booking, demo or comparison page +10. First landed on a different page than the form +5.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Scores add up and cap at 100. Hot is 50 or more, Warm 25 to 49, Cold under 25.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Not in this data, so never scored: budget.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Device is shown in the insight but not scored: it says how someone browsed, not how ready they are.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quality scorer,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